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7" r:id="rId5"/>
    <p:sldId id="259" r:id="rId6"/>
    <p:sldId id="2147376024" r:id="rId7"/>
    <p:sldId id="2147376025" r:id="rId8"/>
    <p:sldId id="2147376137" r:id="rId9"/>
    <p:sldId id="2145707353" r:id="rId10"/>
    <p:sldId id="2145707355" r:id="rId11"/>
    <p:sldId id="2147376034" r:id="rId12"/>
    <p:sldId id="2147376035" r:id="rId13"/>
    <p:sldId id="2147376028" r:id="rId14"/>
    <p:sldId id="2147376029" r:id="rId15"/>
    <p:sldId id="2147376030" r:id="rId16"/>
    <p:sldId id="2147376032" r:id="rId17"/>
    <p:sldId id="2147376027" r:id="rId18"/>
    <p:sldId id="2147376023" r:id="rId19"/>
    <p:sldId id="2147376138" r:id="rId20"/>
    <p:sldId id="2147376103" r:id="rId21"/>
    <p:sldId id="2147376104" r:id="rId22"/>
    <p:sldId id="2147376119" r:id="rId23"/>
    <p:sldId id="2147376106" r:id="rId24"/>
    <p:sldId id="2147376122" r:id="rId25"/>
    <p:sldId id="2147376123" r:id="rId26"/>
    <p:sldId id="2147376124" r:id="rId27"/>
    <p:sldId id="2147376125" r:id="rId28"/>
    <p:sldId id="2147376126" r:id="rId29"/>
    <p:sldId id="2147376128" r:id="rId30"/>
    <p:sldId id="2147376130" r:id="rId31"/>
    <p:sldId id="2147376131" r:id="rId32"/>
    <p:sldId id="2147376132" r:id="rId33"/>
    <p:sldId id="2147376133" r:id="rId34"/>
    <p:sldId id="2147376134" r:id="rId35"/>
    <p:sldId id="2147376139" r:id="rId36"/>
    <p:sldId id="2147376135" r:id="rId37"/>
    <p:sldId id="2147376136" r:id="rId38"/>
    <p:sldId id="2147376121" r:id="rId39"/>
    <p:sldId id="2147376140" r:id="rId40"/>
    <p:sldId id="256" r:id="rId4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DCC618-637F-A5F2-A219-4C83A2DCD31A}" name="Sofia Martins (Contractor)" initials="SM(" userId="S::Sofia.Martins1@gilead.com::36556121-9234-4675-a111-b636a3fcc3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lipa Palha" initials="FP" lastIdx="3" clrIdx="0">
    <p:extLst>
      <p:ext uri="{19B8F6BF-5375-455C-9EA6-DF929625EA0E}">
        <p15:presenceInfo xmlns:p15="http://schemas.microsoft.com/office/powerpoint/2012/main" userId="S::Filipa.Palha@gilead.com::49f00d29-55a4-41e6-8d6c-b008513a4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95D"/>
    <a:srgbClr val="FBC100"/>
    <a:srgbClr val="C51635"/>
    <a:srgbClr val="C18E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B63A5-22F3-45A6-A5EA-C50F37AC879E}" v="2" dt="2023-06-01T09:15:03.501"/>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4980" autoAdjust="0"/>
  </p:normalViewPr>
  <p:slideViewPr>
    <p:cSldViewPr snapToGrid="0">
      <p:cViewPr varScale="1">
        <p:scale>
          <a:sx n="73" d="100"/>
          <a:sy n="73" d="100"/>
        </p:scale>
        <p:origin x="1253"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074606228536829E-2"/>
          <c:y val="6.9669372199804555E-2"/>
          <c:w val="0.88264469576752203"/>
          <c:h val="0.50917591882544311"/>
        </c:manualLayout>
      </c:layout>
      <c:barChart>
        <c:barDir val="col"/>
        <c:grouping val="stacked"/>
        <c:varyColors val="0"/>
        <c:ser>
          <c:idx val="0"/>
          <c:order val="0"/>
          <c:tx>
            <c:strRef>
              <c:f>Sheet1!$B$1</c:f>
              <c:strCache>
                <c:ptCount val="1"/>
                <c:pt idx="0">
                  <c:v>Sintomas graves (%)</c:v>
                </c:pt>
              </c:strCache>
            </c:strRef>
          </c:tx>
          <c:spPr>
            <a:solidFill>
              <a:srgbClr val="C50F3C"/>
            </a:solidFill>
            <a:ln>
              <a:noFill/>
            </a:ln>
            <a:effectLst/>
          </c:spPr>
          <c:invertIfNegative val="0"/>
          <c:dLbls>
            <c:dLbl>
              <c:idx val="0"/>
              <c:layout>
                <c:manualLayout>
                  <c:x val="-2.1754383079954725E-3"/>
                  <c:y val="-9.57763703222497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0-1C4A-AE3F-4AC8BD4443A9}"/>
                </c:ext>
              </c:extLst>
            </c:dLbl>
            <c:dLbl>
              <c:idx val="1"/>
              <c:layout>
                <c:manualLayout>
                  <c:x val="-2.1754383079954924E-3"/>
                  <c:y val="-3.93774349191151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D0-1C4A-AE3F-4AC8BD4443A9}"/>
                </c:ext>
              </c:extLst>
            </c:dLbl>
            <c:dLbl>
              <c:idx val="2"/>
              <c:layout>
                <c:manualLayout>
                  <c:x val="-3.9882574919674872E-17"/>
                  <c:y val="-4.58680081990205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D0-1C4A-AE3F-4AC8BD4443A9}"/>
                </c:ext>
              </c:extLst>
            </c:dLbl>
            <c:dLbl>
              <c:idx val="3"/>
              <c:layout>
                <c:manualLayout>
                  <c:x val="0"/>
                  <c:y val="-6.27450253431956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D0-1C4A-AE3F-4AC8BD4443A9}"/>
                </c:ext>
              </c:extLst>
            </c:dLbl>
            <c:dLbl>
              <c:idx val="4"/>
              <c:layout>
                <c:manualLayout>
                  <c:x val="2.1754383079953927E-3"/>
                  <c:y val="-5.27923041085337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D0-1C4A-AE3F-4AC8BD4443A9}"/>
                </c:ext>
              </c:extLst>
            </c:dLbl>
            <c:dLbl>
              <c:idx val="5"/>
              <c:layout>
                <c:manualLayout>
                  <c:x val="-2.1754383079955523E-3"/>
                  <c:y val="-3.649348067608809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D0-1C4A-AE3F-4AC8BD4443A9}"/>
                </c:ext>
              </c:extLst>
            </c:dLbl>
            <c:dLbl>
              <c:idx val="6"/>
              <c:layout>
                <c:manualLayout>
                  <c:x val="0"/>
                  <c:y val="-4.31286589808313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D0-1C4A-AE3F-4AC8BD4443A9}"/>
                </c:ext>
              </c:extLst>
            </c:dLbl>
            <c:dLbl>
              <c:idx val="7"/>
              <c:layout>
                <c:manualLayout>
                  <c:x val="-7.9765149839349744E-17"/>
                  <c:y val="-8.55344097978241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D0-1C4A-AE3F-4AC8BD4443A9}"/>
                </c:ext>
              </c:extLst>
            </c:dLbl>
            <c:dLbl>
              <c:idx val="8"/>
              <c:layout>
                <c:manualLayout>
                  <c:x val="0"/>
                  <c:y val="-3.64934806760882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D0-1C4A-AE3F-4AC8BD4443A9}"/>
                </c:ext>
              </c:extLst>
            </c:dLbl>
            <c:dLbl>
              <c:idx val="9"/>
              <c:layout>
                <c:manualLayout>
                  <c:x val="-2.1754383079955523E-3"/>
                  <c:y val="-0.1316916572866083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D0-1C4A-AE3F-4AC8BD4443A9}"/>
                </c:ext>
              </c:extLst>
            </c:dLbl>
            <c:dLbl>
              <c:idx val="10"/>
              <c:layout>
                <c:manualLayout>
                  <c:x val="-2.1754383079954725E-3"/>
                  <c:y val="-5.97166047426896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D0-1C4A-AE3F-4AC8BD4443A9}"/>
                </c:ext>
              </c:extLst>
            </c:dLbl>
            <c:dLbl>
              <c:idx val="11"/>
              <c:layout>
                <c:manualLayout>
                  <c:x val="-2.1754383079956321E-3"/>
                  <c:y val="-0.128229509331851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D0-1C4A-AE3F-4AC8BD4443A9}"/>
                </c:ext>
              </c:extLst>
            </c:dLbl>
            <c:dLbl>
              <c:idx val="12"/>
              <c:layout>
                <c:manualLayout>
                  <c:x val="-1.5953029967869949E-16"/>
                  <c:y val="-0.262949591943608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D0-1C4A-AE3F-4AC8BD4443A9}"/>
                </c:ext>
              </c:extLst>
            </c:dLbl>
            <c:dLbl>
              <c:idx val="13"/>
              <c:layout>
                <c:manualLayout>
                  <c:x val="2.1754383079954725E-3"/>
                  <c:y val="-0.2566035020035477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D0-1C4A-AE3F-4AC8BD4443A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Suores noturnos</c:v>
                </c:pt>
                <c:pt idx="1">
                  <c:v>Cefaleias</c:v>
                </c:pt>
                <c:pt idx="2">
                  <c:v>Tonturas</c:v>
                </c:pt>
                <c:pt idx="3">
                  <c:v>Dores musculares</c:v>
                </c:pt>
                <c:pt idx="4">
                  <c:v>Perda de apetite</c:v>
                </c:pt>
                <c:pt idx="5">
                  <c:v>Náuseas ou vómitos</c:v>
                </c:pt>
                <c:pt idx="6">
                  <c:v>Diareia</c:v>
                </c:pt>
                <c:pt idx="7">
                  <c:v>Fadiga</c:v>
                </c:pt>
                <c:pt idx="8">
                  <c:v>Perturbações do sono</c:v>
                </c:pt>
                <c:pt idx="9">
                  <c:v>Perda de peso (&gt; 3 kg em 6 meses)</c:v>
                </c:pt>
                <c:pt idx="10">
                  <c:v>Saúde global</c:v>
                </c:pt>
                <c:pt idx="11">
                  <c:v>Saúde comparada com o ano anteriror</c:v>
                </c:pt>
                <c:pt idx="12">
                  <c:v>Sentir deprimido</c:v>
                </c:pt>
                <c:pt idx="13">
                  <c:v>Perda de interesse</c:v>
                </c:pt>
              </c:strCache>
            </c:strRef>
          </c:cat>
          <c:val>
            <c:numRef>
              <c:f>Sheet1!$B$2:$B$15</c:f>
              <c:numCache>
                <c:formatCode>General</c:formatCode>
                <c:ptCount val="14"/>
                <c:pt idx="0">
                  <c:v>8.4</c:v>
                </c:pt>
                <c:pt idx="1">
                  <c:v>0.4</c:v>
                </c:pt>
                <c:pt idx="2">
                  <c:v>1</c:v>
                </c:pt>
                <c:pt idx="3">
                  <c:v>3.8</c:v>
                </c:pt>
                <c:pt idx="4">
                  <c:v>1.9</c:v>
                </c:pt>
                <c:pt idx="5">
                  <c:v>0.4</c:v>
                </c:pt>
                <c:pt idx="6">
                  <c:v>0.7</c:v>
                </c:pt>
                <c:pt idx="7">
                  <c:v>7.3</c:v>
                </c:pt>
                <c:pt idx="8">
                  <c:v>0.3</c:v>
                </c:pt>
                <c:pt idx="9">
                  <c:v>12.6</c:v>
                </c:pt>
                <c:pt idx="10">
                  <c:v>3.5</c:v>
                </c:pt>
                <c:pt idx="11">
                  <c:v>12.8</c:v>
                </c:pt>
                <c:pt idx="12">
                  <c:v>31.2</c:v>
                </c:pt>
                <c:pt idx="13">
                  <c:v>29.8</c:v>
                </c:pt>
              </c:numCache>
            </c:numRef>
          </c:val>
          <c:extLst>
            <c:ext xmlns:c16="http://schemas.microsoft.com/office/drawing/2014/chart" uri="{C3380CC4-5D6E-409C-BE32-E72D297353CC}">
              <c16:uniqueId val="{0000000E-D6D0-1C4A-AE3F-4AC8BD4443A9}"/>
            </c:ext>
          </c:extLst>
        </c:ser>
        <c:dLbls>
          <c:showLegendKey val="0"/>
          <c:showVal val="0"/>
          <c:showCatName val="0"/>
          <c:showSerName val="0"/>
          <c:showPercent val="0"/>
          <c:showBubbleSize val="0"/>
        </c:dLbls>
        <c:gapWidth val="79"/>
        <c:overlap val="100"/>
        <c:axId val="1445213760"/>
        <c:axId val="1445222496"/>
      </c:barChart>
      <c:catAx>
        <c:axId val="1445213760"/>
        <c:scaling>
          <c:orientation val="minMax"/>
        </c:scaling>
        <c:delete val="0"/>
        <c:axPos val="b"/>
        <c:numFmt formatCode="General" sourceLinked="1"/>
        <c:majorTickMark val="none"/>
        <c:minorTickMark val="out"/>
        <c:tickLblPos val="nextTo"/>
        <c:spPr>
          <a:noFill/>
          <a:ln w="19050" cap="sq" cmpd="sng" algn="ctr">
            <a:solidFill>
              <a:srgbClr val="000000"/>
            </a:solidFill>
            <a:miter lim="800000"/>
          </a:ln>
          <a:effectLst/>
        </c:spPr>
        <c:txPr>
          <a:bodyPr rot="-1980000" spcFirstLastPara="1" vertOverflow="ellipsis" wrap="square" anchor="ctr" anchorCtr="1"/>
          <a:lstStyle/>
          <a:p>
            <a:pPr>
              <a:defRPr sz="900" b="0" i="0" u="none" strike="noStrike" kern="1200" baseline="0">
                <a:solidFill>
                  <a:srgbClr val="000000"/>
                </a:solidFill>
                <a:latin typeface="+mn-lt"/>
                <a:ea typeface="+mn-ea"/>
                <a:cs typeface="+mn-cs"/>
              </a:defRPr>
            </a:pPr>
            <a:endParaRPr lang="pt-PT"/>
          </a:p>
        </c:txPr>
        <c:crossAx val="1445222496"/>
        <c:crosses val="autoZero"/>
        <c:auto val="1"/>
        <c:lblAlgn val="ctr"/>
        <c:lblOffset val="10"/>
        <c:noMultiLvlLbl val="0"/>
      </c:catAx>
      <c:valAx>
        <c:axId val="1445222496"/>
        <c:scaling>
          <c:orientation val="minMax"/>
        </c:scaling>
        <c:delete val="0"/>
        <c:axPos val="l"/>
        <c:numFmt formatCode="General" sourceLinked="1"/>
        <c:majorTickMark val="out"/>
        <c:minorTickMark val="none"/>
        <c:tickLblPos val="nextTo"/>
        <c:spPr>
          <a:noFill/>
          <a:ln w="19050" cap="sq">
            <a:solidFill>
              <a:srgbClr val="000000"/>
            </a:solidFill>
            <a:miter lim="800000"/>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pt-PT"/>
          </a:p>
        </c:txPr>
        <c:crossAx val="144521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P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696294154245209E-2"/>
          <c:y val="4.1642248669504819E-2"/>
          <c:w val="0.90079991003385418"/>
          <c:h val="0.72639134890481183"/>
        </c:manualLayout>
      </c:layout>
      <c:barChart>
        <c:barDir val="col"/>
        <c:grouping val="clustered"/>
        <c:varyColors val="0"/>
        <c:ser>
          <c:idx val="0"/>
          <c:order val="0"/>
          <c:tx>
            <c:strRef>
              <c:f>Sheet1!$B$1</c:f>
              <c:strCache>
                <c:ptCount val="1"/>
                <c:pt idx="0">
                  <c:v> Feedback antes</c:v>
                </c:pt>
              </c:strCache>
            </c:strRef>
          </c:tx>
          <c:spPr>
            <a:solidFill>
              <a:schemeClr val="accent1">
                <a:lumMod val="40000"/>
                <a:lumOff val="60000"/>
              </a:schemeClr>
            </a:solidFill>
            <a:ln>
              <a:noFill/>
            </a:ln>
            <a:effectLst/>
          </c:spPr>
          <c:invertIfNegative val="0"/>
          <c:cat>
            <c:strRef>
              <c:f>Sheet1!$A$2:$A$7</c:f>
              <c:strCache>
                <c:ptCount val="6"/>
                <c:pt idx="0">
                  <c:v>Depressão*</c:v>
                </c:pt>
                <c:pt idx="1">
                  <c:v>Adesão</c:v>
                </c:pt>
                <c:pt idx="2">
                  <c:v>Adesão incorreta documentada*</c:v>
                </c:pt>
                <c:pt idx="3">
                  <c:v>Risco de consumo de álcool</c:v>
                </c:pt>
                <c:pt idx="4">
                  <c:v>Risco de consumo de substâncias ilícitas*</c:v>
                </c:pt>
                <c:pt idx="5">
                  <c:v>Comportamento sexual de risco</c:v>
                </c:pt>
              </c:strCache>
            </c:strRef>
          </c:cat>
          <c:val>
            <c:numRef>
              <c:f>Sheet1!$B$2:$B$7</c:f>
              <c:numCache>
                <c:formatCode>General</c:formatCode>
                <c:ptCount val="6"/>
                <c:pt idx="0">
                  <c:v>74</c:v>
                </c:pt>
                <c:pt idx="1">
                  <c:v>81</c:v>
                </c:pt>
                <c:pt idx="2">
                  <c:v>42</c:v>
                </c:pt>
                <c:pt idx="3">
                  <c:v>42</c:v>
                </c:pt>
                <c:pt idx="4">
                  <c:v>60</c:v>
                </c:pt>
                <c:pt idx="5">
                  <c:v>45</c:v>
                </c:pt>
              </c:numCache>
            </c:numRef>
          </c:val>
          <c:extLst>
            <c:ext xmlns:c16="http://schemas.microsoft.com/office/drawing/2014/chart" uri="{C3380CC4-5D6E-409C-BE32-E72D297353CC}">
              <c16:uniqueId val="{00000000-0B33-7240-9307-EAC1F9F1F92F}"/>
            </c:ext>
          </c:extLst>
        </c:ser>
        <c:ser>
          <c:idx val="1"/>
          <c:order val="1"/>
          <c:tx>
            <c:strRef>
              <c:f>Sheet1!$C$1</c:f>
              <c:strCache>
                <c:ptCount val="1"/>
                <c:pt idx="0">
                  <c:v>Feedback depois</c:v>
                </c:pt>
              </c:strCache>
            </c:strRef>
          </c:tx>
          <c:spPr>
            <a:solidFill>
              <a:schemeClr val="accent1"/>
            </a:solidFill>
            <a:ln>
              <a:noFill/>
            </a:ln>
            <a:effectLst/>
          </c:spPr>
          <c:invertIfNegative val="0"/>
          <c:cat>
            <c:strRef>
              <c:f>Sheet1!$A$2:$A$7</c:f>
              <c:strCache>
                <c:ptCount val="6"/>
                <c:pt idx="0">
                  <c:v>Depressão*</c:v>
                </c:pt>
                <c:pt idx="1">
                  <c:v>Adesão</c:v>
                </c:pt>
                <c:pt idx="2">
                  <c:v>Adesão incorreta documentada*</c:v>
                </c:pt>
                <c:pt idx="3">
                  <c:v>Risco de consumo de álcool</c:v>
                </c:pt>
                <c:pt idx="4">
                  <c:v>Risco de consumo de substâncias ilícitas*</c:v>
                </c:pt>
                <c:pt idx="5">
                  <c:v>Comportamento sexual de risco</c:v>
                </c:pt>
              </c:strCache>
            </c:strRef>
          </c:cat>
          <c:val>
            <c:numRef>
              <c:f>Sheet1!$C$2:$C$7</c:f>
              <c:numCache>
                <c:formatCode>General</c:formatCode>
                <c:ptCount val="6"/>
                <c:pt idx="0">
                  <c:v>87</c:v>
                </c:pt>
                <c:pt idx="1">
                  <c:v>84</c:v>
                </c:pt>
                <c:pt idx="2">
                  <c:v>26</c:v>
                </c:pt>
                <c:pt idx="3">
                  <c:v>63</c:v>
                </c:pt>
                <c:pt idx="4">
                  <c:v>80</c:v>
                </c:pt>
                <c:pt idx="5">
                  <c:v>53</c:v>
                </c:pt>
              </c:numCache>
            </c:numRef>
          </c:val>
          <c:extLst>
            <c:ext xmlns:c16="http://schemas.microsoft.com/office/drawing/2014/chart" uri="{C3380CC4-5D6E-409C-BE32-E72D297353CC}">
              <c16:uniqueId val="{00000001-0B33-7240-9307-EAC1F9F1F92F}"/>
            </c:ext>
          </c:extLst>
        </c:ser>
        <c:dLbls>
          <c:showLegendKey val="0"/>
          <c:showVal val="0"/>
          <c:showCatName val="0"/>
          <c:showSerName val="0"/>
          <c:showPercent val="0"/>
          <c:showBubbleSize val="0"/>
        </c:dLbls>
        <c:gapWidth val="219"/>
        <c:axId val="245691248"/>
        <c:axId val="654927712"/>
      </c:barChart>
      <c:catAx>
        <c:axId val="245691248"/>
        <c:scaling>
          <c:orientation val="minMax"/>
        </c:scaling>
        <c:delete val="0"/>
        <c:axPos val="b"/>
        <c:numFmt formatCode="General" sourceLinked="1"/>
        <c:majorTickMark val="out"/>
        <c:minorTickMark val="none"/>
        <c:tickLblPos val="nextTo"/>
        <c:spPr>
          <a:noFill/>
          <a:ln w="19050" cap="flat" cmpd="sng" algn="ctr">
            <a:solidFill>
              <a:schemeClr val="accent2"/>
            </a:solidFill>
            <a:round/>
          </a:ln>
          <a:effectLst/>
        </c:spPr>
        <c:txPr>
          <a:bodyPr rot="-60000000" spcFirstLastPara="1" vertOverflow="ellipsis" vert="horz" wrap="square" anchor="ctr" anchorCtr="1"/>
          <a:lstStyle/>
          <a:p>
            <a:pPr>
              <a:defRPr sz="950" b="1" i="0" u="none" strike="noStrike" kern="1200" baseline="0">
                <a:solidFill>
                  <a:srgbClr val="595959"/>
                </a:solidFill>
                <a:latin typeface="+mn-lt"/>
                <a:ea typeface="+mn-ea"/>
                <a:cs typeface="+mn-cs"/>
              </a:defRPr>
            </a:pPr>
            <a:endParaRPr lang="pt-PT"/>
          </a:p>
        </c:txPr>
        <c:crossAx val="654927712"/>
        <c:crosses val="autoZero"/>
        <c:auto val="1"/>
        <c:lblAlgn val="ctr"/>
        <c:lblOffset val="100"/>
        <c:noMultiLvlLbl val="0"/>
      </c:catAx>
      <c:valAx>
        <c:axId val="654927712"/>
        <c:scaling>
          <c:orientation val="minMax"/>
        </c:scaling>
        <c:delete val="0"/>
        <c:axPos val="l"/>
        <c:numFmt formatCode="General" sourceLinked="1"/>
        <c:majorTickMark val="out"/>
        <c:minorTickMark val="none"/>
        <c:tickLblPos val="nextTo"/>
        <c:spPr>
          <a:noFill/>
          <a:ln w="19050">
            <a:solidFill>
              <a:srgbClr val="595959"/>
            </a:solidFill>
          </a:ln>
          <a:effectLst/>
        </c:spPr>
        <c:txPr>
          <a:bodyPr rot="-60000000" spcFirstLastPara="1" vertOverflow="ellipsis" vert="horz" wrap="square" anchor="ctr" anchorCtr="1"/>
          <a:lstStyle/>
          <a:p>
            <a:pPr>
              <a:defRPr sz="1000" b="1" i="0" u="none" strike="noStrike" kern="1200" baseline="0">
                <a:solidFill>
                  <a:srgbClr val="595959"/>
                </a:solidFill>
                <a:latin typeface="+mn-lt"/>
                <a:ea typeface="+mn-ea"/>
                <a:cs typeface="+mn-cs"/>
              </a:defRPr>
            </a:pPr>
            <a:endParaRPr lang="pt-PT"/>
          </a:p>
        </c:txPr>
        <c:crossAx val="2456912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pt-PT"/>
          </a:p>
        </c:txPr>
      </c:legendEntry>
      <c:legendEntry>
        <c:idx val="1"/>
        <c:txPr>
          <a:bodyPr rot="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pt-PT"/>
          </a:p>
        </c:txPr>
      </c:legendEntry>
      <c:layout>
        <c:manualLayout>
          <c:xMode val="edge"/>
          <c:yMode val="edge"/>
          <c:x val="0.49141901344669303"/>
          <c:y val="4.6698690960515384E-2"/>
          <c:w val="0.46114094160671359"/>
          <c:h val="6.459556344615391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pt-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pt-P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F6517-0EB6-EB40-988E-70AC32A2EE24}"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pt-PT"/>
        </a:p>
      </dgm:t>
    </dgm:pt>
    <dgm:pt modelId="{750FE22A-AC6E-EC46-9109-39F06E066383}">
      <dgm:prSet phldrT="[Texto]" custT="1"/>
      <dgm:spPr>
        <a:solidFill>
          <a:srgbClr val="C00000"/>
        </a:solidFill>
      </dgm:spPr>
      <dgm:t>
        <a:bodyPr/>
        <a:lstStyle/>
        <a:p>
          <a:r>
            <a:rPr lang="pt-PT" sz="1600" dirty="0"/>
            <a:t>Qualidade de vida</a:t>
          </a:r>
        </a:p>
      </dgm:t>
    </dgm:pt>
    <dgm:pt modelId="{59BE8CD3-8339-E94E-9DE5-729E65DEAD19}" type="parTrans" cxnId="{A20D5A82-15A3-C847-BBBB-6BEB266A16F2}">
      <dgm:prSet/>
      <dgm:spPr/>
      <dgm:t>
        <a:bodyPr/>
        <a:lstStyle/>
        <a:p>
          <a:endParaRPr lang="pt-PT"/>
        </a:p>
      </dgm:t>
    </dgm:pt>
    <dgm:pt modelId="{CA1DDD18-B45C-204D-8D23-A69D50407E79}" type="sibTrans" cxnId="{A20D5A82-15A3-C847-BBBB-6BEB266A16F2}">
      <dgm:prSet/>
      <dgm:spPr/>
      <dgm:t>
        <a:bodyPr/>
        <a:lstStyle/>
        <a:p>
          <a:endParaRPr lang="pt-PT"/>
        </a:p>
      </dgm:t>
    </dgm:pt>
    <dgm:pt modelId="{6CD852F6-2CEB-0042-BE78-9F99804CA0DA}">
      <dgm:prSet phldrT="[Texto]" custT="1"/>
      <dgm:spPr>
        <a:solidFill>
          <a:schemeClr val="bg1">
            <a:lumMod val="50000"/>
          </a:schemeClr>
        </a:solidFill>
      </dgm:spPr>
      <dgm:t>
        <a:bodyPr/>
        <a:lstStyle/>
        <a:p>
          <a:r>
            <a:rPr lang="pt-PT" sz="1400" b="1" dirty="0"/>
            <a:t>Estado físico e capacidade funcional</a:t>
          </a:r>
        </a:p>
      </dgm:t>
    </dgm:pt>
    <dgm:pt modelId="{DFDA0EE0-8227-4D4A-89F8-D6B4AB2A854F}" type="parTrans" cxnId="{EE1A38F5-EA84-FF47-9F0C-175D9F810152}">
      <dgm:prSet/>
      <dgm:spPr>
        <a:solidFill>
          <a:schemeClr val="tx1"/>
        </a:solidFill>
      </dgm:spPr>
      <dgm:t>
        <a:bodyPr/>
        <a:lstStyle/>
        <a:p>
          <a:endParaRPr lang="pt-PT"/>
        </a:p>
      </dgm:t>
    </dgm:pt>
    <dgm:pt modelId="{A4E654D3-C327-BF42-96A4-0D5827250887}" type="sibTrans" cxnId="{EE1A38F5-EA84-FF47-9F0C-175D9F810152}">
      <dgm:prSet/>
      <dgm:spPr/>
      <dgm:t>
        <a:bodyPr/>
        <a:lstStyle/>
        <a:p>
          <a:endParaRPr lang="pt-PT"/>
        </a:p>
      </dgm:t>
    </dgm:pt>
    <dgm:pt modelId="{FBBD567D-5EFF-874B-AC29-A0ADB75AA180}">
      <dgm:prSet phldrT="[Texto]" custT="1"/>
      <dgm:spPr>
        <a:solidFill>
          <a:schemeClr val="bg1">
            <a:lumMod val="50000"/>
          </a:schemeClr>
        </a:solidFill>
      </dgm:spPr>
      <dgm:t>
        <a:bodyPr/>
        <a:lstStyle/>
        <a:p>
          <a:r>
            <a:rPr lang="pt-PT" sz="1400" b="1" dirty="0"/>
            <a:t>Estado religioso e/ou espiritual</a:t>
          </a:r>
        </a:p>
      </dgm:t>
    </dgm:pt>
    <dgm:pt modelId="{92103984-60FD-5442-86C0-ABB22EEC42AC}" type="parTrans" cxnId="{7B202C79-82AB-CA4B-B511-C26C6389A70A}">
      <dgm:prSet/>
      <dgm:spPr>
        <a:solidFill>
          <a:schemeClr val="tx1"/>
        </a:solidFill>
      </dgm:spPr>
      <dgm:t>
        <a:bodyPr/>
        <a:lstStyle/>
        <a:p>
          <a:endParaRPr lang="pt-PT"/>
        </a:p>
      </dgm:t>
    </dgm:pt>
    <dgm:pt modelId="{9D57C787-5EE9-A740-90DB-9584FA7ADAE2}" type="sibTrans" cxnId="{7B202C79-82AB-CA4B-B511-C26C6389A70A}">
      <dgm:prSet/>
      <dgm:spPr/>
      <dgm:t>
        <a:bodyPr/>
        <a:lstStyle/>
        <a:p>
          <a:endParaRPr lang="pt-PT"/>
        </a:p>
      </dgm:t>
    </dgm:pt>
    <dgm:pt modelId="{B28A4FBB-6271-2C48-BA0C-0DB9E780B7D4}">
      <dgm:prSet phldrT="[Texto]" custT="1"/>
      <dgm:spPr>
        <a:solidFill>
          <a:schemeClr val="bg1">
            <a:lumMod val="50000"/>
          </a:schemeClr>
        </a:solidFill>
      </dgm:spPr>
      <dgm:t>
        <a:bodyPr/>
        <a:lstStyle/>
        <a:p>
          <a:r>
            <a:rPr lang="pt-PT" sz="1400" b="1" dirty="0"/>
            <a:t>Fatores económicos e/ou vocacionais</a:t>
          </a:r>
        </a:p>
      </dgm:t>
    </dgm:pt>
    <dgm:pt modelId="{0511070E-902A-0B4F-9AE6-26E97997A5BF}" type="parTrans" cxnId="{04155C7B-5631-B04D-9080-A66A8DBF68BA}">
      <dgm:prSet/>
      <dgm:spPr>
        <a:solidFill>
          <a:schemeClr val="tx1"/>
        </a:solidFill>
      </dgm:spPr>
      <dgm:t>
        <a:bodyPr/>
        <a:lstStyle/>
        <a:p>
          <a:endParaRPr lang="pt-PT"/>
        </a:p>
      </dgm:t>
    </dgm:pt>
    <dgm:pt modelId="{3D202054-79FA-4E49-B347-63696A650C93}" type="sibTrans" cxnId="{04155C7B-5631-B04D-9080-A66A8DBF68BA}">
      <dgm:prSet/>
      <dgm:spPr/>
      <dgm:t>
        <a:bodyPr/>
        <a:lstStyle/>
        <a:p>
          <a:endParaRPr lang="pt-PT"/>
        </a:p>
      </dgm:t>
    </dgm:pt>
    <dgm:pt modelId="{D3ACD293-8CDB-9D4B-9E0F-0082596071DB}">
      <dgm:prSet phldrT="[Texto]" custT="1"/>
      <dgm:spPr>
        <a:solidFill>
          <a:schemeClr val="bg1">
            <a:lumMod val="50000"/>
          </a:schemeClr>
        </a:solidFill>
      </dgm:spPr>
      <dgm:t>
        <a:bodyPr/>
        <a:lstStyle/>
        <a:p>
          <a:r>
            <a:rPr lang="pt-PT" sz="1400" b="1"/>
            <a:t>Estado psicológico e bem-estar</a:t>
          </a:r>
        </a:p>
      </dgm:t>
    </dgm:pt>
    <dgm:pt modelId="{6B6BF946-ACAC-864A-AE74-0ED21E05519A}" type="parTrans" cxnId="{7E7463D2-6C07-EA49-BE44-9E7910B7505F}">
      <dgm:prSet/>
      <dgm:spPr>
        <a:solidFill>
          <a:schemeClr val="tx1"/>
        </a:solidFill>
      </dgm:spPr>
      <dgm:t>
        <a:bodyPr/>
        <a:lstStyle/>
        <a:p>
          <a:endParaRPr lang="pt-PT"/>
        </a:p>
      </dgm:t>
    </dgm:pt>
    <dgm:pt modelId="{D3CC1D54-59A6-CC4A-9605-AAF43F6A0707}" type="sibTrans" cxnId="{7E7463D2-6C07-EA49-BE44-9E7910B7505F}">
      <dgm:prSet/>
      <dgm:spPr/>
      <dgm:t>
        <a:bodyPr/>
        <a:lstStyle/>
        <a:p>
          <a:endParaRPr lang="pt-PT"/>
        </a:p>
      </dgm:t>
    </dgm:pt>
    <dgm:pt modelId="{17A6DFC2-39FF-3E45-9E0B-F86DA919178C}">
      <dgm:prSet phldrT="[Texto]" custT="1"/>
      <dgm:spPr>
        <a:solidFill>
          <a:schemeClr val="bg1">
            <a:lumMod val="50000"/>
          </a:schemeClr>
        </a:solidFill>
      </dgm:spPr>
      <dgm:t>
        <a:bodyPr/>
        <a:lstStyle/>
        <a:p>
          <a:r>
            <a:rPr lang="pt-PT" sz="1400" b="1" dirty="0"/>
            <a:t>Interações sociais</a:t>
          </a:r>
        </a:p>
      </dgm:t>
    </dgm:pt>
    <dgm:pt modelId="{DB164354-E4B1-8948-8528-DF1B839D0F27}" type="parTrans" cxnId="{6DE375B6-FEDD-834A-AAF4-41724374B379}">
      <dgm:prSet/>
      <dgm:spPr>
        <a:solidFill>
          <a:schemeClr val="tx1"/>
        </a:solidFill>
      </dgm:spPr>
      <dgm:t>
        <a:bodyPr/>
        <a:lstStyle/>
        <a:p>
          <a:endParaRPr lang="pt-PT"/>
        </a:p>
      </dgm:t>
    </dgm:pt>
    <dgm:pt modelId="{11ED99DC-378E-F24B-BE21-B509062D31BC}" type="sibTrans" cxnId="{6DE375B6-FEDD-834A-AAF4-41724374B379}">
      <dgm:prSet/>
      <dgm:spPr/>
      <dgm:t>
        <a:bodyPr/>
        <a:lstStyle/>
        <a:p>
          <a:endParaRPr lang="pt-PT"/>
        </a:p>
      </dgm:t>
    </dgm:pt>
    <dgm:pt modelId="{331BEB70-D7AB-224E-9FDB-F5DFAABBB376}" type="pres">
      <dgm:prSet presAssocID="{A44F6517-0EB6-EB40-988E-70AC32A2EE24}" presName="Name0" presStyleCnt="0">
        <dgm:presLayoutVars>
          <dgm:chMax val="1"/>
          <dgm:dir/>
          <dgm:animLvl val="ctr"/>
          <dgm:resizeHandles val="exact"/>
        </dgm:presLayoutVars>
      </dgm:prSet>
      <dgm:spPr/>
    </dgm:pt>
    <dgm:pt modelId="{31400115-B834-D040-86F8-F537795D732D}" type="pres">
      <dgm:prSet presAssocID="{750FE22A-AC6E-EC46-9109-39F06E066383}" presName="centerShape" presStyleLbl="node0" presStyleIdx="0" presStyleCnt="1" custScaleX="94104" custScaleY="88124"/>
      <dgm:spPr/>
    </dgm:pt>
    <dgm:pt modelId="{02732564-2DB3-BD42-9DC4-E1ABB248AE56}" type="pres">
      <dgm:prSet presAssocID="{DFDA0EE0-8227-4D4A-89F8-D6B4AB2A854F}" presName="parTrans" presStyleLbl="sibTrans2D1" presStyleIdx="0" presStyleCnt="5" custAng="10800000"/>
      <dgm:spPr/>
    </dgm:pt>
    <dgm:pt modelId="{DD733D2F-C173-194D-A3C0-B8BCCBB316B2}" type="pres">
      <dgm:prSet presAssocID="{DFDA0EE0-8227-4D4A-89F8-D6B4AB2A854F}" presName="connectorText" presStyleLbl="sibTrans2D1" presStyleIdx="0" presStyleCnt="5"/>
      <dgm:spPr/>
    </dgm:pt>
    <dgm:pt modelId="{A4898C6B-4ABD-C144-BF07-4FB8AE0054C5}" type="pres">
      <dgm:prSet presAssocID="{6CD852F6-2CEB-0042-BE78-9F99804CA0DA}" presName="node" presStyleLbl="node1" presStyleIdx="0" presStyleCnt="5" custScaleX="88124" custScaleY="88124" custRadScaleRad="82395" custRadScaleInc="-2849">
        <dgm:presLayoutVars>
          <dgm:bulletEnabled val="1"/>
        </dgm:presLayoutVars>
      </dgm:prSet>
      <dgm:spPr/>
    </dgm:pt>
    <dgm:pt modelId="{AC320A4C-13AA-0449-A70A-DB855B69486E}" type="pres">
      <dgm:prSet presAssocID="{92103984-60FD-5442-86C0-ABB22EEC42AC}" presName="parTrans" presStyleLbl="sibTrans2D1" presStyleIdx="1" presStyleCnt="5" custAng="10800000"/>
      <dgm:spPr/>
    </dgm:pt>
    <dgm:pt modelId="{35CA636A-F72F-B549-B573-E3CE5BACF3B9}" type="pres">
      <dgm:prSet presAssocID="{92103984-60FD-5442-86C0-ABB22EEC42AC}" presName="connectorText" presStyleLbl="sibTrans2D1" presStyleIdx="1" presStyleCnt="5"/>
      <dgm:spPr/>
    </dgm:pt>
    <dgm:pt modelId="{2A1DC7A2-281E-7247-B97E-E0786CDF2578}" type="pres">
      <dgm:prSet presAssocID="{FBBD567D-5EFF-874B-AC29-A0ADB75AA180}" presName="node" presStyleLbl="node1" presStyleIdx="1" presStyleCnt="5" custScaleX="88124" custScaleY="88124" custRadScaleRad="82275" custRadScaleInc="-2212">
        <dgm:presLayoutVars>
          <dgm:bulletEnabled val="1"/>
        </dgm:presLayoutVars>
      </dgm:prSet>
      <dgm:spPr/>
    </dgm:pt>
    <dgm:pt modelId="{2E86EAD4-8935-AD4E-A146-89FC93DCB081}" type="pres">
      <dgm:prSet presAssocID="{0511070E-902A-0B4F-9AE6-26E97997A5BF}" presName="parTrans" presStyleLbl="sibTrans2D1" presStyleIdx="2" presStyleCnt="5" custAng="10800000"/>
      <dgm:spPr/>
    </dgm:pt>
    <dgm:pt modelId="{0D5CB8A3-6FE6-5642-B607-DC1527596FBC}" type="pres">
      <dgm:prSet presAssocID="{0511070E-902A-0B4F-9AE6-26E97997A5BF}" presName="connectorText" presStyleLbl="sibTrans2D1" presStyleIdx="2" presStyleCnt="5"/>
      <dgm:spPr/>
    </dgm:pt>
    <dgm:pt modelId="{559524DF-712F-EE48-A8C4-BF7D5E136A5B}" type="pres">
      <dgm:prSet presAssocID="{B28A4FBB-6271-2C48-BA0C-0DB9E780B7D4}" presName="node" presStyleLbl="node1" presStyleIdx="2" presStyleCnt="5" custScaleX="96268" custScaleY="93115" custRadScaleRad="90657" custRadScaleInc="-13553">
        <dgm:presLayoutVars>
          <dgm:bulletEnabled val="1"/>
        </dgm:presLayoutVars>
      </dgm:prSet>
      <dgm:spPr/>
    </dgm:pt>
    <dgm:pt modelId="{6131C3AA-EDA8-0F4B-88EA-0A71AD3CF53A}" type="pres">
      <dgm:prSet presAssocID="{6B6BF946-ACAC-864A-AE74-0ED21E05519A}" presName="parTrans" presStyleLbl="sibTrans2D1" presStyleIdx="3" presStyleCnt="5" custAng="10800000"/>
      <dgm:spPr/>
    </dgm:pt>
    <dgm:pt modelId="{F655CD12-1237-E541-A2F7-5E7C97A2FCBA}" type="pres">
      <dgm:prSet presAssocID="{6B6BF946-ACAC-864A-AE74-0ED21E05519A}" presName="connectorText" presStyleLbl="sibTrans2D1" presStyleIdx="3" presStyleCnt="5"/>
      <dgm:spPr/>
    </dgm:pt>
    <dgm:pt modelId="{1AFC08A9-48BA-1240-A395-210A248EC49E}" type="pres">
      <dgm:prSet presAssocID="{D3ACD293-8CDB-9D4B-9E0F-0082596071DB}" presName="node" presStyleLbl="node1" presStyleIdx="3" presStyleCnt="5" custScaleX="88124" custScaleY="88124" custRadScaleRad="86213" custRadScaleInc="1136">
        <dgm:presLayoutVars>
          <dgm:bulletEnabled val="1"/>
        </dgm:presLayoutVars>
      </dgm:prSet>
      <dgm:spPr/>
    </dgm:pt>
    <dgm:pt modelId="{679A5EA6-8FC0-6B4F-8B81-AB593E5A8AFE}" type="pres">
      <dgm:prSet presAssocID="{DB164354-E4B1-8948-8528-DF1B839D0F27}" presName="parTrans" presStyleLbl="sibTrans2D1" presStyleIdx="4" presStyleCnt="5" custAng="10904920"/>
      <dgm:spPr/>
    </dgm:pt>
    <dgm:pt modelId="{FE525FFA-F2D2-6B4C-BD36-C9082C479ECB}" type="pres">
      <dgm:prSet presAssocID="{DB164354-E4B1-8948-8528-DF1B839D0F27}" presName="connectorText" presStyleLbl="sibTrans2D1" presStyleIdx="4" presStyleCnt="5"/>
      <dgm:spPr/>
    </dgm:pt>
    <dgm:pt modelId="{51CF0C30-B519-B840-8C6E-94F9C316B92B}" type="pres">
      <dgm:prSet presAssocID="{17A6DFC2-39FF-3E45-9E0B-F86DA919178C}" presName="node" presStyleLbl="node1" presStyleIdx="4" presStyleCnt="5" custScaleX="88124" custScaleY="88124" custRadScaleRad="80751" custRadScaleInc="2430">
        <dgm:presLayoutVars>
          <dgm:bulletEnabled val="1"/>
        </dgm:presLayoutVars>
      </dgm:prSet>
      <dgm:spPr/>
    </dgm:pt>
  </dgm:ptLst>
  <dgm:cxnLst>
    <dgm:cxn modelId="{83882000-7F3B-AB40-B516-4D0668EFE1CA}" type="presOf" srcId="{92103984-60FD-5442-86C0-ABB22EEC42AC}" destId="{AC320A4C-13AA-0449-A70A-DB855B69486E}" srcOrd="0" destOrd="0" presId="urn:microsoft.com/office/officeart/2005/8/layout/radial5"/>
    <dgm:cxn modelId="{A9B18902-CB4C-DF45-ACF6-55615FD18DD2}" type="presOf" srcId="{0511070E-902A-0B4F-9AE6-26E97997A5BF}" destId="{2E86EAD4-8935-AD4E-A146-89FC93DCB081}" srcOrd="0" destOrd="0" presId="urn:microsoft.com/office/officeart/2005/8/layout/radial5"/>
    <dgm:cxn modelId="{7080BA0B-0FCC-F14B-A9E9-529FD70100BC}" type="presOf" srcId="{6B6BF946-ACAC-864A-AE74-0ED21E05519A}" destId="{F655CD12-1237-E541-A2F7-5E7C97A2FCBA}" srcOrd="1" destOrd="0" presId="urn:microsoft.com/office/officeart/2005/8/layout/radial5"/>
    <dgm:cxn modelId="{BF613F0F-B8C9-9540-B633-8AC885609B83}" type="presOf" srcId="{B28A4FBB-6271-2C48-BA0C-0DB9E780B7D4}" destId="{559524DF-712F-EE48-A8C4-BF7D5E136A5B}" srcOrd="0" destOrd="0" presId="urn:microsoft.com/office/officeart/2005/8/layout/radial5"/>
    <dgm:cxn modelId="{2286F12E-6967-0144-BB0C-66B8DDE7CD00}" type="presOf" srcId="{FBBD567D-5EFF-874B-AC29-A0ADB75AA180}" destId="{2A1DC7A2-281E-7247-B97E-E0786CDF2578}" srcOrd="0" destOrd="0" presId="urn:microsoft.com/office/officeart/2005/8/layout/radial5"/>
    <dgm:cxn modelId="{A268B632-DAD5-A243-90FC-2311F8493B04}" type="presOf" srcId="{DB164354-E4B1-8948-8528-DF1B839D0F27}" destId="{679A5EA6-8FC0-6B4F-8B81-AB593E5A8AFE}" srcOrd="0" destOrd="0" presId="urn:microsoft.com/office/officeart/2005/8/layout/radial5"/>
    <dgm:cxn modelId="{730DAA36-8A57-F34C-ACA3-8DCFBF6AB2E9}" type="presOf" srcId="{750FE22A-AC6E-EC46-9109-39F06E066383}" destId="{31400115-B834-D040-86F8-F537795D732D}" srcOrd="0" destOrd="0" presId="urn:microsoft.com/office/officeart/2005/8/layout/radial5"/>
    <dgm:cxn modelId="{C68A5D3F-537C-8243-98FF-E6D7490D598B}" type="presOf" srcId="{0511070E-902A-0B4F-9AE6-26E97997A5BF}" destId="{0D5CB8A3-6FE6-5642-B607-DC1527596FBC}" srcOrd="1" destOrd="0" presId="urn:microsoft.com/office/officeart/2005/8/layout/radial5"/>
    <dgm:cxn modelId="{0DFDD546-D79F-9C49-BFC6-629919F7062C}" type="presOf" srcId="{DB164354-E4B1-8948-8528-DF1B839D0F27}" destId="{FE525FFA-F2D2-6B4C-BD36-C9082C479ECB}" srcOrd="1" destOrd="0" presId="urn:microsoft.com/office/officeart/2005/8/layout/radial5"/>
    <dgm:cxn modelId="{713C6F67-9B32-B740-BD4D-19DC772DB620}" type="presOf" srcId="{17A6DFC2-39FF-3E45-9E0B-F86DA919178C}" destId="{51CF0C30-B519-B840-8C6E-94F9C316B92B}" srcOrd="0" destOrd="0" presId="urn:microsoft.com/office/officeart/2005/8/layout/radial5"/>
    <dgm:cxn modelId="{D6A37667-5C1C-3D4D-BB44-C43A2D25E186}" type="presOf" srcId="{D3ACD293-8CDB-9D4B-9E0F-0082596071DB}" destId="{1AFC08A9-48BA-1240-A395-210A248EC49E}" srcOrd="0" destOrd="0" presId="urn:microsoft.com/office/officeart/2005/8/layout/radial5"/>
    <dgm:cxn modelId="{7B202C79-82AB-CA4B-B511-C26C6389A70A}" srcId="{750FE22A-AC6E-EC46-9109-39F06E066383}" destId="{FBBD567D-5EFF-874B-AC29-A0ADB75AA180}" srcOrd="1" destOrd="0" parTransId="{92103984-60FD-5442-86C0-ABB22EEC42AC}" sibTransId="{9D57C787-5EE9-A740-90DB-9584FA7ADAE2}"/>
    <dgm:cxn modelId="{04155C7B-5631-B04D-9080-A66A8DBF68BA}" srcId="{750FE22A-AC6E-EC46-9109-39F06E066383}" destId="{B28A4FBB-6271-2C48-BA0C-0DB9E780B7D4}" srcOrd="2" destOrd="0" parTransId="{0511070E-902A-0B4F-9AE6-26E97997A5BF}" sibTransId="{3D202054-79FA-4E49-B347-63696A650C93}"/>
    <dgm:cxn modelId="{A20D5A82-15A3-C847-BBBB-6BEB266A16F2}" srcId="{A44F6517-0EB6-EB40-988E-70AC32A2EE24}" destId="{750FE22A-AC6E-EC46-9109-39F06E066383}" srcOrd="0" destOrd="0" parTransId="{59BE8CD3-8339-E94E-9DE5-729E65DEAD19}" sibTransId="{CA1DDD18-B45C-204D-8D23-A69D50407E79}"/>
    <dgm:cxn modelId="{08334389-5699-D642-A9E9-7B4496C0387E}" type="presOf" srcId="{DFDA0EE0-8227-4D4A-89F8-D6B4AB2A854F}" destId="{02732564-2DB3-BD42-9DC4-E1ABB248AE56}" srcOrd="0" destOrd="0" presId="urn:microsoft.com/office/officeart/2005/8/layout/radial5"/>
    <dgm:cxn modelId="{E47105A6-5047-FB4C-9C2C-CEBCD64E6437}" type="presOf" srcId="{A44F6517-0EB6-EB40-988E-70AC32A2EE24}" destId="{331BEB70-D7AB-224E-9FDB-F5DFAABBB376}" srcOrd="0" destOrd="0" presId="urn:microsoft.com/office/officeart/2005/8/layout/radial5"/>
    <dgm:cxn modelId="{6DE375B6-FEDD-834A-AAF4-41724374B379}" srcId="{750FE22A-AC6E-EC46-9109-39F06E066383}" destId="{17A6DFC2-39FF-3E45-9E0B-F86DA919178C}" srcOrd="4" destOrd="0" parTransId="{DB164354-E4B1-8948-8528-DF1B839D0F27}" sibTransId="{11ED99DC-378E-F24B-BE21-B509062D31BC}"/>
    <dgm:cxn modelId="{9870BFBD-8BE7-0E4C-8377-6A6CAC689636}" type="presOf" srcId="{DFDA0EE0-8227-4D4A-89F8-D6B4AB2A854F}" destId="{DD733D2F-C173-194D-A3C0-B8BCCBB316B2}" srcOrd="1" destOrd="0" presId="urn:microsoft.com/office/officeart/2005/8/layout/radial5"/>
    <dgm:cxn modelId="{7E7463D2-6C07-EA49-BE44-9E7910B7505F}" srcId="{750FE22A-AC6E-EC46-9109-39F06E066383}" destId="{D3ACD293-8CDB-9D4B-9E0F-0082596071DB}" srcOrd="3" destOrd="0" parTransId="{6B6BF946-ACAC-864A-AE74-0ED21E05519A}" sibTransId="{D3CC1D54-59A6-CC4A-9605-AAF43F6A0707}"/>
    <dgm:cxn modelId="{F1ACCFD3-1D38-3B40-A164-3676A710B002}" type="presOf" srcId="{92103984-60FD-5442-86C0-ABB22EEC42AC}" destId="{35CA636A-F72F-B549-B573-E3CE5BACF3B9}" srcOrd="1" destOrd="0" presId="urn:microsoft.com/office/officeart/2005/8/layout/radial5"/>
    <dgm:cxn modelId="{A1E2AFE8-99B5-4143-99E1-B565ACFFF51A}" type="presOf" srcId="{6B6BF946-ACAC-864A-AE74-0ED21E05519A}" destId="{6131C3AA-EDA8-0F4B-88EA-0A71AD3CF53A}" srcOrd="0" destOrd="0" presId="urn:microsoft.com/office/officeart/2005/8/layout/radial5"/>
    <dgm:cxn modelId="{EE1A38F5-EA84-FF47-9F0C-175D9F810152}" srcId="{750FE22A-AC6E-EC46-9109-39F06E066383}" destId="{6CD852F6-2CEB-0042-BE78-9F99804CA0DA}" srcOrd="0" destOrd="0" parTransId="{DFDA0EE0-8227-4D4A-89F8-D6B4AB2A854F}" sibTransId="{A4E654D3-C327-BF42-96A4-0D5827250887}"/>
    <dgm:cxn modelId="{64F6D3F7-6B5F-D74E-B5CD-B8C1D11BC5F4}" type="presOf" srcId="{6CD852F6-2CEB-0042-BE78-9F99804CA0DA}" destId="{A4898C6B-4ABD-C144-BF07-4FB8AE0054C5}" srcOrd="0" destOrd="0" presId="urn:microsoft.com/office/officeart/2005/8/layout/radial5"/>
    <dgm:cxn modelId="{3FDCCC78-97A9-704B-B628-7BCE076ADFCB}" type="presParOf" srcId="{331BEB70-D7AB-224E-9FDB-F5DFAABBB376}" destId="{31400115-B834-D040-86F8-F537795D732D}" srcOrd="0" destOrd="0" presId="urn:microsoft.com/office/officeart/2005/8/layout/radial5"/>
    <dgm:cxn modelId="{9FF663CC-E17E-9E41-ADE2-21436B0B5D84}" type="presParOf" srcId="{331BEB70-D7AB-224E-9FDB-F5DFAABBB376}" destId="{02732564-2DB3-BD42-9DC4-E1ABB248AE56}" srcOrd="1" destOrd="0" presId="urn:microsoft.com/office/officeart/2005/8/layout/radial5"/>
    <dgm:cxn modelId="{B782582D-7B6A-5F48-97A0-E1FFBDCA2E97}" type="presParOf" srcId="{02732564-2DB3-BD42-9DC4-E1ABB248AE56}" destId="{DD733D2F-C173-194D-A3C0-B8BCCBB316B2}" srcOrd="0" destOrd="0" presId="urn:microsoft.com/office/officeart/2005/8/layout/radial5"/>
    <dgm:cxn modelId="{510F61A9-0AA4-1144-8192-6574D505428B}" type="presParOf" srcId="{331BEB70-D7AB-224E-9FDB-F5DFAABBB376}" destId="{A4898C6B-4ABD-C144-BF07-4FB8AE0054C5}" srcOrd="2" destOrd="0" presId="urn:microsoft.com/office/officeart/2005/8/layout/radial5"/>
    <dgm:cxn modelId="{B596D42C-1C30-F147-A76C-99AA3E49CC99}" type="presParOf" srcId="{331BEB70-D7AB-224E-9FDB-F5DFAABBB376}" destId="{AC320A4C-13AA-0449-A70A-DB855B69486E}" srcOrd="3" destOrd="0" presId="urn:microsoft.com/office/officeart/2005/8/layout/radial5"/>
    <dgm:cxn modelId="{9AADC376-D0EC-7446-B059-60D9AF6A98AC}" type="presParOf" srcId="{AC320A4C-13AA-0449-A70A-DB855B69486E}" destId="{35CA636A-F72F-B549-B573-E3CE5BACF3B9}" srcOrd="0" destOrd="0" presId="urn:microsoft.com/office/officeart/2005/8/layout/radial5"/>
    <dgm:cxn modelId="{71D46A83-28FF-BE46-B0B0-D9DE72624B03}" type="presParOf" srcId="{331BEB70-D7AB-224E-9FDB-F5DFAABBB376}" destId="{2A1DC7A2-281E-7247-B97E-E0786CDF2578}" srcOrd="4" destOrd="0" presId="urn:microsoft.com/office/officeart/2005/8/layout/radial5"/>
    <dgm:cxn modelId="{7D87C602-6725-6342-A31A-81C42AB8CC9A}" type="presParOf" srcId="{331BEB70-D7AB-224E-9FDB-F5DFAABBB376}" destId="{2E86EAD4-8935-AD4E-A146-89FC93DCB081}" srcOrd="5" destOrd="0" presId="urn:microsoft.com/office/officeart/2005/8/layout/radial5"/>
    <dgm:cxn modelId="{0B8B3D75-EE79-F946-9055-4FDEA4AFAD3D}" type="presParOf" srcId="{2E86EAD4-8935-AD4E-A146-89FC93DCB081}" destId="{0D5CB8A3-6FE6-5642-B607-DC1527596FBC}" srcOrd="0" destOrd="0" presId="urn:microsoft.com/office/officeart/2005/8/layout/radial5"/>
    <dgm:cxn modelId="{FD4A7D36-7394-DC46-86C9-CE30C56C7AC3}" type="presParOf" srcId="{331BEB70-D7AB-224E-9FDB-F5DFAABBB376}" destId="{559524DF-712F-EE48-A8C4-BF7D5E136A5B}" srcOrd="6" destOrd="0" presId="urn:microsoft.com/office/officeart/2005/8/layout/radial5"/>
    <dgm:cxn modelId="{0182E78F-1DE9-4E4D-83C4-57B1BE98292D}" type="presParOf" srcId="{331BEB70-D7AB-224E-9FDB-F5DFAABBB376}" destId="{6131C3AA-EDA8-0F4B-88EA-0A71AD3CF53A}" srcOrd="7" destOrd="0" presId="urn:microsoft.com/office/officeart/2005/8/layout/radial5"/>
    <dgm:cxn modelId="{7DEA9EFF-2E6E-D949-BDF4-EB26057DFA53}" type="presParOf" srcId="{6131C3AA-EDA8-0F4B-88EA-0A71AD3CF53A}" destId="{F655CD12-1237-E541-A2F7-5E7C97A2FCBA}" srcOrd="0" destOrd="0" presId="urn:microsoft.com/office/officeart/2005/8/layout/radial5"/>
    <dgm:cxn modelId="{4DE0180E-41BC-6444-BE8D-0859498C9FA7}" type="presParOf" srcId="{331BEB70-D7AB-224E-9FDB-F5DFAABBB376}" destId="{1AFC08A9-48BA-1240-A395-210A248EC49E}" srcOrd="8" destOrd="0" presId="urn:microsoft.com/office/officeart/2005/8/layout/radial5"/>
    <dgm:cxn modelId="{C7B33FFB-264E-8644-B857-CDD9181194C3}" type="presParOf" srcId="{331BEB70-D7AB-224E-9FDB-F5DFAABBB376}" destId="{679A5EA6-8FC0-6B4F-8B81-AB593E5A8AFE}" srcOrd="9" destOrd="0" presId="urn:microsoft.com/office/officeart/2005/8/layout/radial5"/>
    <dgm:cxn modelId="{583210CE-FE06-C048-AEE1-657EFD47A656}" type="presParOf" srcId="{679A5EA6-8FC0-6B4F-8B81-AB593E5A8AFE}" destId="{FE525FFA-F2D2-6B4C-BD36-C9082C479ECB}" srcOrd="0" destOrd="0" presId="urn:microsoft.com/office/officeart/2005/8/layout/radial5"/>
    <dgm:cxn modelId="{3B6D5B5C-3895-C74A-B9B9-8B31FDBFB7C9}" type="presParOf" srcId="{331BEB70-D7AB-224E-9FDB-F5DFAABBB376}" destId="{51CF0C30-B519-B840-8C6E-94F9C316B92B}"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00115-B834-D040-86F8-F537795D732D}">
      <dsp:nvSpPr>
        <dsp:cNvPr id="0" name=""/>
        <dsp:cNvSpPr/>
      </dsp:nvSpPr>
      <dsp:spPr>
        <a:xfrm>
          <a:off x="2994222" y="1988314"/>
          <a:ext cx="1291135" cy="120908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PT" sz="1600" kern="1200" dirty="0"/>
            <a:t>Qualidade de vida</a:t>
          </a:r>
        </a:p>
      </dsp:txBody>
      <dsp:txXfrm>
        <a:off x="3183304" y="2165381"/>
        <a:ext cx="912971" cy="854954"/>
      </dsp:txXfrm>
    </dsp:sp>
    <dsp:sp modelId="{02732564-2DB3-BD42-9DC4-E1ABB248AE56}">
      <dsp:nvSpPr>
        <dsp:cNvPr id="0" name=""/>
        <dsp:cNvSpPr/>
      </dsp:nvSpPr>
      <dsp:spPr>
        <a:xfrm rot="5338462">
          <a:off x="3526664" y="1573885"/>
          <a:ext cx="198119" cy="4664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a:p>
      </dsp:txBody>
      <dsp:txXfrm rot="10800000">
        <a:off x="3555850" y="1637470"/>
        <a:ext cx="138683" cy="279894"/>
      </dsp:txXfrm>
    </dsp:sp>
    <dsp:sp modelId="{A4898C6B-4ABD-C144-BF07-4FB8AE0054C5}">
      <dsp:nvSpPr>
        <dsp:cNvPr id="0" name=""/>
        <dsp:cNvSpPr/>
      </dsp:nvSpPr>
      <dsp:spPr>
        <a:xfrm>
          <a:off x="3006912" y="405657"/>
          <a:ext cx="1209088" cy="1209088"/>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Estado físico e capacidade funcional</a:t>
          </a:r>
        </a:p>
      </dsp:txBody>
      <dsp:txXfrm>
        <a:off x="3183979" y="582724"/>
        <a:ext cx="854954" cy="854954"/>
      </dsp:txXfrm>
    </dsp:sp>
    <dsp:sp modelId="{AC320A4C-13AA-0449-A70A-DB855B69486E}">
      <dsp:nvSpPr>
        <dsp:cNvPr id="0" name=""/>
        <dsp:cNvSpPr/>
      </dsp:nvSpPr>
      <dsp:spPr>
        <a:xfrm rot="9672221">
          <a:off x="4311590" y="2100734"/>
          <a:ext cx="177626" cy="4664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a:p>
      </dsp:txBody>
      <dsp:txXfrm>
        <a:off x="4363457" y="2185447"/>
        <a:ext cx="124338" cy="279894"/>
      </dsp:txXfrm>
    </dsp:sp>
    <dsp:sp modelId="{2A1DC7A2-281E-7247-B97E-E0786CDF2578}">
      <dsp:nvSpPr>
        <dsp:cNvPr id="0" name=""/>
        <dsp:cNvSpPr/>
      </dsp:nvSpPr>
      <dsp:spPr>
        <a:xfrm>
          <a:off x="4531558" y="1479035"/>
          <a:ext cx="1209088" cy="1209088"/>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Estado religioso e/ou espiritual</a:t>
          </a:r>
        </a:p>
      </dsp:txBody>
      <dsp:txXfrm>
        <a:off x="4708625" y="1656102"/>
        <a:ext cx="854954" cy="854954"/>
      </dsp:txXfrm>
    </dsp:sp>
    <dsp:sp modelId="{2E86EAD4-8935-AD4E-A146-89FC93DCB081}">
      <dsp:nvSpPr>
        <dsp:cNvPr id="0" name=""/>
        <dsp:cNvSpPr/>
      </dsp:nvSpPr>
      <dsp:spPr>
        <a:xfrm rot="13747255">
          <a:off x="4071078" y="3002595"/>
          <a:ext cx="250538" cy="4664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a:p>
      </dsp:txBody>
      <dsp:txXfrm>
        <a:off x="4133254" y="3124307"/>
        <a:ext cx="175377" cy="279894"/>
      </dsp:txXfrm>
    </dsp:sp>
    <dsp:sp modelId="{559524DF-712F-EE48-A8C4-BF7D5E136A5B}">
      <dsp:nvSpPr>
        <dsp:cNvPr id="0" name=""/>
        <dsp:cNvSpPr/>
      </dsp:nvSpPr>
      <dsp:spPr>
        <a:xfrm>
          <a:off x="4119215" y="3270911"/>
          <a:ext cx="1320826" cy="1277566"/>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Fatores económicos e/ou vocacionais</a:t>
          </a:r>
        </a:p>
      </dsp:txBody>
      <dsp:txXfrm>
        <a:off x="4312645" y="3458006"/>
        <a:ext cx="933966" cy="903376"/>
      </dsp:txXfrm>
    </dsp:sp>
    <dsp:sp modelId="{6131C3AA-EDA8-0F4B-88EA-0A71AD3CF53A}">
      <dsp:nvSpPr>
        <dsp:cNvPr id="0" name=""/>
        <dsp:cNvSpPr/>
      </dsp:nvSpPr>
      <dsp:spPr>
        <a:xfrm rot="18384538">
          <a:off x="3033188" y="3026309"/>
          <a:ext cx="229821" cy="4664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a:p>
      </dsp:txBody>
      <dsp:txXfrm rot="10800000">
        <a:off x="3047200" y="3147351"/>
        <a:ext cx="160875" cy="279894"/>
      </dsp:txXfrm>
    </dsp:sp>
    <dsp:sp modelId="{1AFC08A9-48BA-1240-A395-210A248EC49E}">
      <dsp:nvSpPr>
        <dsp:cNvPr id="0" name=""/>
        <dsp:cNvSpPr/>
      </dsp:nvSpPr>
      <dsp:spPr>
        <a:xfrm>
          <a:off x="2052182" y="3321273"/>
          <a:ext cx="1209088" cy="1209088"/>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a:t>Estado psicológico e bem-estar</a:t>
          </a:r>
        </a:p>
      </dsp:txBody>
      <dsp:txXfrm>
        <a:off x="2229249" y="3498340"/>
        <a:ext cx="854954" cy="854954"/>
      </dsp:txXfrm>
    </dsp:sp>
    <dsp:sp modelId="{679A5EA6-8FC0-6B4F-8B81-AB593E5A8AFE}">
      <dsp:nvSpPr>
        <dsp:cNvPr id="0" name=""/>
        <dsp:cNvSpPr/>
      </dsp:nvSpPr>
      <dsp:spPr>
        <a:xfrm rot="1237408">
          <a:off x="2811922" y="2104292"/>
          <a:ext cx="162129" cy="4664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PT" sz="2000" kern="1200"/>
        </a:p>
      </dsp:txBody>
      <dsp:txXfrm rot="10800000">
        <a:off x="2813481" y="2189024"/>
        <a:ext cx="113490" cy="279894"/>
      </dsp:txXfrm>
    </dsp:sp>
    <dsp:sp modelId="{51CF0C30-B519-B840-8C6E-94F9C316B92B}">
      <dsp:nvSpPr>
        <dsp:cNvPr id="0" name=""/>
        <dsp:cNvSpPr/>
      </dsp:nvSpPr>
      <dsp:spPr>
        <a:xfrm>
          <a:off x="1567337" y="1486458"/>
          <a:ext cx="1209088" cy="1209088"/>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Interações sociais</a:t>
          </a:r>
        </a:p>
      </dsp:txBody>
      <dsp:txXfrm>
        <a:off x="1744404" y="1663525"/>
        <a:ext cx="854954" cy="85495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A73FF-95D2-441F-91BC-0004DAFBD9BD}" type="datetimeFigureOut">
              <a:rPr lang="pt-PT" smtClean="0"/>
              <a:t>30/10/2023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7D748-1309-4FE5-985F-4D0DC9F335A2}" type="slidenum">
              <a:rPr lang="pt-PT" smtClean="0"/>
              <a:t>‹nº›</a:t>
            </a:fld>
            <a:endParaRPr lang="pt-PT"/>
          </a:p>
        </p:txBody>
      </p:sp>
    </p:spTree>
    <p:extLst>
      <p:ext uri="{BB962C8B-B14F-4D97-AF65-F5344CB8AC3E}">
        <p14:creationId xmlns:p14="http://schemas.microsoft.com/office/powerpoint/2010/main" val="200806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Nas últimas décadas verificou-se uma mudança drástica no padrão de mortalidade atribuível a doença causada por VIH. Da era da doença terminal misteriosa na década de 80, posteriormente reconhecida como Síndrome da imunodeficiência humana, passou-se à era do início de tratamento </a:t>
            </a:r>
            <a:r>
              <a:rPr lang="pt-PT" sz="2200" dirty="0" err="1">
                <a:effectLst/>
                <a:latin typeface="+mn-lt"/>
                <a:ea typeface="+mn-ea"/>
                <a:cs typeface="+mn-cs"/>
                <a:sym typeface="Helvetica Neue"/>
              </a:rPr>
              <a:t>antirretrovírico</a:t>
            </a:r>
            <a:r>
              <a:rPr lang="pt-PT" sz="2200" dirty="0">
                <a:effectLst/>
                <a:latin typeface="+mn-lt"/>
                <a:ea typeface="+mn-ea"/>
                <a:cs typeface="+mn-cs"/>
                <a:sym typeface="Helvetica Neue"/>
              </a:rPr>
              <a:t>, que felizmente conduziu à era da sobrevivência. De uma forma global, o acesso a terapêutica cada vez mais eficaz, com obtenção e manutenção de supressão virológica, associou-se a um aumento da sobrevida das pessoas que vivem com VIH, entre muitos outros ganhos em saúde. Trata-se de um marco fundamental na história da infeção. </a:t>
            </a:r>
          </a:p>
        </p:txBody>
      </p:sp>
    </p:spTree>
    <p:extLst>
      <p:ext uri="{BB962C8B-B14F-4D97-AF65-F5344CB8AC3E}">
        <p14:creationId xmlns:p14="http://schemas.microsoft.com/office/powerpoint/2010/main" val="284175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Neste estudo mais recente, uma coorte de pessoas infetadas com VIH foi comparada com uma coorte de população em geral em cada um de 2 países: Holanda e Reino Unido, entre 2016 e 2018.</a:t>
            </a:r>
          </a:p>
          <a:p>
            <a:r>
              <a:rPr lang="pt-PT" sz="2200" dirty="0">
                <a:effectLst/>
                <a:latin typeface="+mn-lt"/>
                <a:ea typeface="+mn-ea"/>
                <a:cs typeface="+mn-cs"/>
                <a:sym typeface="Helvetica Neue"/>
              </a:rPr>
              <a:t>Tal como no estudo realizado no Reino Unido anteriormente apresentado, ambas as coortes de pessoas a viver com VIH reportaram maior proporção das perturbações de saúde mental: ansiedade e depressão. As pessoas com mais de 60 anos de idade foram as mais afetadas, reportando cerca de 2 vezes mais este tipo de sintomas, do que a população em geral, nesta mesma faixa etária. Por outro lado, embora não se tenha verificado uma diferença significativa entre a qualidade de vida global reportada pela população a viver com VIH e a população em geral, em ambos os países, a avaliação de qualidade de vida foi mais negativa na população com VIH da Holanda do que na população com VIH do Reino Unido (diferença de 4 pontos percentuais). Isto demonstra a inadequação de extrapolação de dados de qualidade de vida entre diferentes períodos temporais e para diferentes contextos daqueles em que foram aferidos, mesmo entre locais com realidades sociais e localizações geográficas não tão díspares.</a:t>
            </a:r>
          </a:p>
          <a:p>
            <a:r>
              <a:rPr lang="pt-PT" sz="2200" dirty="0">
                <a:effectLst/>
                <a:latin typeface="+mn-lt"/>
                <a:ea typeface="+mn-ea"/>
                <a:cs typeface="+mn-cs"/>
                <a:sym typeface="Helvetica Neue"/>
              </a:rPr>
              <a:t>De outro ponto de vista, e relativamente às escalas utilizadas: as conclusões poderiam ser diferentes utilizando diferentes instrumentos de avaliação?</a:t>
            </a:r>
          </a:p>
        </p:txBody>
      </p:sp>
    </p:spTree>
    <p:extLst>
      <p:ext uri="{BB962C8B-B14F-4D97-AF65-F5344CB8AC3E}">
        <p14:creationId xmlns:p14="http://schemas.microsoft.com/office/powerpoint/2010/main" val="75457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Neste estudo foi realizada a comparação da qualidade de vida reportada em uma coorte de pessoas a viver com VIH </a:t>
            </a:r>
            <a:r>
              <a:rPr lang="pt-PT" sz="2200" i="1" dirty="0">
                <a:effectLst/>
                <a:latin typeface="+mn-lt"/>
                <a:ea typeface="+mn-ea"/>
                <a:cs typeface="+mn-cs"/>
                <a:sym typeface="Helvetica Neue"/>
              </a:rPr>
              <a:t>versus </a:t>
            </a:r>
            <a:r>
              <a:rPr lang="pt-PT" sz="2200" dirty="0">
                <a:effectLst/>
                <a:latin typeface="+mn-lt"/>
                <a:ea typeface="+mn-ea"/>
                <a:cs typeface="+mn-cs"/>
                <a:sym typeface="Helvetica Neue"/>
              </a:rPr>
              <a:t>uma coorte de população em geral, em 2 países: Espanha e Roménia, em 2019-2020.</a:t>
            </a:r>
          </a:p>
          <a:p>
            <a:r>
              <a:rPr lang="pt-PT" sz="2200" dirty="0">
                <a:effectLst/>
                <a:latin typeface="+mn-lt"/>
                <a:ea typeface="+mn-ea"/>
                <a:cs typeface="+mn-cs"/>
                <a:sym typeface="Helvetica Neue"/>
              </a:rPr>
              <a:t>Os fatores </a:t>
            </a:r>
            <a:r>
              <a:rPr lang="pt-PT" sz="2200" dirty="0" err="1">
                <a:effectLst/>
                <a:latin typeface="+mn-lt"/>
                <a:ea typeface="+mn-ea"/>
                <a:cs typeface="+mn-cs"/>
                <a:sym typeface="Helvetica Neue"/>
              </a:rPr>
              <a:t>socioambientais</a:t>
            </a:r>
            <a:r>
              <a:rPr lang="pt-PT" sz="2200" dirty="0">
                <a:effectLst/>
                <a:latin typeface="+mn-lt"/>
                <a:ea typeface="+mn-ea"/>
                <a:cs typeface="+mn-cs"/>
                <a:sym typeface="Helvetica Neue"/>
              </a:rPr>
              <a:t> que foram associados a pior qualidade de vida nas pessoas a viver com VIH diferiu em cada um dos países, como expectável.</a:t>
            </a:r>
          </a:p>
          <a:p>
            <a:r>
              <a:rPr lang="pt-PT" sz="2200" dirty="0">
                <a:effectLst/>
                <a:latin typeface="+mn-lt"/>
                <a:ea typeface="+mn-ea"/>
                <a:cs typeface="+mn-cs"/>
                <a:sym typeface="Helvetica Neue"/>
              </a:rPr>
              <a:t>Além disso, curiosamente, embora se tenha verificado uma melhor pontuação em termos de qualidade de vida por parte das pessoas a viver com VIH em Espanha, comparativamente com aquelas na Roménia, utilizando a escala EQ-5D, essa diferença não foi observada quando aplicada a escala </a:t>
            </a:r>
            <a:r>
              <a:rPr lang="pt-PT" sz="2200" dirty="0" err="1">
                <a:effectLst/>
                <a:latin typeface="+mn-lt"/>
                <a:ea typeface="+mn-ea"/>
                <a:cs typeface="+mn-cs"/>
                <a:sym typeface="Helvetica Neue"/>
              </a:rPr>
              <a:t>PozQOL</a:t>
            </a:r>
            <a:r>
              <a:rPr lang="pt-PT" sz="2200" dirty="0">
                <a:effectLst/>
                <a:latin typeface="+mn-lt"/>
                <a:ea typeface="+mn-ea"/>
                <a:cs typeface="+mn-cs"/>
                <a:sym typeface="Helvetica Neue"/>
              </a:rPr>
              <a:t>.</a:t>
            </a:r>
          </a:p>
          <a:p>
            <a:r>
              <a:rPr lang="pt-PT" sz="2200" dirty="0">
                <a:effectLst/>
                <a:latin typeface="+mn-lt"/>
                <a:ea typeface="+mn-ea"/>
                <a:cs typeface="+mn-cs"/>
                <a:sym typeface="Helvetica Neue"/>
              </a:rPr>
              <a:t>Desta forma, fica uma vez mais reforçada a necessidade de utilização de instrumentos de avaliação, por vezes mais do que um simultaneamente, adequados a cada pergunta clínica e a cada contexto particular, de forma a obter uma quantificação mais aproximada da realidade do que se pretende medir. Mas qual a importância prática disto? Qual a sua aplicabilidade no dia a dia de seguimento das pessoas que vivem com VIH?</a:t>
            </a:r>
            <a:r>
              <a:rPr lang="pt-PT" sz="2000" dirty="0">
                <a:effectLst/>
              </a:rPr>
              <a:t> </a:t>
            </a:r>
            <a:endParaRPr lang="pt-PT" sz="2200" b="0" dirty="0">
              <a:effectLst/>
              <a:latin typeface="+mn-lt"/>
              <a:ea typeface="+mn-ea"/>
              <a:cs typeface="+mn-cs"/>
              <a:sym typeface="Helvetica Neue"/>
            </a:endParaRPr>
          </a:p>
        </p:txBody>
      </p:sp>
    </p:spTree>
    <p:extLst>
      <p:ext uri="{BB962C8B-B14F-4D97-AF65-F5344CB8AC3E}">
        <p14:creationId xmlns:p14="http://schemas.microsoft.com/office/powerpoint/2010/main" val="293307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Estes dados referem-se a um estudo multicêntrico desenvolvido em 18 centros com seguimento de pessoas a viver com VIH, em Espanha, em 2020. Foram incluídas cerca de 500 pessoas com VIH e cerca de 100 médicos. Os sintomas e a qualidade de vida dos doentes foram aferidos mediante instrumentos validados para esse efeito. </a:t>
            </a:r>
          </a:p>
          <a:p>
            <a:r>
              <a:rPr lang="pt-PT" sz="2200" dirty="0">
                <a:effectLst/>
                <a:latin typeface="+mn-lt"/>
                <a:ea typeface="+mn-ea"/>
                <a:cs typeface="+mn-cs"/>
                <a:sym typeface="Helvetica Neue"/>
              </a:rPr>
              <a:t>Aos médicos foi pedido que estimassem a percentagem de doentes que sofriam de cada um desses sintomas e a classificação de qualidade de vida que os doentes atribuiriam a si mesmos. É clara a assimetria dos resultados. Primeiramente, os médicos subestimaram a percentagem de doentes com qualquer dos sintomas questionados. Além disso, os médicos sobrestimaram a </a:t>
            </a:r>
            <a:r>
              <a:rPr lang="pt-PT" sz="2200" dirty="0" err="1">
                <a:effectLst/>
                <a:latin typeface="+mn-lt"/>
                <a:ea typeface="+mn-ea"/>
                <a:cs typeface="+mn-cs"/>
                <a:sym typeface="Helvetica Neue"/>
              </a:rPr>
              <a:t>autoperceção</a:t>
            </a:r>
            <a:r>
              <a:rPr lang="pt-PT" sz="2200" dirty="0">
                <a:effectLst/>
                <a:latin typeface="+mn-lt"/>
                <a:ea typeface="+mn-ea"/>
                <a:cs typeface="+mn-cs"/>
                <a:sym typeface="Helvetica Neue"/>
              </a:rPr>
              <a:t> de saúde global dos doentes. </a:t>
            </a:r>
          </a:p>
          <a:p>
            <a:r>
              <a:rPr lang="pt-PT" sz="2200" dirty="0">
                <a:effectLst/>
                <a:latin typeface="+mn-lt"/>
                <a:ea typeface="+mn-ea"/>
                <a:cs typeface="+mn-cs"/>
                <a:sym typeface="Helvetica Neue"/>
              </a:rPr>
              <a:t>Então? Será que os doentes não nos contam tudo? Será que somos nós que não ouvimos? Afinal não conhecemos os nossos doentes? Como poderemos otimizar a comunicação com eles?</a:t>
            </a:r>
          </a:p>
        </p:txBody>
      </p:sp>
    </p:spTree>
    <p:extLst>
      <p:ext uri="{BB962C8B-B14F-4D97-AF65-F5344CB8AC3E}">
        <p14:creationId xmlns:p14="http://schemas.microsoft.com/office/powerpoint/2010/main" val="416581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De forma a tentarmos responder a essas questões e compreender melhor o estado de saúde e perceções dos doentes sobre essa condição, será importante abordarmos a temática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 os designados, </a:t>
            </a:r>
            <a:r>
              <a:rPr lang="pt-PT" sz="1800" i="1" dirty="0" err="1">
                <a:effectLst/>
                <a:latin typeface="Calibri" panose="020F0502020204030204" pitchFamily="34" charset="0"/>
                <a:ea typeface="Calibri" panose="020F0502020204030204" pitchFamily="34" charset="0"/>
                <a:cs typeface="Times New Roman" panose="02020603050405020304" pitchFamily="18" charset="0"/>
              </a:rPr>
              <a:t>patient</a:t>
            </a:r>
            <a:r>
              <a:rPr lang="pt-PT" sz="1800" i="1" dirty="0">
                <a:effectLst/>
                <a:latin typeface="Calibri" panose="020F0502020204030204" pitchFamily="34" charset="0"/>
                <a:ea typeface="Calibri" panose="020F0502020204030204" pitchFamily="34" charset="0"/>
                <a:cs typeface="Times New Roman" panose="02020603050405020304" pitchFamily="18" charset="0"/>
              </a:rPr>
              <a:t> </a:t>
            </a:r>
            <a:r>
              <a:rPr lang="pt-PT" sz="1800" i="1" dirty="0" err="1">
                <a:effectLst/>
                <a:latin typeface="Calibri" panose="020F0502020204030204" pitchFamily="34" charset="0"/>
                <a:ea typeface="Calibri" panose="020F0502020204030204" pitchFamily="34" charset="0"/>
                <a:cs typeface="Times New Roman" panose="02020603050405020304" pitchFamily="18" charset="0"/>
              </a:rPr>
              <a:t>reported</a:t>
            </a:r>
            <a:r>
              <a:rPr lang="pt-PT" sz="1800" i="1" dirty="0">
                <a:effectLst/>
                <a:latin typeface="Calibri" panose="020F0502020204030204" pitchFamily="34" charset="0"/>
                <a:ea typeface="Calibri" panose="020F0502020204030204" pitchFamily="34" charset="0"/>
                <a:cs typeface="Times New Roman" panose="02020603050405020304" pitchFamily="18" charset="0"/>
              </a:rPr>
              <a:t> </a:t>
            </a:r>
            <a:r>
              <a:rPr lang="pt-PT" sz="1800" i="1" dirty="0" err="1">
                <a:effectLst/>
                <a:latin typeface="Calibri" panose="020F0502020204030204" pitchFamily="34" charset="0"/>
                <a:ea typeface="Calibri" panose="020F0502020204030204" pitchFamily="34" charset="0"/>
                <a:cs typeface="Times New Roman" panose="02020603050405020304" pitchFamily="18" charset="0"/>
              </a:rPr>
              <a:t>outcomes</a:t>
            </a:r>
            <a:r>
              <a:rPr lang="pt-PT" sz="1800" dirty="0">
                <a:effectLst/>
                <a:latin typeface="Calibri" panose="020F0502020204030204" pitchFamily="34" charset="0"/>
                <a:ea typeface="Calibri" panose="020F0502020204030204" pitchFamily="34" charset="0"/>
                <a:cs typeface="Times New Roman" panose="02020603050405020304" pitchFamily="18" charset="0"/>
              </a:rPr>
              <a:t>. O que são? qual a sua importância como ferramenta de avaliação e integração na prática clínica? e possíveis estratégias para a sua implementação. PRO é definido como qualquer relato de estado de uma condição de saúde de um doente que vem do próprio e sem interpretações externas. Contrariamente a exames laboratoriais ou imagiológicos,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fornecem uma visão subjetiva da saúde do doente. Permitem avaliar a visão e conhecimento dos doentes sobre a doença; os comportamentos em saúde, os comportamentos de risco, a saúde mental, assim como outros determinantes sociais que condicionam a saúde dos nossos doentes.</a:t>
            </a:r>
          </a:p>
        </p:txBody>
      </p:sp>
    </p:spTree>
    <p:extLst>
      <p:ext uri="{BB962C8B-B14F-4D97-AF65-F5344CB8AC3E}">
        <p14:creationId xmlns:p14="http://schemas.microsoft.com/office/powerpoint/2010/main" val="939345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A maioria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é obtida através da utilização de questionários uniformizados. Existem dois tipos de questionários: genéricos, desenhados para uso em qualquer população, incluem aspetos gerais dos </a:t>
            </a:r>
            <a:r>
              <a:rPr lang="pt-PT" sz="1800" i="1" dirty="0" err="1">
                <a:effectLst/>
                <a:latin typeface="Calibri" panose="020F0502020204030204" pitchFamily="34" charset="0"/>
                <a:ea typeface="Calibri" panose="020F0502020204030204" pitchFamily="34" charset="0"/>
                <a:cs typeface="Times New Roman" panose="02020603050405020304" pitchFamily="18" charset="0"/>
              </a:rPr>
              <a:t>outcomes</a:t>
            </a:r>
            <a:r>
              <a:rPr lang="pt-PT" sz="1800" dirty="0">
                <a:effectLst/>
                <a:latin typeface="Calibri" panose="020F0502020204030204" pitchFamily="34" charset="0"/>
                <a:ea typeface="Calibri" panose="020F0502020204030204" pitchFamily="34" charset="0"/>
                <a:cs typeface="Times New Roman" panose="02020603050405020304" pitchFamily="18" charset="0"/>
              </a:rPr>
              <a:t> a avaliar (como autocuidado e mobilidade); e os específicos de doença, adaptados para uso em pessoas com uma condição especifica e medição de aspetos específicos (ex. sintomas ou impacto funcional de viver com a infeção por VIH). Existem pelo menos 117 questionários de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específicos na área da infeção por VIH.</a:t>
            </a:r>
          </a:p>
        </p:txBody>
      </p:sp>
    </p:spTree>
    <p:extLst>
      <p:ext uri="{BB962C8B-B14F-4D97-AF65-F5344CB8AC3E}">
        <p14:creationId xmlns:p14="http://schemas.microsoft.com/office/powerpoint/2010/main" val="196795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podem incluir uma ou mais dimensões da saúde, sendo que muitas destas áreas abrangidas não são diretamente observadas na prática clínica diária: sintomas, qualidade de vida (pessoal e relacionada com a doença); o peso da doença; a adesão, satisfação e implicações da terapêutica; o estado funcional do doente e o bem-estar social.</a:t>
            </a:r>
          </a:p>
        </p:txBody>
      </p:sp>
    </p:spTree>
    <p:extLst>
      <p:ext uri="{BB962C8B-B14F-4D97-AF65-F5344CB8AC3E}">
        <p14:creationId xmlns:p14="http://schemas.microsoft.com/office/powerpoint/2010/main" val="61687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Como referido por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Lazarus</a:t>
            </a:r>
            <a:r>
              <a:rPr lang="pt-PT" sz="1800" dirty="0">
                <a:effectLst/>
                <a:latin typeface="Calibri" panose="020F0502020204030204" pitchFamily="34" charset="0"/>
                <a:ea typeface="Calibri" panose="020F0502020204030204" pitchFamily="34" charset="0"/>
                <a:cs typeface="Times New Roman" panose="02020603050405020304" pitchFamily="18" charset="0"/>
              </a:rPr>
              <a:t>, um dos autores com mais investigação na área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a visão do clínico passa por um nível de cuidados individuais, em que o doente é colocado no centro desses mesmo cuidados, e no qual, o objetivo é proporcionar ao doente um bom estado de saúde a longo prazo e com qualidade de vida.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Desta forma, a nível institucional,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permitem a comparação da performance de diferentes modelos de serviços de saúde, apoiando os profissionais e responsáveis políticos nas decisões vocacionadas com a melhoria da qualidade e sustentabilidade dos sistemas de saúde.</a:t>
            </a:r>
          </a:p>
        </p:txBody>
      </p:sp>
    </p:spTree>
    <p:extLst>
      <p:ext uri="{BB962C8B-B14F-4D97-AF65-F5344CB8AC3E}">
        <p14:creationId xmlns:p14="http://schemas.microsoft.com/office/powerpoint/2010/main" val="1925303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 Vários estudos publicados demonstraram que as perspetivas e envolvimento do doente no processo de decisão terapêutica são extremamente importantes no sucesso terapêutico a longo prazo. Temos vindo a assistir a uma maior intenção e vontade dos doentes em participarem no processo de decisão terapêutica: no geral cerca de 65% manifestam essa vontade, sendo que nos doentes com infeção de “novo” essa percentagem aumenta até aos 73% (o que poderá estar relacionado com o aumento dos níveis de conhecimento/literacia dos “novos” doentes);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Ainda de salientar que cerca de 1/3 dos doentes que vivem com infeção por VIH referem que o médico de família não tem conhecimento do seu estado serológico, muito provavelmente, secundário ao medo da perda de anonimato relativamente à doença. </a:t>
            </a:r>
          </a:p>
        </p:txBody>
      </p:sp>
    </p:spTree>
    <p:extLst>
      <p:ext uri="{BB962C8B-B14F-4D97-AF65-F5344CB8AC3E}">
        <p14:creationId xmlns:p14="http://schemas.microsoft.com/office/powerpoint/2010/main" val="182889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A recolha de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permite identificar necessidades e prioridades dos doentes que eram desconhecidas pelos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HCPs</a:t>
            </a:r>
            <a:r>
              <a:rPr lang="pt-PT" sz="1800" dirty="0">
                <a:effectLst/>
                <a:latin typeface="Calibri" panose="020F0502020204030204" pitchFamily="34" charset="0"/>
                <a:ea typeface="Calibri" panose="020F0502020204030204" pitchFamily="34" charset="0"/>
                <a:cs typeface="Times New Roman" panose="02020603050405020304" pitchFamily="18" charset="0"/>
              </a:rPr>
              <a:t>, tais como: sintomas (a fadiga, cefaleias ou aspetos da saúde mental...), incluindo a sua frequência e gravidade; assim como, o impacto da doença no dia-a-dia. A avaliação quantitativa do estado de saúde do doente, é uma oportunidade de entender a saúde de um individuo de forma multidimensional e holística, melhorando os resultados alcançados com os doentes e para a própria equipa médica.</a:t>
            </a:r>
          </a:p>
        </p:txBody>
      </p:sp>
    </p:spTree>
    <p:extLst>
      <p:ext uri="{BB962C8B-B14F-4D97-AF65-F5344CB8AC3E}">
        <p14:creationId xmlns:p14="http://schemas.microsoft.com/office/powerpoint/2010/main" val="75267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Existem vários estudos que tem demonstrado a relevância da implementação clínica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em PVVIH. E isso, encontra-se evidenciado principalmente nos seguintes domínios: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 Sintomas físicos 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neurocognitivos</a:t>
            </a:r>
            <a:r>
              <a:rPr lang="pt-PT" sz="1800" dirty="0">
                <a:effectLst/>
                <a:latin typeface="Calibri" panose="020F0502020204030204" pitchFamily="34" charset="0"/>
                <a:ea typeface="Calibri" panose="020F0502020204030204" pitchFamily="34" charset="0"/>
                <a:cs typeface="Times New Roman" panose="02020603050405020304" pitchFamily="18" charset="0"/>
              </a:rPr>
              <a:t>; o estudo de Anne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kjaer</a:t>
            </a:r>
            <a:r>
              <a:rPr lang="pt-PT" sz="1800" dirty="0">
                <a:effectLst/>
                <a:latin typeface="Calibri" panose="020F0502020204030204" pitchFamily="34" charset="0"/>
                <a:ea typeface="Calibri" panose="020F0502020204030204" pitchFamily="34" charset="0"/>
                <a:cs typeface="Times New Roman" panose="02020603050405020304" pitchFamily="18" charset="0"/>
              </a:rPr>
              <a:t> apresentado ajudou a identificar vários sintomas físicos e cognitivos desconhecidos pelos profissionais de saúde e a gravidade atribuída a cada um.</a:t>
            </a:r>
          </a:p>
          <a:p>
            <a:endParaRPr lang="en-GB" sz="2400" dirty="0"/>
          </a:p>
        </p:txBody>
      </p:sp>
    </p:spTree>
    <p:extLst>
      <p:ext uri="{BB962C8B-B14F-4D97-AF65-F5344CB8AC3E}">
        <p14:creationId xmlns:p14="http://schemas.microsoft.com/office/powerpoint/2010/main" val="79591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pPr algn="l"/>
            <a:r>
              <a:rPr lang="pt-PT" sz="2200" dirty="0">
                <a:effectLst/>
                <a:latin typeface="+mn-lt"/>
                <a:ea typeface="+mn-ea"/>
                <a:cs typeface="+mn-cs"/>
                <a:sym typeface="Helvetica Neue"/>
              </a:rPr>
              <a:t>E embora a diferença se venha atenuando nas últimas décadas, comparativamente com a população em geral, as pessoas que vivem com VIH continuam a apresentar uma menor sobrevida. Além disto, na população que vive com VIH continua a verificar-se uma maior incidência de </a:t>
            </a:r>
            <a:r>
              <a:rPr lang="pt-PT" sz="2200" dirty="0" err="1">
                <a:effectLst/>
                <a:latin typeface="+mn-lt"/>
                <a:ea typeface="+mn-ea"/>
                <a:cs typeface="+mn-cs"/>
                <a:sym typeface="Helvetica Neue"/>
              </a:rPr>
              <a:t>comorbilidades</a:t>
            </a:r>
            <a:r>
              <a:rPr lang="pt-PT" sz="2200" dirty="0">
                <a:effectLst/>
                <a:latin typeface="+mn-lt"/>
                <a:ea typeface="+mn-ea"/>
                <a:cs typeface="+mn-cs"/>
                <a:sym typeface="Helvetica Neue"/>
              </a:rPr>
              <a:t>, como doenças renal, hepática e pulmonar crónica, neoplasia, diabetes e doença cardiovascular. E também a idade de surgimento destas </a:t>
            </a:r>
            <a:r>
              <a:rPr lang="pt-PT" sz="2200" dirty="0" err="1">
                <a:effectLst/>
                <a:latin typeface="+mn-lt"/>
                <a:ea typeface="+mn-ea"/>
                <a:cs typeface="+mn-cs"/>
                <a:sym typeface="Helvetica Neue"/>
              </a:rPr>
              <a:t>comobilidades</a:t>
            </a:r>
            <a:r>
              <a:rPr lang="pt-PT" sz="2200" dirty="0">
                <a:effectLst/>
                <a:latin typeface="+mn-lt"/>
                <a:ea typeface="+mn-ea"/>
                <a:cs typeface="+mn-cs"/>
                <a:sym typeface="Helvetica Neue"/>
              </a:rPr>
              <a:t> tende a diferir, com desenvolvimento em idade mais jovem nas pessoas que vivem com VIH, até mesmo nos doentes que iniciam TARV precocemente, ainda com contagem </a:t>
            </a:r>
            <a:r>
              <a:rPr lang="pt-PT" sz="2200" dirty="0" err="1">
                <a:effectLst/>
                <a:latin typeface="+mn-lt"/>
                <a:ea typeface="+mn-ea"/>
                <a:cs typeface="+mn-cs"/>
                <a:sym typeface="Helvetica Neue"/>
              </a:rPr>
              <a:t>linfocitária</a:t>
            </a:r>
            <a:r>
              <a:rPr lang="pt-PT" sz="2200" dirty="0">
                <a:effectLst/>
                <a:latin typeface="+mn-lt"/>
                <a:ea typeface="+mn-ea"/>
                <a:cs typeface="+mn-cs"/>
                <a:sym typeface="Helvetica Neue"/>
              </a:rPr>
              <a:t> preservada. </a:t>
            </a:r>
            <a:endParaRPr lang="pt-PT" dirty="0"/>
          </a:p>
        </p:txBody>
      </p:sp>
    </p:spTree>
    <p:extLst>
      <p:ext uri="{BB962C8B-B14F-4D97-AF65-F5344CB8AC3E}">
        <p14:creationId xmlns:p14="http://schemas.microsoft.com/office/powerpoint/2010/main" val="46310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O impacto na TARV: o estudo de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Heidi</a:t>
            </a:r>
            <a:r>
              <a:rPr lang="pt-PT" sz="1800" dirty="0">
                <a:effectLst/>
                <a:latin typeface="Calibri" panose="020F0502020204030204" pitchFamily="34" charset="0"/>
                <a:ea typeface="Calibri" panose="020F0502020204030204" pitchFamily="34" charset="0"/>
                <a:cs typeface="Times New Roman" panose="02020603050405020304" pitchFamily="18" charset="0"/>
              </a:rPr>
              <a:t> Crane demonstra que a aplicação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no espaço de 8 meses, permitiu que os profissionais de saúde aumentassem os seus conhecimentos sobre as condições de saúde e comportamentos dos doentes. Verificou-se ainda um aumento na adesão à terapêutica, com diminuição no número de doentes com adesão incorreta (definida como, falha em alguma dose), de 42% para apenas 24%.</a:t>
            </a:r>
          </a:p>
        </p:txBody>
      </p:sp>
    </p:spTree>
    <p:extLst>
      <p:ext uri="{BB962C8B-B14F-4D97-AF65-F5344CB8AC3E}">
        <p14:creationId xmlns:p14="http://schemas.microsoft.com/office/powerpoint/2010/main" val="4031622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Outra área, na qual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poderão ter um papel decisivo, é na comunicação. O uso de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parece facilitar todo o processo de comunicação entre as PVVIH e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HCPs</a:t>
            </a:r>
            <a:r>
              <a:rPr lang="pt-PT" sz="1800" dirty="0">
                <a:effectLst/>
                <a:latin typeface="Calibri" panose="020F0502020204030204" pitchFamily="34" charset="0"/>
                <a:ea typeface="Calibri" panose="020F0502020204030204" pitchFamily="34" charset="0"/>
                <a:cs typeface="Times New Roman" panose="02020603050405020304" pitchFamily="18" charset="0"/>
              </a:rPr>
              <a:t>, melhorando os níveis de conforto e minimizando as barreiras de comunicação existentes, tais como: eventuais dúvidas que os doentes possam ter relativas a pertinência dos seus sintomas; a valorização que o clínico possa fazer dos mesmos e benefício da intervenção clínica 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polimedicação</a:t>
            </a:r>
            <a:r>
              <a:rPr lang="pt-PT" sz="1800" dirty="0">
                <a:effectLst/>
                <a:latin typeface="Calibri" panose="020F0502020204030204" pitchFamily="34" charset="0"/>
                <a:ea typeface="Calibri" panose="020F0502020204030204" pitchFamily="34" charset="0"/>
                <a:cs typeface="Times New Roman" panose="02020603050405020304" pitchFamily="18" charset="0"/>
              </a:rPr>
              <a:t> a que poderá estar sujeito.</a:t>
            </a:r>
          </a:p>
        </p:txBody>
      </p:sp>
    </p:spTree>
    <p:extLst>
      <p:ext uri="{BB962C8B-B14F-4D97-AF65-F5344CB8AC3E}">
        <p14:creationId xmlns:p14="http://schemas.microsoft.com/office/powerpoint/2010/main" val="229649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Outros estudos, e no seguimento do referido previamente, tem ainda demonstrado que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podem ser úteis: na facilitação do autoconhecimento das PVVIH, envolvendo-as no seu cuidado e com resultados na melhoria da gestão/controlo da infeção por VIH;  a melhorar o rastreio de comportamentos de risco, como o uso de substâncias ilícitas, hábitos alcoólicos ou tabágicos; a alcançar maior alerta para eventuais problemas de violência pelos parceiros; e melhorar a gestão da consulta, permitindo aos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HCPs</a:t>
            </a:r>
            <a:r>
              <a:rPr lang="pt-PT" sz="1800" dirty="0">
                <a:effectLst/>
                <a:latin typeface="Calibri" panose="020F0502020204030204" pitchFamily="34" charset="0"/>
                <a:ea typeface="Calibri" panose="020F0502020204030204" pitchFamily="34" charset="0"/>
                <a:cs typeface="Times New Roman" panose="02020603050405020304" pitchFamily="18" charset="0"/>
              </a:rPr>
              <a:t> focar-se nas questões mais relevantes para o doente.</a:t>
            </a:r>
          </a:p>
        </p:txBody>
      </p:sp>
    </p:spTree>
    <p:extLst>
      <p:ext uri="{BB962C8B-B14F-4D97-AF65-F5344CB8AC3E}">
        <p14:creationId xmlns:p14="http://schemas.microsoft.com/office/powerpoint/2010/main" val="2210061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Em síntese, a análise dos estudos já referidos e todas as revisões sistemáticas existentes nesta área, revelam com maior ou menor grau de evidência, que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melhoram a consciencialização dos HCP sobre as necessidades dos doentes e respostas a esses mesmos problemas; criam um impacto positivo na comunicação e satisfação do doente; melhoria na gestão dos doentes e na qualidade das organizações de saúde.</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37744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Qual ou quais os momentos da integração e aplicação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na prática clínica? A aplicação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deve ser longitudinal e com o objetivo de permitir cuidados de saúde centrados no doente. São vários os momentos para a sua aplicação, desde o início de tratamento, rastreio de parceiros ou de outras comorbilidades..., não esquecendo a necessidade de monitorização e reavaliação periódica dos mesmos.</a:t>
            </a:r>
          </a:p>
        </p:txBody>
      </p:sp>
    </p:spTree>
    <p:extLst>
      <p:ext uri="{BB962C8B-B14F-4D97-AF65-F5344CB8AC3E}">
        <p14:creationId xmlns:p14="http://schemas.microsoft.com/office/powerpoint/2010/main" val="404870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A verdade é que algumas destas condições de saúde, já são consideradas como fazendo parte da avaliação proposta por </a:t>
            </a:r>
            <a:r>
              <a:rPr lang="pt-PT" sz="1800" i="1" dirty="0" err="1">
                <a:effectLst/>
                <a:latin typeface="Calibri" panose="020F0502020204030204" pitchFamily="34" charset="0"/>
                <a:ea typeface="Calibri" panose="020F0502020204030204" pitchFamily="34" charset="0"/>
                <a:cs typeface="Times New Roman" panose="02020603050405020304" pitchFamily="18" charset="0"/>
              </a:rPr>
              <a:t>guidelines</a:t>
            </a:r>
            <a:r>
              <a:rPr lang="pt-PT" sz="1800" dirty="0">
                <a:effectLst/>
                <a:latin typeface="Calibri" panose="020F0502020204030204" pitchFamily="34" charset="0"/>
                <a:ea typeface="Calibri" panose="020F0502020204030204" pitchFamily="34" charset="0"/>
                <a:cs typeface="Times New Roman" panose="02020603050405020304" pitchFamily="18" charset="0"/>
              </a:rPr>
              <a:t> nacionais e internacionais.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O exemplo mais comum, é o rastreio e diagnóstico de depressão em PVVIH referido nas orientações da EACS.</a:t>
            </a:r>
          </a:p>
        </p:txBody>
      </p:sp>
    </p:spTree>
    <p:extLst>
      <p:ext uri="{BB962C8B-B14F-4D97-AF65-F5344CB8AC3E}">
        <p14:creationId xmlns:p14="http://schemas.microsoft.com/office/powerpoint/2010/main" val="3091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A forma de avaliação e aplicação dos inquéritos poderá ser feita de várias formas: inquérito direto na própria consulta, via email, acesso a um portal da internet, recorrendo a aplicações via telefone ou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ipad</a:t>
            </a:r>
            <a:r>
              <a:rPr lang="pt-PT" sz="1800" dirty="0">
                <a:effectLst/>
                <a:latin typeface="Calibri" panose="020F0502020204030204" pitchFamily="34" charset="0"/>
                <a:ea typeface="Calibri" panose="020F0502020204030204" pitchFamily="34" charset="0"/>
                <a:cs typeface="Times New Roman" panose="02020603050405020304" pitchFamily="18" charset="0"/>
              </a:rPr>
              <a:t> e questionário em papel (geralmente preenchido antes da consulta, e talvez o mais usado até à data, evitando eventuais problemas/limitações de acesso a outras plataformas). De salientar que os questionários usados terão que ser sempre questionários validados.</a:t>
            </a:r>
          </a:p>
        </p:txBody>
      </p:sp>
    </p:spTree>
    <p:extLst>
      <p:ext uri="{BB962C8B-B14F-4D97-AF65-F5344CB8AC3E}">
        <p14:creationId xmlns:p14="http://schemas.microsoft.com/office/powerpoint/2010/main" val="89167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Um estudo de Angela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Stover</a:t>
            </a:r>
            <a:r>
              <a:rPr lang="pt-PT" sz="1800" dirty="0">
                <a:effectLst/>
                <a:latin typeface="Calibri" panose="020F0502020204030204" pitchFamily="34" charset="0"/>
                <a:ea typeface="Calibri" panose="020F0502020204030204" pitchFamily="34" charset="0"/>
                <a:cs typeface="Times New Roman" panose="02020603050405020304" pitchFamily="18" charset="0"/>
              </a:rPr>
              <a:t> em 2015, na área da oncologia, procurou demonstrar a aceitação da implementação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quer pelos doentes, que pelos profissionais de saúde.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Aquilo que se verificou foi: em relação aos doentes, a grande maioria considerou simples ou muito simples a resposta aos questionários, assim como o uso de dispositivos, mas acima de tudo, reconheceu a utilidade dos mesmos na discussão com os médicos e como tal, a maioria recomendaria o seu uso a outros doentes.</a:t>
            </a:r>
          </a:p>
        </p:txBody>
      </p:sp>
    </p:spTree>
    <p:extLst>
      <p:ext uri="{BB962C8B-B14F-4D97-AF65-F5344CB8AC3E}">
        <p14:creationId xmlns:p14="http://schemas.microsoft.com/office/powerpoint/2010/main" val="3810336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Em relação a aceitação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pelos clínicos, verificou-se que 83% consideraram que os questionários eram de fácil interpretação; apenas 67% referiu ser útil para melhorar a comunicação com os doentes (o que poderá ser explicado pelo facto de muitos destes doentes já serem acompanhados há vários anos e com relações bem estabelecidas entre o médico e o doente); ainda de salientar um dado que será muito importante para a aceitação por parte dos profissionais de saúde para a implementação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é que a grande maioria, 92% referiram que discutir os resultados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durante a consulta não alterou o tempo da mesma.</a:t>
            </a:r>
          </a:p>
        </p:txBody>
      </p:sp>
    </p:spTree>
    <p:extLst>
      <p:ext uri="{BB962C8B-B14F-4D97-AF65-F5344CB8AC3E}">
        <p14:creationId xmlns:p14="http://schemas.microsoft.com/office/powerpoint/2010/main" val="2353661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Gostaria ainda de salientar de forma simples e breve dois aspetos:</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 As eventuais dificuldades na implementação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A) Para contrariar este aspeto, torna-se necessário o uso de questionários intuitivos e de fácil implementação; abrangentes (abordando várias áreas: mental, físico, social...) e adaptados (quer a nível cultural quer linguística); por ultimo não devem implicar acréscimo de recursos (uso de computador, internet ou email, a doentes sem esses recursos ou acesso aos mesmos)</a:t>
            </a:r>
          </a:p>
        </p:txBody>
      </p:sp>
    </p:spTree>
    <p:extLst>
      <p:ext uri="{BB962C8B-B14F-4D97-AF65-F5344CB8AC3E}">
        <p14:creationId xmlns:p14="http://schemas.microsoft.com/office/powerpoint/2010/main" val="754250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Uma boa qualidade de vida não apenas após a supressão virológica, mas ao longo de toda a cascata de seguimento das pessoas que vivem com VIH. Nos últimos anos, muito se tem pesquisado e escrito sobre este tema. Como se define esta qualidade de vida? Quais são os seus determinantes? E como a podemos aferir e quantificar?</a:t>
            </a:r>
            <a:r>
              <a:rPr lang="pt-PT" dirty="0">
                <a:effectLst/>
              </a:rPr>
              <a:t> </a:t>
            </a:r>
            <a:endParaRPr lang="pt-PT" sz="2200" dirty="0">
              <a:effectLst/>
              <a:latin typeface="+mn-lt"/>
              <a:ea typeface="+mn-ea"/>
              <a:cs typeface="+mn-cs"/>
              <a:sym typeface="Helvetica Neue"/>
            </a:endParaRPr>
          </a:p>
        </p:txBody>
      </p:sp>
    </p:spTree>
    <p:extLst>
      <p:ext uri="{BB962C8B-B14F-4D97-AF65-F5344CB8AC3E}">
        <p14:creationId xmlns:p14="http://schemas.microsoft.com/office/powerpoint/2010/main" val="382766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B) Por outro lado, 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terão que ser considerados úteis pelos doentes, mas também pelos profissionais, sendo um apoio na gestão das consultas:</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não devem aumentar a duração da consulta; devem permitir uma redução da carga de trabalho da equipa médica, com diminuição dos episódios de urgência e internamentos; entre outros aspetos ... </a:t>
            </a:r>
            <a:r>
              <a:rPr lang="pt-PT"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(possibilitar a integração dos doentes nos cuidados e decisões médicas; promover a coordenação e satisfação por parte da equipa médica e promoção da eficiência na comunicação com os doentes).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787578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Outro aspeto é referente à necessidade de formação dos profissionais de saúde em PROS, na interpretação e aplicação das avaliações recolhidas: recorrendo a revisões da literatura publicada; criação de ferramentas de avaliação que possam ser usadas de forma transversal; estabelecendo estratégias para aumento da adesão dos doentes e ao mesmo tempo promovendo o trabalho em equipa.</a:t>
            </a:r>
          </a:p>
          <a:p>
            <a:pPr marL="0" indent="0">
              <a:buFontTx/>
              <a:buNone/>
            </a:pPr>
            <a:endParaRPr lang="en-US" sz="2400" dirty="0"/>
          </a:p>
        </p:txBody>
      </p:sp>
    </p:spTree>
    <p:extLst>
      <p:ext uri="{BB962C8B-B14F-4D97-AF65-F5344CB8AC3E}">
        <p14:creationId xmlns:p14="http://schemas.microsoft.com/office/powerpoint/2010/main" val="1554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Por fim, gostaríamos de deixar uma proposta de implementação correta e estruturada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a nível institucional, através de passos que garantam a sua qualidade e aplicabilidade e sem perturbação da prática clínica diária.</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As fases a abordar seriam:</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1) A fase de preparação, que inclui a avaliação da capacidade local e identificação e apresentação para toda a equipa e instituição do valor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2) Escolhas técnicas e garantia de recursos (dispositivos eletrónicos, processamento e gestão dos dados)</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3) Criação do questionário a ser apresentado aos doentes: com definição das condições clínicas a incluir (sintomas físicos, saúde mental, comportamentos em saúde, funcionamento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4) Treino da equipa e protocolos de atuação</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5) E por último, a implementação do projeto, não esquecendo que este terá sempre que ser sujeito a avaliação e monitorização periódicas.</a:t>
            </a:r>
          </a:p>
        </p:txBody>
      </p:sp>
    </p:spTree>
    <p:extLst>
      <p:ext uri="{BB962C8B-B14F-4D97-AF65-F5344CB8AC3E}">
        <p14:creationId xmlns:p14="http://schemas.microsoft.com/office/powerpoint/2010/main" val="4267901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1800" dirty="0">
                <a:effectLst/>
                <a:latin typeface="Calibri" panose="020F0502020204030204" pitchFamily="34" charset="0"/>
                <a:ea typeface="Calibri" panose="020F0502020204030204" pitchFamily="34" charset="0"/>
                <a:cs typeface="Times New Roman" panose="02020603050405020304" pitchFamily="18" charset="0"/>
              </a:rPr>
              <a:t>Na prática clínica, e recorrendo a um modelo conceptual, a integração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deverá estar centrada no doente, com vários níveis de atuação: o que deve ser avaliado? Como deve ser feita essa avaliação? O que fazer com os resultados? E finalmente colocar em prática o projeto.</a:t>
            </a:r>
          </a:p>
        </p:txBody>
      </p:sp>
    </p:spTree>
    <p:extLst>
      <p:ext uri="{BB962C8B-B14F-4D97-AF65-F5344CB8AC3E}">
        <p14:creationId xmlns:p14="http://schemas.microsoft.com/office/powerpoint/2010/main" val="1843117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Um elevado número de doentes com infeção por VIH, não tem capacidade para manifestar/discutir com o profissional de saúde eventuais sintomas ou problemas relacionados com o seu estado de saúde, por isso, o nosso desafio com esta apresentação, passa por tentar alertar para este problema e fornecer algum conhecimento e conceitos para que cada médico e respetivo Serviço, possa avaliar o impacto e beneficio da implementação dos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PROs</a:t>
            </a:r>
            <a:r>
              <a:rPr lang="pt-PT" sz="1800" dirty="0">
                <a:effectLst/>
                <a:latin typeface="Calibri" panose="020F0502020204030204" pitchFamily="34" charset="0"/>
                <a:ea typeface="Calibri" panose="020F0502020204030204" pitchFamily="34" charset="0"/>
                <a:cs typeface="Times New Roman" panose="02020603050405020304" pitchFamily="18" charset="0"/>
              </a:rPr>
              <a:t> na sua prática clinica e que futuramente possa fazer parte da gestão dos nossos doentes.</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GB" sz="2400" dirty="0"/>
          </a:p>
        </p:txBody>
      </p:sp>
    </p:spTree>
    <p:extLst>
      <p:ext uri="{BB962C8B-B14F-4D97-AF65-F5344CB8AC3E}">
        <p14:creationId xmlns:p14="http://schemas.microsoft.com/office/powerpoint/2010/main" val="135883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O sucesso terapêutico depende de vários fatores, entre os quais:</a:t>
            </a:r>
          </a:p>
          <a:p>
            <a:pPr lvl="0"/>
            <a:r>
              <a:rPr lang="pt-PT" sz="2200" dirty="0">
                <a:effectLst/>
                <a:latin typeface="+mn-lt"/>
                <a:ea typeface="+mn-ea"/>
                <a:cs typeface="+mn-cs"/>
                <a:sym typeface="Helvetica Neue"/>
              </a:rPr>
              <a:t>Fundamentalmente, a eficácia do tratamento. Iniciar com um esquema que permita obter uma elevada taxa de supressão virológica, de forma rápida, mesmo nos doentes com contagens de linfócitos CD4 mais baixas e cargas </a:t>
            </a:r>
            <a:r>
              <a:rPr lang="pt-PT" sz="2200" dirty="0" err="1">
                <a:effectLst/>
                <a:latin typeface="+mn-lt"/>
                <a:ea typeface="+mn-ea"/>
                <a:cs typeface="+mn-cs"/>
                <a:sym typeface="Helvetica Neue"/>
              </a:rPr>
              <a:t>víricas</a:t>
            </a:r>
            <a:r>
              <a:rPr lang="pt-PT" sz="2200" dirty="0">
                <a:effectLst/>
                <a:latin typeface="+mn-lt"/>
                <a:ea typeface="+mn-ea"/>
                <a:cs typeface="+mn-cs"/>
                <a:sym typeface="Helvetica Neue"/>
              </a:rPr>
              <a:t> mais elevadas, e que apresente elevada barreira genética à resistência.</a:t>
            </a:r>
          </a:p>
          <a:p>
            <a:pPr lvl="0"/>
            <a:r>
              <a:rPr lang="pt-PT" sz="2200" dirty="0">
                <a:effectLst/>
                <a:latin typeface="+mn-lt"/>
                <a:ea typeface="+mn-ea"/>
                <a:cs typeface="+mn-cs"/>
                <a:sym typeface="Helvetica Neue"/>
              </a:rPr>
              <a:t>O início rápido, assim que possível, de tratamento, dependendo das circunstâncias e expetativas individuais de cada doente.</a:t>
            </a:r>
          </a:p>
          <a:p>
            <a:pPr lvl="0"/>
            <a:r>
              <a:rPr lang="pt-PT" sz="2200" dirty="0">
                <a:effectLst/>
                <a:latin typeface="+mn-lt"/>
                <a:ea typeface="+mn-ea"/>
                <a:cs typeface="+mn-cs"/>
                <a:sym typeface="Helvetica Neue"/>
              </a:rPr>
              <a:t>A simplicidade, favorecendo regimes de comprimido único, toma única diária e comprimidos de menor tamanho, sempre que possível.</a:t>
            </a:r>
          </a:p>
          <a:p>
            <a:pPr lvl="0"/>
            <a:r>
              <a:rPr lang="pt-PT" sz="2200" dirty="0">
                <a:effectLst/>
                <a:latin typeface="+mn-lt"/>
                <a:ea typeface="+mn-ea"/>
                <a:cs typeface="+mn-cs"/>
                <a:sym typeface="Helvetica Neue"/>
              </a:rPr>
              <a:t>A segurança, pesando potencial toxicidade a curto e longo prazo e considerando potenciais interações medicamentosas de cada opção terapêutica.</a:t>
            </a:r>
          </a:p>
          <a:p>
            <a:r>
              <a:rPr lang="pt-PT" sz="2200" dirty="0">
                <a:effectLst/>
                <a:latin typeface="+mn-lt"/>
                <a:ea typeface="+mn-ea"/>
                <a:cs typeface="+mn-cs"/>
                <a:sym typeface="Helvetica Neue"/>
              </a:rPr>
              <a:t>E de forma transversal: a qualidade de vida.</a:t>
            </a:r>
          </a:p>
        </p:txBody>
      </p:sp>
    </p:spTree>
    <p:extLst>
      <p:ext uri="{BB962C8B-B14F-4D97-AF65-F5344CB8AC3E}">
        <p14:creationId xmlns:p14="http://schemas.microsoft.com/office/powerpoint/2010/main" val="58126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lang="pt-PT" sz="2200" dirty="0">
                <a:effectLst/>
                <a:latin typeface="+mn-lt"/>
                <a:ea typeface="+mn-ea"/>
                <a:cs typeface="+mn-cs"/>
                <a:sym typeface="Helvetica Neue"/>
              </a:rPr>
              <a:t>A definição de saúde da Organização Mundial de Saúde abrange as dimensões de bem-estar físico, mental e social. Medir saúde e medir qualidade de vida relacionada com saúde implica olhar além dos indicadores ”morbilidade” ou “mortalidade” e incluir medidas de impacto da doença na individual </a:t>
            </a:r>
            <a:r>
              <a:rPr lang="pt-PT" sz="2200" dirty="0" err="1">
                <a:effectLst/>
                <a:latin typeface="+mn-lt"/>
                <a:ea typeface="+mn-ea"/>
                <a:cs typeface="+mn-cs"/>
                <a:sym typeface="Helvetica Neue"/>
              </a:rPr>
              <a:t>percepção</a:t>
            </a:r>
            <a:r>
              <a:rPr lang="pt-PT" sz="2200" dirty="0">
                <a:effectLst/>
                <a:latin typeface="+mn-lt"/>
                <a:ea typeface="+mn-ea"/>
                <a:cs typeface="+mn-cs"/>
                <a:sym typeface="Helvetica Neue"/>
              </a:rPr>
              <a:t> de saúde, numa perspetiva de medicina menos mecanicista e mais humanizada, com o bem estar do doente no centro dos cuidados.</a:t>
            </a:r>
            <a:r>
              <a:rPr lang="pt-PT" sz="2000" dirty="0">
                <a:effectLst/>
              </a:rPr>
              <a:t> </a:t>
            </a:r>
            <a:endParaRPr lang="pt-PT" sz="2000" dirty="0">
              <a:latin typeface="Helvetica" pitchFamily="2" charset="0"/>
            </a:endParaRPr>
          </a:p>
        </p:txBody>
      </p:sp>
    </p:spTree>
    <p:extLst>
      <p:ext uri="{BB962C8B-B14F-4D97-AF65-F5344CB8AC3E}">
        <p14:creationId xmlns:p14="http://schemas.microsoft.com/office/powerpoint/2010/main" val="121460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lang="pt-PT" sz="2200" dirty="0">
                <a:effectLst/>
                <a:latin typeface="+mn-lt"/>
                <a:ea typeface="+mn-ea"/>
                <a:cs typeface="+mn-cs"/>
                <a:sym typeface="Helvetica Neue"/>
              </a:rPr>
              <a:t>Assim, uma avaliação de qualidade de vida resulta de uma avaliação subjetiva que integra os domínios físico, psicológico, social e ambiental. Na esfera física, o impacto da doença nas atividades de vida diária, dependência de fármacos, fadiga, restrição de mobilidade, presença de dor ou desconforto, sono e descanso, falta de energia e iniciativa e perceção da capacidade de trabalho. No domínio psicológico, os pensamentos acerca de autoimagem corporal e aparência, sentimentos negativos, sentimentos positivos, </a:t>
            </a:r>
            <a:r>
              <a:rPr lang="pt-PT" sz="2200" dirty="0" err="1">
                <a:effectLst/>
                <a:latin typeface="+mn-lt"/>
                <a:ea typeface="+mn-ea"/>
                <a:cs typeface="+mn-cs"/>
                <a:sym typeface="Helvetica Neue"/>
              </a:rPr>
              <a:t>auto-estigma</a:t>
            </a:r>
            <a:r>
              <a:rPr lang="pt-PT" sz="2200" dirty="0">
                <a:effectLst/>
                <a:latin typeface="+mn-lt"/>
                <a:ea typeface="+mn-ea"/>
                <a:cs typeface="+mn-cs"/>
                <a:sym typeface="Helvetica Neue"/>
              </a:rPr>
              <a:t> e crenças pessoais, funções cognitivas superiores, ansiedade, depressão e </a:t>
            </a:r>
            <a:r>
              <a:rPr lang="pt-PT" sz="2200" dirty="0" err="1">
                <a:effectLst/>
                <a:latin typeface="+mn-lt"/>
                <a:ea typeface="+mn-ea"/>
                <a:cs typeface="+mn-cs"/>
                <a:sym typeface="Helvetica Neue"/>
              </a:rPr>
              <a:t>suicidalidade</a:t>
            </a:r>
            <a:r>
              <a:rPr lang="pt-PT" sz="2200" dirty="0">
                <a:effectLst/>
                <a:latin typeface="+mn-lt"/>
                <a:ea typeface="+mn-ea"/>
                <a:cs typeface="+mn-cs"/>
                <a:sym typeface="Helvetica Neue"/>
              </a:rPr>
              <a:t> e ainda espiritualidade. No âmbito social, as relações pessoais, contactos sociais, suporte social e atividade sexual. No domínio ambiental, a liberdade, qualidade do ambiente doméstico, segurança física, estado financeiro, envolvimento em atividades recreativas e qualidade e acessibilidade dos cuidados de saúde e sociais. Mas como avaliar de forma sistematizada todos estes aspetos, no âmbito da prestação de cuidados de saúde a pessoas que vivem com VIH?</a:t>
            </a:r>
            <a:r>
              <a:rPr lang="pt-PT" sz="2000" dirty="0">
                <a:effectLst/>
              </a:rPr>
              <a:t> </a:t>
            </a:r>
            <a:endParaRPr kumimoji="0" lang="pt-PT" sz="20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8287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pPr marL="0" marR="0" indent="0" algn="l" defTabSz="2438338" rtl="0" fontAlgn="auto" latinLnBrk="0" hangingPunct="0">
              <a:lnSpc>
                <a:spcPct val="100000"/>
              </a:lnSpc>
              <a:spcBef>
                <a:spcPts val="0"/>
              </a:spcBef>
              <a:spcAft>
                <a:spcPts val="0"/>
              </a:spcAft>
              <a:buClrTx/>
              <a:buSzTx/>
              <a:buFontTx/>
              <a:buNone/>
              <a:tabLst/>
            </a:pPr>
            <a:r>
              <a:rPr lang="pt-PT" sz="2200" dirty="0">
                <a:effectLst/>
                <a:latin typeface="+mn-lt"/>
                <a:ea typeface="+mn-ea"/>
                <a:cs typeface="+mn-cs"/>
                <a:sym typeface="Helvetica Neue"/>
              </a:rPr>
              <a:t>Existem instrumentos validados para avaliar a qualidade de vida, quer genéricos, quer específicos para a população que vive com VIH. Alguns deles são de preenchimento simples e rápido, em menos de 10 minutos, com capacidade para avaliar pelo menos 3 domínios. Muitos deles estão traduzidos para diferentes idiomas. A escolha de uma escala em detrimento de outra deve ser decidida com base no objetivo da avaliação de qualidade de vida e nos domínios mais relevantes para a pergunta clínica a que se quer responder. E qual a aplicabilidade prática deste tipo de escalas?</a:t>
            </a:r>
            <a:r>
              <a:rPr lang="pt-PT" sz="2000" dirty="0">
                <a:effectLst/>
              </a:rPr>
              <a:t> </a:t>
            </a:r>
            <a:endParaRPr lang="pt-PT" sz="2000" dirty="0">
              <a:latin typeface="Helvetica" pitchFamily="2" charset="0"/>
            </a:endParaRPr>
          </a:p>
        </p:txBody>
      </p:sp>
    </p:spTree>
    <p:extLst>
      <p:ext uri="{BB962C8B-B14F-4D97-AF65-F5344CB8AC3E}">
        <p14:creationId xmlns:p14="http://schemas.microsoft.com/office/powerpoint/2010/main" val="362546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Muitos estudos publicados utilizaram este tipo de instrumentos para avaliar a qualidade de vida na população que vive com VIH. E mesmo em estudos recentes, levados a cabo na última década, se constata uma classificação de qualidade de vida inferior na população que vive com VIH, comparativamente com a população em geral.</a:t>
            </a:r>
          </a:p>
          <a:p>
            <a:r>
              <a:rPr lang="pt-PT" sz="2200" dirty="0">
                <a:effectLst/>
                <a:latin typeface="+mn-lt"/>
                <a:ea typeface="+mn-ea"/>
                <a:cs typeface="+mn-cs"/>
                <a:sym typeface="Helvetica Neue"/>
              </a:rPr>
              <a:t>Neste estudo conduzido no Reino Unido foram envolvidas cerca de 3000 pessoas a viver com VIH, com seguimento clínico em 8 centros diferentes. O braço comparador foram cerca de 7000 pessoas da população em geral, avaliadas no âmbito de um inquérito de saúde nacional. Ambos os grupos avaliaram a sua qualidade de vida relacionada com saúde utilizando a escala EQ-5D-3L. Como principal conclusão do estudo destaca-se uma diferença significativa na qualidade de vida </a:t>
            </a:r>
            <a:r>
              <a:rPr lang="pt-PT" sz="2200" dirty="0" err="1">
                <a:effectLst/>
                <a:latin typeface="+mn-lt"/>
                <a:ea typeface="+mn-ea"/>
                <a:cs typeface="+mn-cs"/>
                <a:sym typeface="Helvetica Neue"/>
              </a:rPr>
              <a:t>percepcionada</a:t>
            </a:r>
            <a:r>
              <a:rPr lang="pt-PT" sz="2200" dirty="0">
                <a:effectLst/>
                <a:latin typeface="+mn-lt"/>
                <a:ea typeface="+mn-ea"/>
                <a:cs typeface="+mn-cs"/>
                <a:sym typeface="Helvetica Neue"/>
              </a:rPr>
              <a:t> por ambos os grupos, com uma pior classificação de qualidade de vida na população com VIH em todos os domínios explorados, e particularmente no que se refere à presença de ansiedade e depressão, mesmo estando a grande maioria dos doentes estáveis do ponto de vista </a:t>
            </a:r>
            <a:r>
              <a:rPr lang="pt-PT" sz="2200" dirty="0" err="1">
                <a:effectLst/>
                <a:latin typeface="+mn-lt"/>
                <a:ea typeface="+mn-ea"/>
                <a:cs typeface="+mn-cs"/>
                <a:sym typeface="Helvetica Neue"/>
              </a:rPr>
              <a:t>imunovirológico</a:t>
            </a:r>
            <a:r>
              <a:rPr lang="pt-PT" sz="2200" dirty="0">
                <a:effectLst/>
                <a:latin typeface="+mn-lt"/>
                <a:ea typeface="+mn-ea"/>
                <a:cs typeface="+mn-cs"/>
                <a:sym typeface="Helvetica Neue"/>
              </a:rPr>
              <a:t>. Além disto, a diferença manteve-se significativa após ajuste para diversas variáveis sociodemográficas como origem étnica, educação, existência de filhos e consumo tabágico, e foi aparente em todo o espectro de contagem de linfócitos CD4, terapêutica </a:t>
            </a:r>
            <a:r>
              <a:rPr lang="pt-PT" sz="2200" dirty="0" err="1">
                <a:effectLst/>
                <a:latin typeface="+mn-lt"/>
                <a:ea typeface="+mn-ea"/>
                <a:cs typeface="+mn-cs"/>
                <a:sym typeface="Helvetica Neue"/>
              </a:rPr>
              <a:t>antirretrovírica</a:t>
            </a:r>
            <a:r>
              <a:rPr lang="pt-PT" sz="2200" dirty="0">
                <a:effectLst/>
                <a:latin typeface="+mn-lt"/>
                <a:ea typeface="+mn-ea"/>
                <a:cs typeface="+mn-cs"/>
                <a:sym typeface="Helvetica Neue"/>
              </a:rPr>
              <a:t> e carga </a:t>
            </a:r>
            <a:r>
              <a:rPr lang="pt-PT" sz="2200" dirty="0" err="1">
                <a:effectLst/>
                <a:latin typeface="+mn-lt"/>
                <a:ea typeface="+mn-ea"/>
                <a:cs typeface="+mn-cs"/>
                <a:sym typeface="Helvetica Neue"/>
              </a:rPr>
              <a:t>vírica</a:t>
            </a:r>
            <a:r>
              <a:rPr lang="pt-PT" sz="2200" dirty="0">
                <a:effectLst/>
                <a:latin typeface="+mn-lt"/>
                <a:ea typeface="+mn-ea"/>
                <a:cs typeface="+mn-cs"/>
                <a:sym typeface="Helvetica Neue"/>
              </a:rPr>
              <a:t>, embora tenha sido superior nos doentes com infeção por VIH conhecida há mais anos. E em relação a pessoas com outras doenças crónicas? Verificar-se-á igualmente esta diferença?</a:t>
            </a:r>
          </a:p>
        </p:txBody>
      </p:sp>
    </p:spTree>
    <p:extLst>
      <p:ext uri="{BB962C8B-B14F-4D97-AF65-F5344CB8AC3E}">
        <p14:creationId xmlns:p14="http://schemas.microsoft.com/office/powerpoint/2010/main" val="40979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r>
              <a:rPr lang="pt-PT" sz="2200" dirty="0">
                <a:effectLst/>
                <a:latin typeface="+mn-lt"/>
                <a:ea typeface="+mn-ea"/>
                <a:cs typeface="+mn-cs"/>
                <a:sym typeface="Helvetica Neue"/>
              </a:rPr>
              <a:t>Neste estudo, conduzido na Holanda em 2013-2014, uma população de pessoas a viver com VIH, sob terapêutica </a:t>
            </a:r>
            <a:r>
              <a:rPr lang="pt-PT" sz="2200" dirty="0" err="1">
                <a:effectLst/>
                <a:latin typeface="+mn-lt"/>
                <a:ea typeface="+mn-ea"/>
                <a:cs typeface="+mn-cs"/>
                <a:sym typeface="Helvetica Neue"/>
              </a:rPr>
              <a:t>antirretrovírica</a:t>
            </a:r>
            <a:r>
              <a:rPr lang="pt-PT" sz="2200" dirty="0">
                <a:effectLst/>
                <a:latin typeface="+mn-lt"/>
                <a:ea typeface="+mn-ea"/>
                <a:cs typeface="+mn-cs"/>
                <a:sym typeface="Helvetica Neue"/>
              </a:rPr>
              <a:t> há mais de 6 meses, avaliou a sua qualidade de vida, utilizando a escala MOS SF-36. Os grupos comparadores foram coortes com diabetes </a:t>
            </a:r>
            <a:r>
              <a:rPr lang="pt-PT" sz="2200" i="1" dirty="0" err="1">
                <a:effectLst/>
                <a:latin typeface="+mn-lt"/>
                <a:ea typeface="+mn-ea"/>
                <a:cs typeface="+mn-cs"/>
                <a:sym typeface="Helvetica Neue"/>
              </a:rPr>
              <a:t>mellitus</a:t>
            </a:r>
            <a:r>
              <a:rPr lang="pt-PT" sz="2200" dirty="0">
                <a:effectLst/>
                <a:latin typeface="+mn-lt"/>
                <a:ea typeface="+mn-ea"/>
                <a:cs typeface="+mn-cs"/>
                <a:sym typeface="Helvetica Neue"/>
              </a:rPr>
              <a:t> tipo 1 e 2 e artrite reumatoide avaliadas noutros estudos. A classificação dos parâmetros relacionados com saúde mental foi inferior na população com VIH do que em qualquer dos restantes grupos. Esta diferença foi mais notória nos descendentes de africanos da África subsaariana e naqueles com contagem de linfócitos CD4 inferior a 350 células por microlitro. Por seu turno, ter história de SIDA, maior tempo decorrido sob tratamento e ter </a:t>
            </a:r>
            <a:r>
              <a:rPr lang="pt-PT" sz="2200" dirty="0" err="1">
                <a:effectLst/>
                <a:latin typeface="+mn-lt"/>
                <a:ea typeface="+mn-ea"/>
                <a:cs typeface="+mn-cs"/>
                <a:sym typeface="Helvetica Neue"/>
              </a:rPr>
              <a:t>comorbilidades</a:t>
            </a:r>
            <a:r>
              <a:rPr lang="pt-PT" sz="2200" dirty="0">
                <a:effectLst/>
                <a:latin typeface="+mn-lt"/>
                <a:ea typeface="+mn-ea"/>
                <a:cs typeface="+mn-cs"/>
                <a:sym typeface="Helvetica Neue"/>
              </a:rPr>
              <a:t> graves foram fatores associados a pior qualidade de vida no que se refere a saúde física.</a:t>
            </a:r>
          </a:p>
          <a:p>
            <a:r>
              <a:rPr lang="pt-PT" sz="2200" dirty="0">
                <a:effectLst/>
                <a:latin typeface="+mn-lt"/>
                <a:ea typeface="+mn-ea"/>
                <a:cs typeface="+mn-cs"/>
                <a:sym typeface="Helvetica Neue"/>
              </a:rPr>
              <a:t>E dentro da heterogeneidade da população que vive com VIH, em diferentes contextos geográficos? Haverá diferença em termos de perceção de qualidade de vida?</a:t>
            </a:r>
          </a:p>
        </p:txBody>
      </p:sp>
    </p:spTree>
    <p:extLst>
      <p:ext uri="{BB962C8B-B14F-4D97-AF65-F5344CB8AC3E}">
        <p14:creationId xmlns:p14="http://schemas.microsoft.com/office/powerpoint/2010/main" val="42849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D3FFB-60F0-483C-9075-E7A67C2B210E}"/>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FAD88F40-349E-4448-8A32-A27FBCE8E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13D28678-B3EF-4839-93C9-058C1F5F3224}"/>
              </a:ext>
            </a:extLst>
          </p:cNvPr>
          <p:cNvSpPr>
            <a:spLocks noGrp="1"/>
          </p:cNvSpPr>
          <p:nvPr>
            <p:ph type="dt" sz="half" idx="10"/>
          </p:nvPr>
        </p:nvSpPr>
        <p:spPr/>
        <p:txBody>
          <a:bodyPr/>
          <a:lstStyle/>
          <a:p>
            <a:fld id="{8DDD49BE-C8C7-476E-B3DA-1810108F16BB}" type="datetimeFigureOut">
              <a:rPr lang="pt-PT" smtClean="0"/>
              <a:t>30/10/2023</a:t>
            </a:fld>
            <a:endParaRPr lang="pt-PT"/>
          </a:p>
        </p:txBody>
      </p:sp>
      <p:sp>
        <p:nvSpPr>
          <p:cNvPr id="5" name="Marcador de Posição do Rodapé 4">
            <a:extLst>
              <a:ext uri="{FF2B5EF4-FFF2-40B4-BE49-F238E27FC236}">
                <a16:creationId xmlns:a16="http://schemas.microsoft.com/office/drawing/2014/main" id="{EBD7C4D0-CC26-430E-BF00-E60CC523B0AA}"/>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6CB16A2C-E84A-4D47-A221-0157987030A0}"/>
              </a:ext>
            </a:extLst>
          </p:cNvPr>
          <p:cNvSpPr>
            <a:spLocks noGrp="1"/>
          </p:cNvSpPr>
          <p:nvPr>
            <p:ph type="sldNum" sz="quarter" idx="12"/>
          </p:nvPr>
        </p:nvSpPr>
        <p:spPr/>
        <p:txBody>
          <a:bodyPr/>
          <a:lstStyle/>
          <a:p>
            <a:fld id="{1CF628DE-CA91-43A1-B074-6B06A6B0F590}" type="slidenum">
              <a:rPr lang="pt-PT" smtClean="0"/>
              <a:t>‹nº›</a:t>
            </a:fld>
            <a:endParaRPr lang="pt-PT"/>
          </a:p>
        </p:txBody>
      </p:sp>
      <p:pic>
        <p:nvPicPr>
          <p:cNvPr id="8" name="Imagem 7">
            <a:extLst>
              <a:ext uri="{FF2B5EF4-FFF2-40B4-BE49-F238E27FC236}">
                <a16:creationId xmlns:a16="http://schemas.microsoft.com/office/drawing/2014/main" id="{7BB81A95-C2F8-433B-93BC-C21C6DE3F3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600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AD67520-D44C-4D6A-9CBF-FA25B6460629}"/>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 name="Graphic 2">
            <a:extLst>
              <a:ext uri="{FF2B5EF4-FFF2-40B4-BE49-F238E27FC236}">
                <a16:creationId xmlns:a16="http://schemas.microsoft.com/office/drawing/2014/main" id="{77ADE017-4E8C-E64D-AA46-1259D2C91D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55851" y="267172"/>
            <a:ext cx="1618435" cy="721197"/>
          </a:xfrm>
          <a:prstGeom prst="rect">
            <a:avLst/>
          </a:prstGeom>
        </p:spPr>
      </p:pic>
    </p:spTree>
    <p:extLst>
      <p:ext uri="{BB962C8B-B14F-4D97-AF65-F5344CB8AC3E}">
        <p14:creationId xmlns:p14="http://schemas.microsoft.com/office/powerpoint/2010/main" val="399338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c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446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526FE674-4AE9-4003-A412-F79F26F86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E24C38D-C9AE-4B45-BBFF-C6D3BC513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9A12A91-D777-498B-A91F-40170AA46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D49BE-C8C7-476E-B3DA-1810108F16BB}" type="datetimeFigureOut">
              <a:rPr lang="pt-PT" smtClean="0"/>
              <a:t>30/10/2023</a:t>
            </a:fld>
            <a:endParaRPr lang="pt-PT"/>
          </a:p>
        </p:txBody>
      </p:sp>
      <p:sp>
        <p:nvSpPr>
          <p:cNvPr id="5" name="Marcador de Posição do Rodapé 4">
            <a:extLst>
              <a:ext uri="{FF2B5EF4-FFF2-40B4-BE49-F238E27FC236}">
                <a16:creationId xmlns:a16="http://schemas.microsoft.com/office/drawing/2014/main" id="{07AE11C5-67A0-452A-B028-68D254C42E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0F1F8F78-2BF1-486F-B6C4-5CFF34FA7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628DE-CA91-43A1-B074-6B06A6B0F590}" type="slidenum">
              <a:rPr lang="pt-PT" smtClean="0"/>
              <a:t>‹nº›</a:t>
            </a:fld>
            <a:endParaRPr lang="pt-PT"/>
          </a:p>
        </p:txBody>
      </p:sp>
      <p:pic>
        <p:nvPicPr>
          <p:cNvPr id="8" name="Imagem 7">
            <a:extLst>
              <a:ext uri="{FF2B5EF4-FFF2-40B4-BE49-F238E27FC236}">
                <a16:creationId xmlns:a16="http://schemas.microsoft.com/office/drawing/2014/main" id="{904780EF-91E8-4491-9A7C-1CB34549A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40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da.gov/downloads/drugs/guidances/ucm193282.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23.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3.xml"/><Relationship Id="rId16" Type="http://schemas.openxmlformats.org/officeDocument/2006/relationships/image" Target="../media/image63.sv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24.svg"/><Relationship Id="rId9" Type="http://schemas.openxmlformats.org/officeDocument/2006/relationships/image" Target="../media/image56.png"/><Relationship Id="rId14" Type="http://schemas.openxmlformats.org/officeDocument/2006/relationships/image" Target="../media/image61.sv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hyperlink" Target="https://www.eacsociety.org/guidelines/eacs-guidelines/" TargetMode="External"/><Relationship Id="rId7" Type="http://schemas.openxmlformats.org/officeDocument/2006/relationships/image" Target="../media/image68.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9.png"/><Relationship Id="rId7" Type="http://schemas.microsoft.com/office/2007/relationships/hdphoto" Target="../media/hdphoto6.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microsoft.com/office/2007/relationships/hdphoto" Target="../media/hdphoto5.wdp"/><Relationship Id="rId9"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8.png"/><Relationship Id="rId4" Type="http://schemas.openxmlformats.org/officeDocument/2006/relationships/image" Target="../media/image24.sv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80.png"/><Relationship Id="rId4" Type="http://schemas.openxmlformats.org/officeDocument/2006/relationships/image" Target="../media/image24.svg"/><Relationship Id="rId9"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departamento.medico@gilead.com"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CE8B946-E510-2944-BEE5-75C28DFA16AB}"/>
              </a:ext>
            </a:extLst>
          </p:cNvPr>
          <p:cNvSpPr txBox="1">
            <a:spLocks/>
          </p:cNvSpPr>
          <p:nvPr/>
        </p:nvSpPr>
        <p:spPr>
          <a:xfrm>
            <a:off x="721057" y="6256675"/>
            <a:ext cx="2715613" cy="2545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pt-PT" sz="900" dirty="0">
                <a:solidFill>
                  <a:srgbClr val="5B595D"/>
                </a:solidFill>
              </a:rPr>
              <a:t>PT-UNB-0242</a:t>
            </a:r>
            <a:r>
              <a:rPr lang="pt-PT" sz="900" dirty="0">
                <a:effectLst/>
                <a:latin typeface="Calibri" panose="020F0502020204030204" pitchFamily="34" charset="0"/>
                <a:ea typeface="Calibri" panose="020F0502020204030204" pitchFamily="34" charset="0"/>
              </a:rPr>
              <a:t> </a:t>
            </a:r>
            <a:r>
              <a:rPr lang="pt-PT" sz="900" dirty="0">
                <a:solidFill>
                  <a:srgbClr val="B4B614"/>
                </a:solidFill>
              </a:rPr>
              <a:t> </a:t>
            </a:r>
            <a:r>
              <a:rPr lang="pt-PT" sz="900" dirty="0">
                <a:solidFill>
                  <a:srgbClr val="5B595D"/>
                </a:solidFill>
              </a:rPr>
              <a:t>– Data de Preparação outubro 2023</a:t>
            </a:r>
          </a:p>
        </p:txBody>
      </p:sp>
      <p:sp>
        <p:nvSpPr>
          <p:cNvPr id="5" name="Subtitle 2">
            <a:extLst>
              <a:ext uri="{FF2B5EF4-FFF2-40B4-BE49-F238E27FC236}">
                <a16:creationId xmlns:a16="http://schemas.microsoft.com/office/drawing/2014/main" id="{AD7F08B5-049A-384E-A95E-099C436788F8}"/>
              </a:ext>
            </a:extLst>
          </p:cNvPr>
          <p:cNvSpPr txBox="1">
            <a:spLocks/>
          </p:cNvSpPr>
          <p:nvPr/>
        </p:nvSpPr>
        <p:spPr>
          <a:xfrm>
            <a:off x="5582018" y="6256674"/>
            <a:ext cx="1027963" cy="2545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pt-PT" sz="900" dirty="0" err="1">
                <a:solidFill>
                  <a:srgbClr val="5B595D"/>
                </a:solidFill>
              </a:rPr>
              <a:t>Gilead</a:t>
            </a:r>
            <a:r>
              <a:rPr lang="pt-PT" sz="900" dirty="0">
                <a:solidFill>
                  <a:srgbClr val="5B595D"/>
                </a:solidFill>
              </a:rPr>
              <a:t> </a:t>
            </a:r>
            <a:r>
              <a:rPr lang="pt-PT" sz="900" dirty="0" err="1">
                <a:solidFill>
                  <a:srgbClr val="5B595D"/>
                </a:solidFill>
              </a:rPr>
              <a:t>Property</a:t>
            </a:r>
            <a:endParaRPr lang="pt-PT" sz="900" dirty="0">
              <a:solidFill>
                <a:srgbClr val="5B595D"/>
              </a:solidFill>
            </a:endParaRPr>
          </a:p>
        </p:txBody>
      </p:sp>
    </p:spTree>
    <p:extLst>
      <p:ext uri="{BB962C8B-B14F-4D97-AF65-F5344CB8AC3E}">
        <p14:creationId xmlns:p14="http://schemas.microsoft.com/office/powerpoint/2010/main" val="125926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tângulo Arredondado 64">
            <a:extLst>
              <a:ext uri="{FF2B5EF4-FFF2-40B4-BE49-F238E27FC236}">
                <a16:creationId xmlns:a16="http://schemas.microsoft.com/office/drawing/2014/main" id="{D9B0439A-561D-4841-934B-4ED1A616E1C3}"/>
              </a:ext>
            </a:extLst>
          </p:cNvPr>
          <p:cNvSpPr/>
          <p:nvPr/>
        </p:nvSpPr>
        <p:spPr>
          <a:xfrm>
            <a:off x="407169" y="3199601"/>
            <a:ext cx="1952576" cy="329168"/>
          </a:xfrm>
          <a:prstGeom prst="roundRect">
            <a:avLst/>
          </a:prstGeom>
          <a:solidFill>
            <a:srgbClr val="FBC100">
              <a:alpha val="35000"/>
            </a:srgbClr>
          </a:solidFill>
          <a:ln w="381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198474" y="6323795"/>
            <a:ext cx="11993526" cy="36063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tx1">
                    <a:lumMod val="65000"/>
                    <a:lumOff val="35000"/>
                  </a:schemeClr>
                </a:solidFill>
                <a:latin typeface="Calibri" panose="020F0502020204030204" pitchFamily="34" charset="0"/>
                <a:cs typeface="Calibri" panose="020F0502020204030204" pitchFamily="34" charset="0"/>
              </a:rPr>
              <a:t>CD4, </a:t>
            </a:r>
            <a:r>
              <a:rPr lang="en-US" sz="800" dirty="0" err="1">
                <a:solidFill>
                  <a:schemeClr val="tx1">
                    <a:lumMod val="65000"/>
                    <a:lumOff val="35000"/>
                  </a:schemeClr>
                </a:solidFill>
                <a:latin typeface="Calibri" panose="020F0502020204030204" pitchFamily="34" charset="0"/>
                <a:cs typeface="Calibri" panose="020F0502020204030204" pitchFamily="34" charset="0"/>
              </a:rPr>
              <a:t>contagem</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linfócitos</a:t>
            </a:r>
            <a:r>
              <a:rPr lang="en-US" sz="800" dirty="0">
                <a:solidFill>
                  <a:schemeClr val="tx1">
                    <a:lumMod val="65000"/>
                    <a:lumOff val="35000"/>
                  </a:schemeClr>
                </a:solidFill>
                <a:latin typeface="Calibri" panose="020F0502020204030204" pitchFamily="34" charset="0"/>
                <a:cs typeface="Calibri" panose="020F0502020204030204" pitchFamily="34" charset="0"/>
              </a:rPr>
              <a:t> T CD4+; CV, carga vírica ARN VIH-1; 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QdV</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vida</a:t>
            </a:r>
            <a:endParaRPr lang="en-US" sz="800" i="1" dirty="0">
              <a:solidFill>
                <a:schemeClr val="tx1">
                  <a:lumMod val="65000"/>
                  <a:lumOff val="35000"/>
                </a:schemeClr>
              </a:solidFill>
              <a:latin typeface="Calibri" panose="020F0502020204030204" pitchFamily="34" charset="0"/>
              <a:cs typeface="Calibri" panose="020F0502020204030204" pitchFamily="34" charset="0"/>
              <a:sym typeface="Helvetica Neue"/>
            </a:endParaRPr>
          </a:p>
          <a:p>
            <a:endPar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endParaRPr>
          </a:p>
          <a:p>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Miners A </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et al</a:t>
            </a:r>
            <a:r>
              <a:rPr lang="en-US" sz="800" i="1" dirty="0">
                <a:solidFill>
                  <a:schemeClr val="tx1">
                    <a:lumMod val="65000"/>
                    <a:lumOff val="35000"/>
                  </a:schemeClr>
                </a:solidFill>
                <a:latin typeface="Calibri" panose="020F0502020204030204" pitchFamily="34" charset="0"/>
                <a:cs typeface="Calibri" panose="020F0502020204030204" pitchFamily="34" charset="0"/>
              </a:rPr>
              <a:t>. Health-related quality-of-life of people with HIV in the era of combination antiretroviral treatment: a cross-sectional comparison with the general population</a:t>
            </a:r>
            <a:r>
              <a:rPr lang="en-US" sz="800" dirty="0">
                <a:solidFill>
                  <a:schemeClr val="tx1">
                    <a:lumMod val="65000"/>
                    <a:lumOff val="35000"/>
                  </a:schemeClr>
                </a:solidFill>
                <a:latin typeface="Calibri" panose="020F0502020204030204" pitchFamily="34" charset="0"/>
                <a:cs typeface="Calibri" panose="020F0502020204030204" pitchFamily="34" charset="0"/>
              </a:rPr>
              <a:t>. Lancet HIV 2014; 1: e32–40. </a:t>
            </a:r>
          </a:p>
        </p:txBody>
      </p:sp>
      <p:sp>
        <p:nvSpPr>
          <p:cNvPr id="4" name="CaixaDeTexto 3">
            <a:extLst>
              <a:ext uri="{FF2B5EF4-FFF2-40B4-BE49-F238E27FC236}">
                <a16:creationId xmlns:a16="http://schemas.microsoft.com/office/drawing/2014/main" id="{F97CBFD2-AEE9-1145-9A9C-E0D33248F01A}"/>
              </a:ext>
            </a:extLst>
          </p:cNvPr>
          <p:cNvSpPr txBox="1"/>
          <p:nvPr/>
        </p:nvSpPr>
        <p:spPr>
          <a:xfrm>
            <a:off x="189411" y="2038206"/>
            <a:ext cx="2388092" cy="31444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pt-PT" sz="1200" dirty="0">
                <a:solidFill>
                  <a:srgbClr val="5E5E5E"/>
                </a:solidFill>
                <a:sym typeface="Helvetica Neue"/>
              </a:rPr>
              <a:t>Reino Unido, 2011-2012</a:t>
            </a:r>
            <a:r>
              <a:rPr lang="pt-PT" sz="1200" baseline="30000" dirty="0">
                <a:solidFill>
                  <a:srgbClr val="5E5E5E"/>
                </a:solidFill>
                <a:sym typeface="Helvetica Neue"/>
              </a:rPr>
              <a:t>1</a:t>
            </a:r>
          </a:p>
          <a:p>
            <a:pPr algn="ctr" defTabSz="1219169" hangingPunct="0"/>
            <a:endParaRPr lang="pt-PT" sz="1200" dirty="0">
              <a:solidFill>
                <a:srgbClr val="5E5E5E"/>
              </a:solidFill>
              <a:sym typeface="Helvetica Neue"/>
            </a:endParaRPr>
          </a:p>
          <a:p>
            <a:pPr algn="ctr" defTabSz="1219169" hangingPunct="0"/>
            <a:r>
              <a:rPr lang="pt-PT" sz="1200" dirty="0">
                <a:solidFill>
                  <a:srgbClr val="5E5E5E"/>
                </a:solidFill>
                <a:sym typeface="Helvetica Neue"/>
              </a:rPr>
              <a:t>Coorte estudo ASTRA: </a:t>
            </a:r>
          </a:p>
          <a:p>
            <a:pPr algn="ctr" defTabSz="1219169" hangingPunct="0"/>
            <a:r>
              <a:rPr lang="pt-PT" sz="1200" dirty="0">
                <a:solidFill>
                  <a:srgbClr val="5E5E5E"/>
                </a:solidFill>
                <a:sym typeface="Helvetica Neue"/>
              </a:rPr>
              <a:t>8 centros VIH, 3151 PVVIH</a:t>
            </a:r>
          </a:p>
          <a:p>
            <a:pPr algn="ctr"/>
            <a:endParaRPr lang="pt-PT" sz="900" dirty="0"/>
          </a:p>
          <a:p>
            <a:pPr algn="ctr"/>
            <a:r>
              <a:rPr lang="pt-PT" sz="1200" dirty="0">
                <a:solidFill>
                  <a:srgbClr val="5E5E5E"/>
                </a:solidFill>
              </a:rPr>
              <a:t>95% com CD4&gt;200 </a:t>
            </a:r>
            <a:r>
              <a:rPr lang="pt-PT" sz="1200" dirty="0" err="1">
                <a:solidFill>
                  <a:srgbClr val="5E5E5E"/>
                </a:solidFill>
              </a:rPr>
              <a:t>céls</a:t>
            </a:r>
            <a:r>
              <a:rPr lang="pt-PT" sz="1200" dirty="0">
                <a:solidFill>
                  <a:srgbClr val="5E5E5E"/>
                </a:solidFill>
              </a:rPr>
              <a:t>/µl</a:t>
            </a:r>
          </a:p>
          <a:p>
            <a:pPr algn="ctr"/>
            <a:endParaRPr lang="pt-PT" sz="900" dirty="0"/>
          </a:p>
          <a:p>
            <a:pPr algn="ctr"/>
            <a:r>
              <a:rPr lang="pt-PT" sz="1200" dirty="0">
                <a:solidFill>
                  <a:srgbClr val="5E5E5E"/>
                </a:solidFill>
              </a:rPr>
              <a:t>75% com CV≤50 </a:t>
            </a:r>
            <a:r>
              <a:rPr lang="pt-PT" sz="1200" dirty="0" err="1">
                <a:solidFill>
                  <a:srgbClr val="5E5E5E"/>
                </a:solidFill>
              </a:rPr>
              <a:t>cp</a:t>
            </a:r>
            <a:r>
              <a:rPr lang="pt-PT" sz="1200" dirty="0">
                <a:solidFill>
                  <a:srgbClr val="5E5E5E"/>
                </a:solidFill>
              </a:rPr>
              <a:t>/ml</a:t>
            </a:r>
          </a:p>
          <a:p>
            <a:pPr algn="ctr" defTabSz="1219169" hangingPunct="0"/>
            <a:endParaRPr lang="pt-PT" sz="1200" dirty="0">
              <a:solidFill>
                <a:srgbClr val="5E5E5E"/>
              </a:solidFill>
              <a:sym typeface="Helvetica Neue"/>
            </a:endParaRPr>
          </a:p>
          <a:p>
            <a:pPr algn="ctr" defTabSz="1219169" hangingPunct="0"/>
            <a:r>
              <a:rPr lang="pt-PT" sz="1200" i="1" dirty="0">
                <a:solidFill>
                  <a:srgbClr val="5E5E5E"/>
                </a:solidFill>
              </a:rPr>
              <a:t>vs.</a:t>
            </a:r>
          </a:p>
          <a:p>
            <a:pPr algn="ctr" defTabSz="1219169" hangingPunct="0"/>
            <a:endParaRPr lang="pt-PT" sz="900" i="1" dirty="0"/>
          </a:p>
          <a:p>
            <a:pPr algn="ctr" defTabSz="1219169" hangingPunct="0"/>
            <a:r>
              <a:rPr lang="pt-PT" sz="1200" dirty="0">
                <a:solidFill>
                  <a:srgbClr val="5E5E5E"/>
                </a:solidFill>
                <a:sym typeface="Helvetica Neue"/>
              </a:rPr>
              <a:t>Coorte do </a:t>
            </a:r>
            <a:r>
              <a:rPr lang="pt-PT" sz="1200" dirty="0" err="1">
                <a:solidFill>
                  <a:srgbClr val="5E5E5E"/>
                </a:solidFill>
                <a:sym typeface="Helvetica Neue"/>
              </a:rPr>
              <a:t>Health</a:t>
            </a:r>
            <a:r>
              <a:rPr lang="pt-PT" sz="1200" dirty="0">
                <a:solidFill>
                  <a:srgbClr val="5E5E5E"/>
                </a:solidFill>
                <a:sym typeface="Helvetica Neue"/>
              </a:rPr>
              <a:t> </a:t>
            </a:r>
            <a:r>
              <a:rPr lang="pt-PT" sz="1200" dirty="0" err="1">
                <a:solidFill>
                  <a:srgbClr val="5E5E5E"/>
                </a:solidFill>
                <a:sym typeface="Helvetica Neue"/>
              </a:rPr>
              <a:t>Survey</a:t>
            </a:r>
            <a:r>
              <a:rPr lang="pt-PT" sz="1200" dirty="0">
                <a:solidFill>
                  <a:srgbClr val="5E5E5E"/>
                </a:solidFill>
                <a:sym typeface="Helvetica Neue"/>
              </a:rPr>
              <a:t> </a:t>
            </a:r>
            <a:r>
              <a:rPr lang="pt-PT" sz="1200" dirty="0" err="1">
                <a:solidFill>
                  <a:srgbClr val="5E5E5E"/>
                </a:solidFill>
                <a:sym typeface="Helvetica Neue"/>
              </a:rPr>
              <a:t>from</a:t>
            </a:r>
            <a:r>
              <a:rPr lang="pt-PT" sz="1200" dirty="0">
                <a:solidFill>
                  <a:srgbClr val="5E5E5E"/>
                </a:solidFill>
                <a:sym typeface="Helvetica Neue"/>
              </a:rPr>
              <a:t> </a:t>
            </a:r>
            <a:r>
              <a:rPr lang="pt-PT" sz="1200" dirty="0" err="1">
                <a:solidFill>
                  <a:srgbClr val="5E5E5E"/>
                </a:solidFill>
                <a:sym typeface="Helvetica Neue"/>
              </a:rPr>
              <a:t>England</a:t>
            </a:r>
            <a:r>
              <a:rPr lang="pt-PT" sz="1200" dirty="0">
                <a:solidFill>
                  <a:srgbClr val="5E5E5E"/>
                </a:solidFill>
                <a:sym typeface="Helvetica Neue"/>
              </a:rPr>
              <a:t>: </a:t>
            </a:r>
            <a:r>
              <a:rPr lang="pt-PT" sz="1200" dirty="0">
                <a:solidFill>
                  <a:srgbClr val="5E5E5E"/>
                </a:solidFill>
              </a:rPr>
              <a:t>7424</a:t>
            </a:r>
            <a:r>
              <a:rPr lang="pt-PT" sz="1200" dirty="0">
                <a:solidFill>
                  <a:srgbClr val="5E5E5E"/>
                </a:solidFill>
                <a:sym typeface="Helvetica Neue"/>
              </a:rPr>
              <a:t> pesso</a:t>
            </a:r>
            <a:r>
              <a:rPr lang="pt-PT" sz="1200" dirty="0">
                <a:solidFill>
                  <a:srgbClr val="5E5E5E"/>
                </a:solidFill>
              </a:rPr>
              <a:t>as, população geral</a:t>
            </a:r>
          </a:p>
          <a:p>
            <a:pPr algn="ctr" defTabSz="1219169" hangingPunct="0"/>
            <a:endParaRPr lang="pt-PT" sz="900" dirty="0"/>
          </a:p>
          <a:p>
            <a:pPr algn="ctr"/>
            <a:r>
              <a:rPr lang="pt-PT" sz="1200" b="1" dirty="0">
                <a:solidFill>
                  <a:srgbClr val="5E5E5E"/>
                </a:solidFill>
              </a:rPr>
              <a:t>Qualidade de vida relacionada com saúde avaliada com escala EQ-5D-3L</a:t>
            </a:r>
          </a:p>
          <a:p>
            <a:pPr algn="ctr" defTabSz="1219169" hangingPunct="0"/>
            <a:endParaRPr lang="pt-PT" sz="900" dirty="0"/>
          </a:p>
        </p:txBody>
      </p:sp>
      <p:graphicFrame>
        <p:nvGraphicFramePr>
          <p:cNvPr id="67" name="Tabela 66">
            <a:extLst>
              <a:ext uri="{FF2B5EF4-FFF2-40B4-BE49-F238E27FC236}">
                <a16:creationId xmlns:a16="http://schemas.microsoft.com/office/drawing/2014/main" id="{3D2826EB-31AA-4C07-9579-81004E182BD9}"/>
              </a:ext>
            </a:extLst>
          </p:cNvPr>
          <p:cNvGraphicFramePr>
            <a:graphicFrameLocks noGrp="1"/>
          </p:cNvGraphicFramePr>
          <p:nvPr>
            <p:extLst>
              <p:ext uri="{D42A27DB-BD31-4B8C-83A1-F6EECF244321}">
                <p14:modId xmlns:p14="http://schemas.microsoft.com/office/powerpoint/2010/main" val="95479395"/>
              </p:ext>
            </p:extLst>
          </p:nvPr>
        </p:nvGraphicFramePr>
        <p:xfrm>
          <a:off x="2756566" y="1285292"/>
          <a:ext cx="4985457" cy="4351341"/>
        </p:xfrm>
        <a:graphic>
          <a:graphicData uri="http://schemas.openxmlformats.org/drawingml/2006/table">
            <a:tbl>
              <a:tblPr firstRow="1" firstCol="1" bandRow="1"/>
              <a:tblGrid>
                <a:gridCol w="1868554">
                  <a:extLst>
                    <a:ext uri="{9D8B030D-6E8A-4147-A177-3AD203B41FA5}">
                      <a16:colId xmlns:a16="http://schemas.microsoft.com/office/drawing/2014/main" val="4032899284"/>
                    </a:ext>
                  </a:extLst>
                </a:gridCol>
                <a:gridCol w="1181719">
                  <a:extLst>
                    <a:ext uri="{9D8B030D-6E8A-4147-A177-3AD203B41FA5}">
                      <a16:colId xmlns:a16="http://schemas.microsoft.com/office/drawing/2014/main" val="10791834"/>
                    </a:ext>
                  </a:extLst>
                </a:gridCol>
                <a:gridCol w="1182315">
                  <a:extLst>
                    <a:ext uri="{9D8B030D-6E8A-4147-A177-3AD203B41FA5}">
                      <a16:colId xmlns:a16="http://schemas.microsoft.com/office/drawing/2014/main" val="3223648961"/>
                    </a:ext>
                  </a:extLst>
                </a:gridCol>
                <a:gridCol w="752869">
                  <a:extLst>
                    <a:ext uri="{9D8B030D-6E8A-4147-A177-3AD203B41FA5}">
                      <a16:colId xmlns:a16="http://schemas.microsoft.com/office/drawing/2014/main" val="564641593"/>
                    </a:ext>
                  </a:extLst>
                </a:gridCol>
              </a:tblGrid>
              <a:tr h="424383">
                <a:tc>
                  <a:txBody>
                    <a:bodyPr/>
                    <a:lstStyle/>
                    <a:p>
                      <a:pPr>
                        <a:lnSpc>
                          <a:spcPct val="107000"/>
                        </a:lnSpc>
                        <a:spcAft>
                          <a:spcPts val="800"/>
                        </a:spcAft>
                      </a:pPr>
                      <a:r>
                        <a:rPr lang="pt-PT"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VIH (n= 3151)</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gn="ctr">
                        <a:lnSpc>
                          <a:spcPct val="107000"/>
                        </a:lnSpc>
                        <a:spcAft>
                          <a:spcPts val="800"/>
                        </a:spcAft>
                      </a:pPr>
                      <a:r>
                        <a:rPr lang="pt-PT"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População</a:t>
                      </a: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geral (n=7424)</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Valor de p</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353829605"/>
                  </a:ext>
                </a:extLst>
              </a:tr>
              <a:tr h="184644">
                <a:tc>
                  <a:txBody>
                    <a:bodyPr/>
                    <a:lstStyle/>
                    <a:p>
                      <a:pPr>
                        <a:lnSpc>
                          <a:spcPct val="107000"/>
                        </a:lnSpc>
                        <a:spcAft>
                          <a:spcPts val="800"/>
                        </a:spcAft>
                      </a:pPr>
                      <a:r>
                        <a:rPr lang="pt-PT"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Idade &gt; 50 anos</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857/3036 (28%)</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3478/7424 (47%)</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 0,0001</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3644417724"/>
                  </a:ext>
                </a:extLst>
              </a:tr>
              <a:tr h="951511">
                <a:tc>
                  <a:txBody>
                    <a:bodyPr/>
                    <a:lstStyle/>
                    <a:p>
                      <a:pPr>
                        <a:lnSpc>
                          <a:spcPct val="107000"/>
                        </a:lnSpc>
                        <a:spcAft>
                          <a:spcPts val="800"/>
                        </a:spcAft>
                      </a:pPr>
                      <a:r>
                        <a:rPr lang="pt-PT" sz="1000" b="1" dirty="0">
                          <a:effectLst/>
                          <a:latin typeface="Calibri" panose="020F0502020204030204" pitchFamily="34" charset="0"/>
                          <a:ea typeface="Calibri" panose="020F0502020204030204" pitchFamily="34" charset="0"/>
                          <a:cs typeface="Times New Roman" panose="02020603050405020304" pitchFamily="18" charset="0"/>
                        </a:rPr>
                        <a:t>Sexo/sexualidade</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900" dirty="0">
                          <a:effectLst/>
                          <a:latin typeface="Calibri" panose="020F0502020204030204" pitchFamily="34" charset="0"/>
                          <a:ea typeface="Calibri" panose="020F0502020204030204" pitchFamily="34" charset="0"/>
                          <a:cs typeface="Times New Roman" panose="02020603050405020304" pitchFamily="18" charset="0"/>
                        </a:rPr>
                        <a:t>   Homem heterossexual</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900" dirty="0">
                          <a:effectLst/>
                          <a:latin typeface="Calibri" panose="020F0502020204030204" pitchFamily="34" charset="0"/>
                          <a:ea typeface="Calibri" panose="020F0502020204030204" pitchFamily="34" charset="0"/>
                          <a:cs typeface="Times New Roman" panose="02020603050405020304" pitchFamily="18" charset="0"/>
                        </a:rPr>
                        <a:t>   Mulher</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900" dirty="0">
                          <a:effectLst/>
                          <a:latin typeface="Calibri" panose="020F0502020204030204" pitchFamily="34" charset="0"/>
                          <a:ea typeface="Calibri" panose="020F0502020204030204" pitchFamily="34" charset="0"/>
                          <a:cs typeface="Times New Roman" panose="02020603050405020304" pitchFamily="18" charset="0"/>
                        </a:rPr>
                        <a:t>   Homem que tem sexo com homem</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354/3151 (11%)</a:t>
                      </a: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588//3151 (19%) </a:t>
                      </a:r>
                    </a:p>
                    <a:p>
                      <a:pPr>
                        <a:lnSpc>
                          <a:spcPct val="107000"/>
                        </a:lnSpc>
                        <a:spcAft>
                          <a:spcPts val="800"/>
                        </a:spcAft>
                      </a:pPr>
                      <a:r>
                        <a:rPr lang="pt-PT" sz="900">
                          <a:effectLst/>
                          <a:latin typeface="Calibri" panose="020F0502020204030204" pitchFamily="34" charset="0"/>
                          <a:ea typeface="Calibri" panose="020F0502020204030204" pitchFamily="34" charset="0"/>
                          <a:cs typeface="Times New Roman" panose="02020603050405020304" pitchFamily="18" charset="0"/>
                        </a:rPr>
                        <a:t>2209/3151 (70%)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3189/7424 (43%)</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4177/7424 (56%)</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58/7424 (1%)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&lt; 0,0001</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&lt; 0,0001</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&lt; 0,0001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35374606"/>
                  </a:ext>
                </a:extLst>
              </a:tr>
              <a:tr h="160819">
                <a:tc>
                  <a:txBody>
                    <a:bodyPr/>
                    <a:lstStyle/>
                    <a:p>
                      <a:pPr>
                        <a:lnSpc>
                          <a:spcPct val="107000"/>
                        </a:lnSpc>
                        <a:spcAft>
                          <a:spcPts val="800"/>
                        </a:spcAft>
                      </a:pP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Caucasianos</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2183/3087 (71%)</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6782/7418 (91%)</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 0,0001</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2454329882"/>
                  </a:ext>
                </a:extLst>
              </a:tr>
              <a:tr h="424383">
                <a:tc>
                  <a:txBody>
                    <a:bodyPr/>
                    <a:lstStyle/>
                    <a:p>
                      <a:pPr>
                        <a:lnSpc>
                          <a:spcPct val="107000"/>
                        </a:lnSpc>
                        <a:spcAft>
                          <a:spcPts val="800"/>
                        </a:spcAft>
                      </a:pPr>
                      <a:r>
                        <a:rPr lang="pt-PT" sz="1000" b="1">
                          <a:effectLst/>
                          <a:latin typeface="Calibri" panose="020F0502020204030204" pitchFamily="34" charset="0"/>
                          <a:ea typeface="Calibri" panose="020F0502020204030204" pitchFamily="34" charset="0"/>
                          <a:cs typeface="Times New Roman" panose="02020603050405020304" pitchFamily="18" charset="0"/>
                        </a:rPr>
                        <a:t>Consumo tabágico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r>
                        <a:rPr lang="pt-PT" sz="900">
                          <a:effectLst/>
                          <a:latin typeface="Calibri" panose="020F0502020204030204" pitchFamily="34" charset="0"/>
                          <a:ea typeface="Calibri" panose="020F0502020204030204" pitchFamily="34" charset="0"/>
                          <a:cs typeface="Times New Roman" panose="02020603050405020304" pitchFamily="18" charset="0"/>
                        </a:rPr>
                        <a:t>Nunca</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1224/3122 (39%) </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3486/7408 (47%)</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&lt; 0,0001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005517239"/>
                  </a:ext>
                </a:extLst>
              </a:tr>
              <a:tr h="160819">
                <a:tc>
                  <a:txBody>
                    <a:bodyPr/>
                    <a:lstStyle/>
                    <a:p>
                      <a:pPr>
                        <a:lnSpc>
                          <a:spcPct val="107000"/>
                        </a:lnSpc>
                        <a:spcAft>
                          <a:spcPts val="800"/>
                        </a:spcAft>
                      </a:pPr>
                      <a:r>
                        <a:rPr lang="pt-PT" sz="900" dirty="0">
                          <a:effectLst/>
                          <a:latin typeface="Calibri" panose="020F0502020204030204" pitchFamily="34" charset="0"/>
                          <a:ea typeface="Calibri" panose="020F0502020204030204" pitchFamily="34" charset="0"/>
                          <a:cs typeface="Times New Roman" panose="02020603050405020304" pitchFamily="18" charset="0"/>
                        </a:rPr>
                        <a:t>   No passado</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918/3122 (29%)</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2455/7408 (33%)</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0,0002</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63028457"/>
                  </a:ext>
                </a:extLst>
              </a:tr>
              <a:tr h="160819">
                <a:tc>
                  <a:txBody>
                    <a:bodyPr/>
                    <a:lstStyle/>
                    <a:p>
                      <a:pPr>
                        <a:lnSpc>
                          <a:spcPct val="107000"/>
                        </a:lnSpc>
                        <a:spcAft>
                          <a:spcPts val="800"/>
                        </a:spcAft>
                      </a:pPr>
                      <a:r>
                        <a:rPr lang="pt-PT" sz="1000" b="1">
                          <a:effectLst/>
                          <a:latin typeface="Calibri" panose="020F0502020204030204" pitchFamily="34" charset="0"/>
                          <a:ea typeface="Calibri" panose="020F0502020204030204" pitchFamily="34" charset="0"/>
                          <a:cs typeface="Times New Roman" panose="02020603050405020304" pitchFamily="18" charset="0"/>
                        </a:rPr>
                        <a:t>  </a:t>
                      </a:r>
                      <a:r>
                        <a:rPr lang="pt-PT" sz="900" b="1">
                          <a:effectLst/>
                          <a:latin typeface="Calibri" panose="020F0502020204030204" pitchFamily="34" charset="0"/>
                          <a:ea typeface="Calibri" panose="020F0502020204030204" pitchFamily="34" charset="0"/>
                          <a:cs typeface="Times New Roman" panose="02020603050405020304" pitchFamily="18" charset="0"/>
                        </a:rPr>
                        <a:t> </a:t>
                      </a:r>
                      <a:r>
                        <a:rPr lang="pt-PT" sz="900">
                          <a:effectLst/>
                          <a:latin typeface="Calibri" panose="020F0502020204030204" pitchFamily="34" charset="0"/>
                          <a:ea typeface="Calibri" panose="020F0502020204030204" pitchFamily="34" charset="0"/>
                          <a:cs typeface="Times New Roman" panose="02020603050405020304" pitchFamily="18" charset="0"/>
                        </a:rPr>
                        <a:t>Ligeiro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254/3051 (8%)</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530/7408 (7%)</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0,038</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28185545"/>
                  </a:ext>
                </a:extLst>
              </a:tr>
              <a:tr h="160819">
                <a:tc>
                  <a:txBody>
                    <a:bodyPr/>
                    <a:lstStyle/>
                    <a:p>
                      <a:pPr>
                        <a:lnSpc>
                          <a:spcPct val="107000"/>
                        </a:lnSpc>
                        <a:spcAft>
                          <a:spcPts val="800"/>
                        </a:spcAft>
                      </a:pPr>
                      <a:r>
                        <a:rPr lang="pt-PT" sz="900">
                          <a:effectLst/>
                          <a:latin typeface="Calibri" panose="020F0502020204030204" pitchFamily="34" charset="0"/>
                          <a:ea typeface="Calibri" panose="020F0502020204030204" pitchFamily="34" charset="0"/>
                          <a:cs typeface="Times New Roman" panose="02020603050405020304" pitchFamily="18" charset="0"/>
                        </a:rPr>
                        <a:t>   Médio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339/3051 (11%)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610/7408 (8%)</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&lt; 0,0001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74363414"/>
                  </a:ext>
                </a:extLst>
              </a:tr>
              <a:tr h="160819">
                <a:tc>
                  <a:txBody>
                    <a:bodyPr/>
                    <a:lstStyle/>
                    <a:p>
                      <a:pPr>
                        <a:lnSpc>
                          <a:spcPct val="107000"/>
                        </a:lnSpc>
                        <a:spcAft>
                          <a:spcPts val="800"/>
                        </a:spcAft>
                      </a:pPr>
                      <a:r>
                        <a:rPr lang="pt-PT" sz="1000" b="1">
                          <a:effectLst/>
                          <a:latin typeface="Calibri" panose="020F0502020204030204" pitchFamily="34" charset="0"/>
                          <a:ea typeface="Calibri" panose="020F0502020204030204" pitchFamily="34" charset="0"/>
                          <a:cs typeface="Times New Roman" panose="02020603050405020304" pitchFamily="18" charset="0"/>
                        </a:rPr>
                        <a:t>   </a:t>
                      </a:r>
                      <a:r>
                        <a:rPr lang="pt-PT" sz="900">
                          <a:effectLst/>
                          <a:latin typeface="Calibri" panose="020F0502020204030204" pitchFamily="34" charset="0"/>
                          <a:ea typeface="Calibri" panose="020F0502020204030204" pitchFamily="34" charset="0"/>
                          <a:cs typeface="Times New Roman" panose="02020603050405020304" pitchFamily="18" charset="0"/>
                        </a:rPr>
                        <a:t>Pesado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316/3051 (10%)</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318/7408 (4%)</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&lt; 0,0001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29213634"/>
                  </a:ext>
                </a:extLst>
              </a:tr>
              <a:tr h="424383">
                <a:tc>
                  <a:txBody>
                    <a:bodyPr/>
                    <a:lstStyle/>
                    <a:p>
                      <a:pPr>
                        <a:lnSpc>
                          <a:spcPct val="107000"/>
                        </a:lnSpc>
                        <a:spcAft>
                          <a:spcPts val="800"/>
                        </a:spcAft>
                      </a:pP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Consumo alcoólico </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20U álcool/semana</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321/3123 (10%)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1366/7305 (19%)</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 0,0001</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1463670757"/>
                  </a:ext>
                </a:extLst>
              </a:tr>
              <a:tr h="231102">
                <a:tc>
                  <a:txBody>
                    <a:bodyPr/>
                    <a:lstStyle/>
                    <a:p>
                      <a:pPr>
                        <a:lnSpc>
                          <a:spcPct val="107000"/>
                        </a:lnSpc>
                        <a:spcAft>
                          <a:spcPts val="800"/>
                        </a:spcAft>
                      </a:pPr>
                      <a:r>
                        <a:rPr lang="pt-PT" sz="1000" b="1">
                          <a:effectLst/>
                          <a:latin typeface="Calibri" panose="020F0502020204030204" pitchFamily="34" charset="0"/>
                          <a:ea typeface="Calibri" panose="020F0502020204030204" pitchFamily="34" charset="0"/>
                          <a:cs typeface="Times New Roman" panose="02020603050405020304" pitchFamily="18" charset="0"/>
                        </a:rPr>
                        <a:t>Doença de longa duração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374/3083 (12%)</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237/7233 (3%)</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&lt; 0,0001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66554856"/>
                  </a:ext>
                </a:extLst>
              </a:tr>
              <a:tr h="160819">
                <a:tc>
                  <a:txBody>
                    <a:bodyPr/>
                    <a:lstStyle/>
                    <a:p>
                      <a:pPr>
                        <a:lnSpc>
                          <a:spcPct val="107000"/>
                        </a:lnSpc>
                        <a:spcAft>
                          <a:spcPts val="800"/>
                        </a:spcAft>
                      </a:pPr>
                      <a:r>
                        <a:rPr lang="pt-PT"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Crianças no agregado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837/3132 (27%)</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2145/7424 (29%)</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0,024</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3285136377"/>
                  </a:ext>
                </a:extLst>
              </a:tr>
              <a:tr h="424383">
                <a:tc>
                  <a:txBody>
                    <a:bodyPr/>
                    <a:lstStyle/>
                    <a:p>
                      <a:pPr>
                        <a:lnSpc>
                          <a:spcPct val="107000"/>
                        </a:lnSpc>
                        <a:spcAft>
                          <a:spcPts val="800"/>
                        </a:spcAft>
                      </a:pPr>
                      <a:r>
                        <a:rPr lang="pt-PT" sz="1000" b="1" dirty="0">
                          <a:effectLst/>
                          <a:latin typeface="Calibri" panose="020F0502020204030204" pitchFamily="34" charset="0"/>
                          <a:ea typeface="Calibri" panose="020F0502020204030204" pitchFamily="34" charset="0"/>
                          <a:cs typeface="Times New Roman" panose="02020603050405020304" pitchFamily="18" charset="0"/>
                        </a:rPr>
                        <a:t>Emprego</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900" dirty="0">
                          <a:effectLst/>
                          <a:latin typeface="Calibri" panose="020F0502020204030204" pitchFamily="34" charset="0"/>
                          <a:ea typeface="Calibri" panose="020F0502020204030204" pitchFamily="34" charset="0"/>
                          <a:cs typeface="Times New Roman" panose="02020603050405020304" pitchFamily="18" charset="0"/>
                        </a:rPr>
                        <a:t>  A tempo inteiro</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1507/3083 (49%)</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3812/7233 (53%)</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0.0004</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34294670"/>
                  </a:ext>
                </a:extLst>
              </a:tr>
              <a:tr h="160819">
                <a:tc>
                  <a:txBody>
                    <a:bodyPr/>
                    <a:lstStyle/>
                    <a:p>
                      <a:pPr>
                        <a:lnSpc>
                          <a:spcPct val="107000"/>
                        </a:lnSpc>
                        <a:spcAft>
                          <a:spcPts val="800"/>
                        </a:spcAft>
                      </a:pPr>
                      <a:r>
                        <a:rPr lang="pt-PT" sz="900">
                          <a:effectLst/>
                          <a:latin typeface="Calibri" panose="020F0502020204030204" pitchFamily="34" charset="0"/>
                          <a:ea typeface="Calibri" panose="020F0502020204030204" pitchFamily="34" charset="0"/>
                          <a:cs typeface="Times New Roman" panose="02020603050405020304" pitchFamily="18" charset="0"/>
                        </a:rPr>
                        <a:t>  A tempo parcial</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293/3083 (10%) </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699/7233 (10%)</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0,80</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97357939"/>
                  </a:ext>
                </a:extLst>
              </a:tr>
              <a:tr h="160819">
                <a:tc>
                  <a:txBody>
                    <a:bodyPr/>
                    <a:lstStyle/>
                    <a:p>
                      <a:pPr>
                        <a:lnSpc>
                          <a:spcPct val="107000"/>
                        </a:lnSpc>
                        <a:spcAft>
                          <a:spcPts val="800"/>
                        </a:spcAft>
                      </a:pPr>
                      <a:r>
                        <a:rPr lang="pt-PT" sz="900">
                          <a:effectLst/>
                          <a:latin typeface="Calibri" panose="020F0502020204030204" pitchFamily="34" charset="0"/>
                          <a:ea typeface="Calibri" panose="020F0502020204030204" pitchFamily="34" charset="0"/>
                          <a:cs typeface="Times New Roman" panose="02020603050405020304" pitchFamily="18" charset="0"/>
                        </a:rPr>
                        <a:t>  Aposentado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183/3083 (6%)</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a:effectLst/>
                          <a:latin typeface="Calibri" panose="020F0502020204030204" pitchFamily="34" charset="0"/>
                          <a:ea typeface="Calibri" panose="020F0502020204030204" pitchFamily="34" charset="0"/>
                          <a:cs typeface="Times New Roman" panose="02020603050405020304" pitchFamily="18" charset="0"/>
                        </a:rPr>
                        <a:t>1946/7233 (27%)</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1000" dirty="0">
                          <a:effectLst/>
                          <a:latin typeface="Calibri" panose="020F0502020204030204" pitchFamily="34" charset="0"/>
                          <a:ea typeface="Calibri" panose="020F0502020204030204" pitchFamily="34" charset="0"/>
                          <a:cs typeface="Times New Roman" panose="02020603050405020304" pitchFamily="18" charset="0"/>
                        </a:rPr>
                        <a:t>&lt; 0,0001</a:t>
                      </a:r>
                    </a:p>
                  </a:txBody>
                  <a:tcPr marL="64327" marR="6432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44936263"/>
                  </a:ext>
                </a:extLst>
              </a:tr>
            </a:tbl>
          </a:graphicData>
        </a:graphic>
      </p:graphicFrame>
      <p:sp>
        <p:nvSpPr>
          <p:cNvPr id="68" name="Rectangle 4">
            <a:extLst>
              <a:ext uri="{FF2B5EF4-FFF2-40B4-BE49-F238E27FC236}">
                <a16:creationId xmlns:a16="http://schemas.microsoft.com/office/drawing/2014/main" id="{02882896-B27A-4DC5-988E-E113059D0930}"/>
              </a:ext>
            </a:extLst>
          </p:cNvPr>
          <p:cNvSpPr>
            <a:spLocks noChangeArrowheads="1"/>
          </p:cNvSpPr>
          <p:nvPr/>
        </p:nvSpPr>
        <p:spPr bwMode="auto">
          <a:xfrm>
            <a:off x="3193037" y="1285293"/>
            <a:ext cx="51820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PT"/>
          </a:p>
        </p:txBody>
      </p:sp>
      <p:sp>
        <p:nvSpPr>
          <p:cNvPr id="69" name="CaixaDeTexto 68">
            <a:extLst>
              <a:ext uri="{FF2B5EF4-FFF2-40B4-BE49-F238E27FC236}">
                <a16:creationId xmlns:a16="http://schemas.microsoft.com/office/drawing/2014/main" id="{F4FC8299-7F04-4879-84A7-D341378809C5}"/>
              </a:ext>
            </a:extLst>
          </p:cNvPr>
          <p:cNvSpPr txBox="1"/>
          <p:nvPr/>
        </p:nvSpPr>
        <p:spPr>
          <a:xfrm>
            <a:off x="2672788" y="5727665"/>
            <a:ext cx="2164375" cy="253916"/>
          </a:xfrm>
          <a:prstGeom prst="rect">
            <a:avLst/>
          </a:prstGeom>
          <a:noFill/>
        </p:spPr>
        <p:txBody>
          <a:bodyPr wrap="none" rtlCol="0">
            <a:spAutoFit/>
          </a:bodyPr>
          <a:lstStyle/>
          <a:p>
            <a:r>
              <a:rPr lang="pt-PT" sz="1050" dirty="0">
                <a:solidFill>
                  <a:schemeClr val="tx1">
                    <a:lumMod val="65000"/>
                    <a:lumOff val="35000"/>
                  </a:schemeClr>
                </a:solidFill>
              </a:rPr>
              <a:t>Dados: n (%); valores p por testes χ2</a:t>
            </a:r>
          </a:p>
        </p:txBody>
      </p:sp>
      <p:graphicFrame>
        <p:nvGraphicFramePr>
          <p:cNvPr id="71" name="Tabela 70">
            <a:extLst>
              <a:ext uri="{FF2B5EF4-FFF2-40B4-BE49-F238E27FC236}">
                <a16:creationId xmlns:a16="http://schemas.microsoft.com/office/drawing/2014/main" id="{5A6BCBC0-32DE-4A7A-951B-9DDFD1F07C18}"/>
              </a:ext>
            </a:extLst>
          </p:cNvPr>
          <p:cNvGraphicFramePr>
            <a:graphicFrameLocks noGrp="1"/>
          </p:cNvGraphicFramePr>
          <p:nvPr>
            <p:extLst>
              <p:ext uri="{D42A27DB-BD31-4B8C-83A1-F6EECF244321}">
                <p14:modId xmlns:p14="http://schemas.microsoft.com/office/powerpoint/2010/main" val="3143329337"/>
              </p:ext>
            </p:extLst>
          </p:nvPr>
        </p:nvGraphicFramePr>
        <p:xfrm>
          <a:off x="7921086" y="1285292"/>
          <a:ext cx="4042686" cy="4654931"/>
        </p:xfrm>
        <a:graphic>
          <a:graphicData uri="http://schemas.openxmlformats.org/drawingml/2006/table">
            <a:tbl>
              <a:tblPr firstRow="1" firstCol="1" bandRow="1"/>
              <a:tblGrid>
                <a:gridCol w="1552060">
                  <a:extLst>
                    <a:ext uri="{9D8B030D-6E8A-4147-A177-3AD203B41FA5}">
                      <a16:colId xmlns:a16="http://schemas.microsoft.com/office/drawing/2014/main" val="1638389253"/>
                    </a:ext>
                  </a:extLst>
                </a:gridCol>
                <a:gridCol w="944277">
                  <a:extLst>
                    <a:ext uri="{9D8B030D-6E8A-4147-A177-3AD203B41FA5}">
                      <a16:colId xmlns:a16="http://schemas.microsoft.com/office/drawing/2014/main" val="1194272256"/>
                    </a:ext>
                  </a:extLst>
                </a:gridCol>
                <a:gridCol w="944753">
                  <a:extLst>
                    <a:ext uri="{9D8B030D-6E8A-4147-A177-3AD203B41FA5}">
                      <a16:colId xmlns:a16="http://schemas.microsoft.com/office/drawing/2014/main" val="1339652498"/>
                    </a:ext>
                  </a:extLst>
                </a:gridCol>
                <a:gridCol w="601596">
                  <a:extLst>
                    <a:ext uri="{9D8B030D-6E8A-4147-A177-3AD203B41FA5}">
                      <a16:colId xmlns:a16="http://schemas.microsoft.com/office/drawing/2014/main" val="3780723397"/>
                    </a:ext>
                  </a:extLst>
                </a:gridCol>
              </a:tblGrid>
              <a:tr h="294439">
                <a:tc>
                  <a:txBody>
                    <a:bodyPr/>
                    <a:lstStyle/>
                    <a:p>
                      <a:pPr>
                        <a:lnSpc>
                          <a:spcPct val="107000"/>
                        </a:lnSpc>
                        <a:spcAft>
                          <a:spcPts val="800"/>
                        </a:spcAft>
                      </a:pPr>
                      <a:r>
                        <a:rPr lang="pt-PT" sz="800" b="1" dirty="0">
                          <a:effectLst/>
                          <a:latin typeface="Calibri" panose="020F0502020204030204" pitchFamily="34" charset="0"/>
                          <a:ea typeface="Calibri" panose="020F0502020204030204" pitchFamily="34" charset="0"/>
                          <a:cs typeface="Times New Roman" panose="02020603050405020304" pitchFamily="18" charset="0"/>
                        </a:rPr>
                        <a:t> </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marL="0" algn="l" defTabSz="914400" rtl="0" eaLnBrk="1" latinLnBrk="0" hangingPunct="1">
                        <a:lnSpc>
                          <a:spcPct val="107000"/>
                        </a:lnSpc>
                        <a:spcAft>
                          <a:spcPts val="800"/>
                        </a:spcAft>
                      </a:pPr>
                      <a:r>
                        <a:rPr lang="pt-PT"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VIH (n= 3151)</a:t>
                      </a:r>
                    </a:p>
                  </a:txBody>
                  <a:tcPr marL="51402" marR="51402"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gn="ctr">
                        <a:lnSpc>
                          <a:spcPct val="107000"/>
                        </a:lnSpc>
                        <a:spcAft>
                          <a:spcPts val="800"/>
                        </a:spcAft>
                      </a:pPr>
                      <a:r>
                        <a:rPr lang="pt-PT"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População</a:t>
                      </a:r>
                      <a:r>
                        <a:rPr lang="pt-P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geral (n=7424)</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Valor de p</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nchor="ctr" anchorCtr="1">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910062954"/>
                  </a:ext>
                </a:extLst>
              </a:tr>
              <a:tr h="760324">
                <a:tc>
                  <a:txBody>
                    <a:bodyPr/>
                    <a:lstStyle/>
                    <a:p>
                      <a:pPr>
                        <a:lnSpc>
                          <a:spcPct val="107000"/>
                        </a:lnSpc>
                        <a:spcAft>
                          <a:spcPts val="800"/>
                        </a:spcAft>
                      </a:pPr>
                      <a:r>
                        <a:rPr lang="pt-PT" sz="800" b="1" dirty="0">
                          <a:effectLst/>
                          <a:latin typeface="Calibri" panose="020F0502020204030204" pitchFamily="34" charset="0"/>
                          <a:ea typeface="Calibri" panose="020F0502020204030204" pitchFamily="34" charset="0"/>
                          <a:cs typeface="Times New Roman" panose="02020603050405020304" pitchFamily="18" charset="0"/>
                        </a:rPr>
                        <a:t>Problemas de mobilidade</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Nenhum</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Algum </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Grave</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2296 (73%)</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850 (27%)</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5 (&lt; 1%)</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5911 (80%)</a:t>
                      </a:r>
                    </a:p>
                    <a:p>
                      <a:pPr algn="ct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1502 (20%)</a:t>
                      </a:r>
                    </a:p>
                    <a:p>
                      <a:pPr algn="ct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11 (&lt; 1%)</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&lt; 0,0001</a:t>
                      </a:r>
                    </a:p>
                    <a:p>
                      <a:pPr algn="ct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52130210"/>
                  </a:ext>
                </a:extLst>
              </a:tr>
              <a:tr h="760324">
                <a:tc>
                  <a:txBody>
                    <a:bodyPr/>
                    <a:lstStyle/>
                    <a:p>
                      <a:pPr>
                        <a:lnSpc>
                          <a:spcPct val="107000"/>
                        </a:lnSpc>
                        <a:spcAft>
                          <a:spcPts val="800"/>
                        </a:spcAft>
                      </a:pPr>
                      <a:r>
                        <a:rPr lang="pt-PT"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Problemas com autocuidados</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pt-PT"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Nenhum</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Algum</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Grave</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2754 (87%)</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385 (12%)</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 (&lt; 1%)</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7032 (95%)</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367 (5%)</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 (&lt; 1%)</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 0,0001</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2101402088"/>
                  </a:ext>
                </a:extLst>
              </a:tr>
              <a:tr h="970930">
                <a:tc>
                  <a:txBody>
                    <a:bodyPr/>
                    <a:lstStyle/>
                    <a:p>
                      <a:pPr>
                        <a:lnSpc>
                          <a:spcPct val="100000"/>
                        </a:lnSpc>
                        <a:spcAft>
                          <a:spcPts val="800"/>
                        </a:spcAft>
                      </a:pPr>
                      <a:r>
                        <a:rPr lang="pt-PT" sz="800" b="1" dirty="0">
                          <a:effectLst/>
                          <a:latin typeface="Calibri" panose="020F0502020204030204" pitchFamily="34" charset="0"/>
                          <a:ea typeface="Calibri" panose="020F0502020204030204" pitchFamily="34" charset="0"/>
                          <a:cs typeface="Times New Roman" panose="02020603050405020304" pitchFamily="18" charset="0"/>
                        </a:rPr>
                        <a:t>Problemas na realização de </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pt-PT" sz="800" b="1" dirty="0">
                          <a:effectLst/>
                          <a:latin typeface="Calibri" panose="020F0502020204030204" pitchFamily="34" charset="0"/>
                          <a:ea typeface="Calibri" panose="020F0502020204030204" pitchFamily="34" charset="0"/>
                          <a:cs typeface="Times New Roman" panose="02020603050405020304" pitchFamily="18" charset="0"/>
                        </a:rPr>
                        <a:t>atividades de vida diária</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   </a:t>
                      </a:r>
                      <a:r>
                        <a:rPr lang="pt-PT" sz="700" dirty="0">
                          <a:effectLst/>
                          <a:latin typeface="Calibri" panose="020F0502020204030204" pitchFamily="34" charset="0"/>
                          <a:ea typeface="Calibri" panose="020F0502020204030204" pitchFamily="34" charset="0"/>
                          <a:cs typeface="Times New Roman" panose="02020603050405020304" pitchFamily="18" charset="0"/>
                        </a:rPr>
                        <a:t>Nenhum</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Algum </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Grave</a:t>
                      </a:r>
                      <a:r>
                        <a:rPr lang="pt-PT"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2128 (68%)</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936 (30%)</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87 (3 %)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5945 (80%)</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1328 (18%)</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151 (2 %)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&lt; 0,0001</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44962565"/>
                  </a:ext>
                </a:extLst>
              </a:tr>
              <a:tr h="760324">
                <a:tc>
                  <a:txBody>
                    <a:bodyPr/>
                    <a:lstStyle/>
                    <a:p>
                      <a:pPr>
                        <a:lnSpc>
                          <a:spcPct val="107000"/>
                        </a:lnSpc>
                        <a:spcAft>
                          <a:spcPts val="800"/>
                        </a:spcAft>
                      </a:pPr>
                      <a:r>
                        <a:rPr lang="pt-PT"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 / Desconforto</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Nenhum</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Algum</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Grave</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1834 (58%)</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1091 (35%)</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226 (7 %)</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4480 (60%)</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2576 (35%)</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PT"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368 (5 %)</a:t>
                      </a:r>
                      <a:endParaRPr lang="pt-PT" sz="80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tc>
                  <a:txBody>
                    <a:bodyPr/>
                    <a:lstStyle/>
                    <a:p>
                      <a:pPr>
                        <a:lnSpc>
                          <a:spcPct val="107000"/>
                        </a:lnSpc>
                        <a:spcAft>
                          <a:spcPts val="800"/>
                        </a:spcAft>
                      </a:pPr>
                      <a:r>
                        <a:rPr lang="pt-PT"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 0,0001</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BC100"/>
                    </a:solidFill>
                  </a:tcPr>
                </a:tc>
                <a:extLst>
                  <a:ext uri="{0D108BD9-81ED-4DB2-BD59-A6C34878D82A}">
                    <a16:rowId xmlns:a16="http://schemas.microsoft.com/office/drawing/2014/main" val="2109997960"/>
                  </a:ext>
                </a:extLst>
              </a:tr>
              <a:tr h="760324">
                <a:tc>
                  <a:txBody>
                    <a:bodyPr/>
                    <a:lstStyle/>
                    <a:p>
                      <a:pPr>
                        <a:lnSpc>
                          <a:spcPct val="107000"/>
                        </a:lnSpc>
                        <a:spcAft>
                          <a:spcPts val="800"/>
                        </a:spcAft>
                      </a:pPr>
                      <a:r>
                        <a:rPr lang="pt-PT" sz="800" b="1" dirty="0">
                          <a:effectLst/>
                          <a:latin typeface="Calibri" panose="020F0502020204030204" pitchFamily="34" charset="0"/>
                          <a:ea typeface="Calibri" panose="020F0502020204030204" pitchFamily="34" charset="0"/>
                          <a:cs typeface="Times New Roman" panose="02020603050405020304" pitchFamily="18" charset="0"/>
                        </a:rPr>
                        <a:t>Ansiedade / Depressão</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Nenhuma</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a:effectLst/>
                          <a:latin typeface="Calibri" panose="020F0502020204030204" pitchFamily="34" charset="0"/>
                          <a:ea typeface="Calibri" panose="020F0502020204030204" pitchFamily="34" charset="0"/>
                          <a:cs typeface="Times New Roman" panose="02020603050405020304" pitchFamily="18" charset="0"/>
                        </a:rPr>
                        <a:t>   Alguma </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700" dirty="0">
                          <a:effectLst/>
                          <a:latin typeface="Calibri" panose="020F0502020204030204" pitchFamily="34" charset="0"/>
                          <a:ea typeface="Calibri" panose="020F0502020204030204" pitchFamily="34" charset="0"/>
                          <a:cs typeface="Times New Roman" panose="02020603050405020304" pitchFamily="18" charset="0"/>
                        </a:rPr>
                        <a:t>   Grave</a:t>
                      </a:r>
                      <a:endParaRPr lang="pt-P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1563 (50%)</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1268 (40%)</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320 (10 %)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5441 (73%)</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1796 (24%)</a:t>
                      </a:r>
                    </a:p>
                    <a:p>
                      <a:pPr algn="ctr">
                        <a:lnSpc>
                          <a:spcPct val="107000"/>
                        </a:lnSpc>
                        <a:spcAft>
                          <a:spcPts val="800"/>
                        </a:spcAft>
                      </a:pPr>
                      <a:r>
                        <a:rPr lang="pt-PT" sz="800">
                          <a:effectLst/>
                          <a:latin typeface="Calibri" panose="020F0502020204030204" pitchFamily="34" charset="0"/>
                          <a:ea typeface="Calibri" panose="020F0502020204030204" pitchFamily="34" charset="0"/>
                          <a:cs typeface="Times New Roman" panose="02020603050405020304" pitchFamily="18" charset="0"/>
                        </a:rPr>
                        <a:t>187 (3 %)</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spcAft>
                          <a:spcPts val="800"/>
                        </a:spcAft>
                      </a:pPr>
                      <a:r>
                        <a:rPr lang="pt-PT" sz="800" dirty="0">
                          <a:effectLst/>
                          <a:latin typeface="Calibri" panose="020F0502020204030204" pitchFamily="34" charset="0"/>
                          <a:ea typeface="Calibri" panose="020F0502020204030204" pitchFamily="34" charset="0"/>
                          <a:cs typeface="Times New Roman" panose="02020603050405020304" pitchFamily="18" charset="0"/>
                        </a:rPr>
                        <a:t>&lt; 0,0001</a:t>
                      </a:r>
                    </a:p>
                  </a:txBody>
                  <a:tcPr marL="51402" marR="51402"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59599930"/>
                  </a:ext>
                </a:extLst>
              </a:tr>
            </a:tbl>
          </a:graphicData>
        </a:graphic>
      </p:graphicFrame>
      <p:sp>
        <p:nvSpPr>
          <p:cNvPr id="11" name="CaixaDeTexto 12">
            <a:extLst>
              <a:ext uri="{FF2B5EF4-FFF2-40B4-BE49-F238E27FC236}">
                <a16:creationId xmlns:a16="http://schemas.microsoft.com/office/drawing/2014/main" id="{173424E7-2C9D-8E42-93AB-36748882A656}"/>
              </a:ext>
            </a:extLst>
          </p:cNvPr>
          <p:cNvSpPr txBox="1"/>
          <p:nvPr/>
        </p:nvSpPr>
        <p:spPr>
          <a:xfrm>
            <a:off x="198474" y="202677"/>
            <a:ext cx="7486024"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chorCtr="0">
            <a:spAutoFit/>
          </a:bodyPr>
          <a:lstStyle/>
          <a:p>
            <a:pPr lvl="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AS PVVIH TENDEM A CLASSIFICAR A SUA QDV COMO INFERIOR </a:t>
            </a:r>
          </a:p>
          <a:p>
            <a:pPr lvl="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À REPORTADA PELA POPULAÇÃO EM GERAL </a:t>
            </a:r>
          </a:p>
        </p:txBody>
      </p:sp>
    </p:spTree>
    <p:extLst>
      <p:ext uri="{BB962C8B-B14F-4D97-AF65-F5344CB8AC3E}">
        <p14:creationId xmlns:p14="http://schemas.microsoft.com/office/powerpoint/2010/main" val="368675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Arredondado 64">
            <a:extLst>
              <a:ext uri="{FF2B5EF4-FFF2-40B4-BE49-F238E27FC236}">
                <a16:creationId xmlns:a16="http://schemas.microsoft.com/office/drawing/2014/main" id="{1DBB9152-C4DA-5040-97E6-FFBDAD190842}"/>
              </a:ext>
            </a:extLst>
          </p:cNvPr>
          <p:cNvSpPr/>
          <p:nvPr/>
        </p:nvSpPr>
        <p:spPr>
          <a:xfrm>
            <a:off x="4115821" y="1784999"/>
            <a:ext cx="3960356" cy="329168"/>
          </a:xfrm>
          <a:prstGeom prst="roundRect">
            <a:avLst/>
          </a:prstGeom>
          <a:solidFill>
            <a:srgbClr val="FBC100">
              <a:alpha val="35000"/>
            </a:srgbClr>
          </a:solidFill>
          <a:ln w="381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314555" y="6378067"/>
            <a:ext cx="11993526" cy="307400"/>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a:pPr>
            <a:r>
              <a:rPr lang="en-US" sz="800" dirty="0">
                <a:solidFill>
                  <a:schemeClr val="tx1">
                    <a:lumMod val="65000"/>
                    <a:lumOff val="35000"/>
                  </a:schemeClr>
                </a:solidFill>
                <a:latin typeface="Calibri" panose="020F0502020204030204" pitchFamily="34" charset="0"/>
                <a:cs typeface="Calibri" panose="020F0502020204030204" pitchFamily="34" charset="0"/>
              </a:rPr>
              <a:t>IIQ, </a:t>
            </a:r>
            <a:r>
              <a:rPr lang="en-US" sz="800" dirty="0" err="1">
                <a:solidFill>
                  <a:schemeClr val="tx1">
                    <a:lumMod val="65000"/>
                    <a:lumOff val="35000"/>
                  </a:schemeClr>
                </a:solidFill>
                <a:latin typeface="Calibri" panose="020F0502020204030204" pitchFamily="34" charset="0"/>
                <a:cs typeface="Calibri" panose="020F0502020204030204" pitchFamily="34" charset="0"/>
              </a:rPr>
              <a:t>intervalo</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interquartil</a:t>
            </a:r>
            <a:r>
              <a:rPr lang="en-US" sz="800" dirty="0">
                <a:solidFill>
                  <a:schemeClr val="tx1">
                    <a:lumMod val="65000"/>
                    <a:lumOff val="35000"/>
                  </a:schemeClr>
                </a:solidFill>
                <a:latin typeface="Calibri" panose="020F0502020204030204" pitchFamily="34" charset="0"/>
                <a:cs typeface="Calibri" panose="020F0502020204030204" pitchFamily="34" charset="0"/>
              </a:rPr>
              <a:t>; 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QdV</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vida</a:t>
            </a:r>
            <a:r>
              <a:rPr lang="en-US" sz="800" dirty="0">
                <a:solidFill>
                  <a:schemeClr val="tx1">
                    <a:lumMod val="65000"/>
                    <a:lumOff val="35000"/>
                  </a:schemeClr>
                </a:solidFill>
                <a:latin typeface="Calibri" panose="020F0502020204030204" pitchFamily="34" charset="0"/>
                <a:cs typeface="Calibri" panose="020F0502020204030204" pitchFamily="34" charset="0"/>
              </a:rPr>
              <a:t>;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vírus</a:t>
            </a:r>
            <a:r>
              <a:rPr lang="en-US" sz="800" dirty="0">
                <a:solidFill>
                  <a:schemeClr val="tx1">
                    <a:lumMod val="65000"/>
                    <a:lumOff val="35000"/>
                  </a:schemeClr>
                </a:solidFill>
                <a:latin typeface="Calibri" panose="020F0502020204030204" pitchFamily="34" charset="0"/>
                <a:cs typeface="Calibri" panose="020F0502020204030204" pitchFamily="34" charset="0"/>
              </a:rPr>
              <a:t> da </a:t>
            </a:r>
            <a:r>
              <a:rPr lang="en-US" sz="800" dirty="0" err="1">
                <a:solidFill>
                  <a:schemeClr val="tx1">
                    <a:lumMod val="65000"/>
                    <a:lumOff val="35000"/>
                  </a:schemeClr>
                </a:solidFill>
                <a:latin typeface="Calibri" panose="020F0502020204030204" pitchFamily="34" charset="0"/>
                <a:cs typeface="Calibri" panose="020F0502020204030204" pitchFamily="34" charset="0"/>
              </a:rPr>
              <a:t>imunodeficiência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humana</a:t>
            </a:r>
            <a:endParaRPr lang="en-US" sz="800" i="1" dirty="0">
              <a:solidFill>
                <a:schemeClr val="tx1">
                  <a:lumMod val="65000"/>
                  <a:lumOff val="35000"/>
                </a:schemeClr>
              </a:solidFill>
              <a:latin typeface="Calibri" panose="020F0502020204030204" pitchFamily="34" charset="0"/>
              <a:cs typeface="Calibri" panose="020F0502020204030204" pitchFamily="34" charset="0"/>
            </a:endParaRPr>
          </a:p>
          <a:p>
            <a:pPr>
              <a:defRPr/>
            </a:pPr>
            <a:endParaRPr lang="en-US" sz="800" i="1" dirty="0">
              <a:solidFill>
                <a:schemeClr val="tx1">
                  <a:lumMod val="65000"/>
                  <a:lumOff val="35000"/>
                </a:schemeClr>
              </a:solidFill>
              <a:latin typeface="Calibri" panose="020F0502020204030204" pitchFamily="34" charset="0"/>
              <a:cs typeface="Calibri" panose="020F0502020204030204" pitchFamily="34" charset="0"/>
            </a:endParaRPr>
          </a:p>
          <a:p>
            <a:pPr>
              <a:defRPr/>
            </a:pPr>
            <a:r>
              <a:rPr lang="en-US" sz="800" dirty="0">
                <a:solidFill>
                  <a:schemeClr val="tx1">
                    <a:lumMod val="65000"/>
                    <a:lumOff val="35000"/>
                  </a:schemeClr>
                </a:solidFill>
                <a:latin typeface="Calibri" panose="020F0502020204030204" pitchFamily="34" charset="0"/>
                <a:cs typeface="Calibri" panose="020F0502020204030204" pitchFamily="34" charset="0"/>
              </a:rPr>
              <a:t>1.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a:t>
            </a:r>
            <a:r>
              <a:rPr lang="en-US" sz="800" dirty="0">
                <a:solidFill>
                  <a:schemeClr val="tx1">
                    <a:lumMod val="65000"/>
                    <a:lumOff val="35000"/>
                  </a:schemeClr>
                </a:solidFill>
                <a:latin typeface="Calibri" panose="020F0502020204030204" pitchFamily="34" charset="0"/>
                <a:cs typeface="Calibri" panose="020F0502020204030204" pitchFamily="34" charset="0"/>
              </a:rPr>
              <a:t>Engelhard </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 et al</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en-US" sz="800" i="1" dirty="0">
                <a:solidFill>
                  <a:schemeClr val="tx1">
                    <a:lumMod val="65000"/>
                    <a:lumOff val="35000"/>
                  </a:schemeClr>
                </a:solidFill>
                <a:latin typeface="Calibri" panose="020F0502020204030204" pitchFamily="34" charset="0"/>
                <a:cs typeface="Calibri" panose="020F0502020204030204" pitchFamily="34" charset="0"/>
              </a:rPr>
              <a:t>Health-related quality of life of people with HIV: an assessment of patient related factors and comparison with other chronic diseases</a:t>
            </a:r>
            <a:r>
              <a:rPr lang="en-US" sz="800" dirty="0">
                <a:solidFill>
                  <a:schemeClr val="tx1">
                    <a:lumMod val="65000"/>
                    <a:lumOff val="35000"/>
                  </a:schemeClr>
                </a:solidFill>
                <a:latin typeface="Calibri" panose="020F0502020204030204" pitchFamily="34" charset="0"/>
                <a:cs typeface="Calibri" panose="020F0502020204030204" pitchFamily="34" charset="0"/>
              </a:rPr>
              <a:t>. AIDS 2018, 32:103–112.</a:t>
            </a:r>
            <a:endPar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endParaRPr>
          </a:p>
        </p:txBody>
      </p:sp>
      <p:sp>
        <p:nvSpPr>
          <p:cNvPr id="3" name="CaixaDeTexto 2">
            <a:extLst>
              <a:ext uri="{FF2B5EF4-FFF2-40B4-BE49-F238E27FC236}">
                <a16:creationId xmlns:a16="http://schemas.microsoft.com/office/drawing/2014/main" id="{43321840-4BB2-3645-ABB3-F9C1FAD3AED5}"/>
              </a:ext>
            </a:extLst>
          </p:cNvPr>
          <p:cNvSpPr txBox="1"/>
          <p:nvPr/>
        </p:nvSpPr>
        <p:spPr>
          <a:xfrm>
            <a:off x="1581278" y="1465658"/>
            <a:ext cx="9029444" cy="113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pt-PT" sz="1600" b="1" baseline="30000" dirty="0"/>
          </a:p>
          <a:p>
            <a:pPr algn="ctr" defTabSz="1219169" hangingPunct="0"/>
            <a:endParaRPr lang="pt-PT" sz="1200" dirty="0">
              <a:solidFill>
                <a:srgbClr val="5E5E5E"/>
              </a:solidFill>
              <a:sym typeface="Helvetica Neue"/>
            </a:endParaRPr>
          </a:p>
          <a:p>
            <a:pPr algn="ctr" defTabSz="1219169" hangingPunct="0"/>
            <a:r>
              <a:rPr lang="pt-PT" sz="1200" dirty="0">
                <a:solidFill>
                  <a:srgbClr val="5E5E5E"/>
                </a:solidFill>
                <a:sym typeface="Helvetica Neue"/>
              </a:rPr>
              <a:t>Coorte nacional VIH sob TARV há &gt;6 meses </a:t>
            </a:r>
          </a:p>
          <a:p>
            <a:pPr algn="ctr" defTabSz="1219169" hangingPunct="0"/>
            <a:endParaRPr lang="pt-PT" sz="1200" dirty="0">
              <a:solidFill>
                <a:srgbClr val="5E5E5E"/>
              </a:solidFill>
              <a:sym typeface="Helvetica Neue"/>
            </a:endParaRPr>
          </a:p>
          <a:p>
            <a:pPr algn="ctr" defTabSz="1219169" hangingPunct="0"/>
            <a:r>
              <a:rPr lang="pt-PT" sz="1200" i="1" dirty="0">
                <a:solidFill>
                  <a:srgbClr val="5E5E5E"/>
                </a:solidFill>
                <a:sym typeface="Helvetica Neue"/>
              </a:rPr>
              <a:t>vs.</a:t>
            </a:r>
          </a:p>
          <a:p>
            <a:pPr algn="ctr" defTabSz="1219169" hangingPunct="0"/>
            <a:r>
              <a:rPr lang="pt-PT" sz="1200" dirty="0">
                <a:solidFill>
                  <a:srgbClr val="5E5E5E"/>
                </a:solidFill>
                <a:sym typeface="Helvetica Neue"/>
              </a:rPr>
              <a:t>Coortes com diabetes </a:t>
            </a:r>
            <a:r>
              <a:rPr lang="pt-PT" sz="1200" i="1" dirty="0" err="1">
                <a:solidFill>
                  <a:srgbClr val="5E5E5E"/>
                </a:solidFill>
                <a:sym typeface="Helvetica Neue"/>
              </a:rPr>
              <a:t>mellitus</a:t>
            </a:r>
            <a:r>
              <a:rPr lang="pt-PT" sz="1200" i="1" dirty="0">
                <a:solidFill>
                  <a:srgbClr val="5E5E5E"/>
                </a:solidFill>
                <a:sym typeface="Helvetica Neue"/>
              </a:rPr>
              <a:t> </a:t>
            </a:r>
            <a:r>
              <a:rPr lang="pt-PT" sz="1200" dirty="0">
                <a:solidFill>
                  <a:srgbClr val="5E5E5E"/>
                </a:solidFill>
                <a:sym typeface="Helvetica Neue"/>
              </a:rPr>
              <a:t>tipo 1 (estudo FANTA), diabetes </a:t>
            </a:r>
            <a:r>
              <a:rPr lang="pt-PT" sz="1200" i="1" dirty="0" err="1">
                <a:solidFill>
                  <a:srgbClr val="5E5E5E"/>
                </a:solidFill>
                <a:sym typeface="Helvetica Neue"/>
              </a:rPr>
              <a:t>mellitus</a:t>
            </a:r>
            <a:r>
              <a:rPr lang="pt-PT" sz="1200" dirty="0">
                <a:solidFill>
                  <a:srgbClr val="5E5E5E"/>
                </a:solidFill>
                <a:sym typeface="Helvetica Neue"/>
              </a:rPr>
              <a:t> tipo  2 (estudo EFFIMODI) e artrite </a:t>
            </a:r>
            <a:r>
              <a:rPr lang="pt-PT" sz="1200" dirty="0" err="1">
                <a:solidFill>
                  <a:srgbClr val="5E5E5E"/>
                </a:solidFill>
                <a:sym typeface="Helvetica Neue"/>
              </a:rPr>
              <a:t>reumatóide</a:t>
            </a:r>
            <a:r>
              <a:rPr lang="pt-PT" sz="1200" dirty="0">
                <a:solidFill>
                  <a:srgbClr val="5E5E5E"/>
                </a:solidFill>
                <a:sym typeface="Helvetica Neue"/>
              </a:rPr>
              <a:t> (estudo </a:t>
            </a:r>
            <a:r>
              <a:rPr lang="pt-PT" sz="1200" dirty="0" err="1">
                <a:solidFill>
                  <a:srgbClr val="5E5E5E"/>
                </a:solidFill>
                <a:sym typeface="Helvetica Neue"/>
              </a:rPr>
              <a:t>tREACH</a:t>
            </a:r>
            <a:r>
              <a:rPr lang="pt-PT" sz="1200" dirty="0">
                <a:solidFill>
                  <a:srgbClr val="5E5E5E"/>
                </a:solidFill>
                <a:sym typeface="Helvetica Neue"/>
              </a:rPr>
              <a:t>)</a:t>
            </a:r>
            <a:endParaRPr lang="pt-PT" sz="900" dirty="0"/>
          </a:p>
        </p:txBody>
      </p:sp>
      <p:sp>
        <p:nvSpPr>
          <p:cNvPr id="2" name="Retângulo 1">
            <a:extLst>
              <a:ext uri="{FF2B5EF4-FFF2-40B4-BE49-F238E27FC236}">
                <a16:creationId xmlns:a16="http://schemas.microsoft.com/office/drawing/2014/main" id="{FBEF3142-63B9-E541-8E19-F316331185DA}"/>
              </a:ext>
            </a:extLst>
          </p:cNvPr>
          <p:cNvSpPr/>
          <p:nvPr/>
        </p:nvSpPr>
        <p:spPr>
          <a:xfrm>
            <a:off x="1280110" y="5936213"/>
            <a:ext cx="9631779" cy="246221"/>
          </a:xfrm>
          <a:prstGeom prst="rect">
            <a:avLst/>
          </a:prstGeom>
        </p:spPr>
        <p:txBody>
          <a:bodyPr wrap="square">
            <a:spAutoFit/>
          </a:bodyPr>
          <a:lstStyle/>
          <a:p>
            <a:pPr algn="ctr"/>
            <a:r>
              <a:rPr lang="pt-PT" sz="1000" dirty="0">
                <a:latin typeface="Calibri" panose="020F0502020204030204" pitchFamily="34" charset="0"/>
                <a:cs typeface="Calibri" panose="020F0502020204030204" pitchFamily="34" charset="0"/>
              </a:rPr>
              <a:t>Qualidade de vida relacionada com saúde medida com escalas: MOS SF-36 (coortes VIH e artrite </a:t>
            </a:r>
            <a:r>
              <a:rPr lang="pt-PT" sz="1000" dirty="0" err="1">
                <a:latin typeface="Calibri" panose="020F0502020204030204" pitchFamily="34" charset="0"/>
                <a:cs typeface="Calibri" panose="020F0502020204030204" pitchFamily="34" charset="0"/>
              </a:rPr>
              <a:t>reumatóide</a:t>
            </a:r>
            <a:r>
              <a:rPr lang="pt-PT" sz="1000" dirty="0">
                <a:latin typeface="Calibri" panose="020F0502020204030204" pitchFamily="34" charset="0"/>
                <a:cs typeface="Calibri" panose="020F0502020204030204" pitchFamily="34" charset="0"/>
              </a:rPr>
              <a:t>) ou RAND-36 (coortes diabetes </a:t>
            </a:r>
            <a:r>
              <a:rPr lang="pt-PT" sz="1000" i="1" dirty="0" err="1">
                <a:latin typeface="Calibri" panose="020F0502020204030204" pitchFamily="34" charset="0"/>
                <a:cs typeface="Calibri" panose="020F0502020204030204" pitchFamily="34" charset="0"/>
              </a:rPr>
              <a:t>mellitus</a:t>
            </a:r>
            <a:r>
              <a:rPr lang="pt-PT" sz="1000" i="1" dirty="0">
                <a:latin typeface="Calibri" panose="020F0502020204030204" pitchFamily="34" charset="0"/>
                <a:cs typeface="Calibri" panose="020F0502020204030204" pitchFamily="34" charset="0"/>
              </a:rPr>
              <a:t> </a:t>
            </a:r>
            <a:r>
              <a:rPr lang="pt-PT" sz="1000" dirty="0">
                <a:latin typeface="Calibri" panose="020F0502020204030204" pitchFamily="34" charset="0"/>
                <a:cs typeface="Calibri" panose="020F0502020204030204" pitchFamily="34" charset="0"/>
              </a:rPr>
              <a:t>tipos 1 e 2)</a:t>
            </a:r>
          </a:p>
        </p:txBody>
      </p:sp>
      <p:graphicFrame>
        <p:nvGraphicFramePr>
          <p:cNvPr id="6" name="Tabela 5">
            <a:extLst>
              <a:ext uri="{FF2B5EF4-FFF2-40B4-BE49-F238E27FC236}">
                <a16:creationId xmlns:a16="http://schemas.microsoft.com/office/drawing/2014/main" id="{A5831B7C-8C37-44A9-9705-FCDC3961B369}"/>
              </a:ext>
            </a:extLst>
          </p:cNvPr>
          <p:cNvGraphicFramePr>
            <a:graphicFrameLocks noGrp="1"/>
          </p:cNvGraphicFramePr>
          <p:nvPr>
            <p:extLst>
              <p:ext uri="{D42A27DB-BD31-4B8C-83A1-F6EECF244321}">
                <p14:modId xmlns:p14="http://schemas.microsoft.com/office/powerpoint/2010/main" val="1956371048"/>
              </p:ext>
            </p:extLst>
          </p:nvPr>
        </p:nvGraphicFramePr>
        <p:xfrm>
          <a:off x="2577490" y="2741221"/>
          <a:ext cx="7037018" cy="2999423"/>
        </p:xfrm>
        <a:graphic>
          <a:graphicData uri="http://schemas.openxmlformats.org/drawingml/2006/table">
            <a:tbl>
              <a:tblPr firstRow="1" firstCol="1" bandRow="1"/>
              <a:tblGrid>
                <a:gridCol w="2071650">
                  <a:extLst>
                    <a:ext uri="{9D8B030D-6E8A-4147-A177-3AD203B41FA5}">
                      <a16:colId xmlns:a16="http://schemas.microsoft.com/office/drawing/2014/main" val="481757883"/>
                    </a:ext>
                  </a:extLst>
                </a:gridCol>
                <a:gridCol w="1241342">
                  <a:extLst>
                    <a:ext uri="{9D8B030D-6E8A-4147-A177-3AD203B41FA5}">
                      <a16:colId xmlns:a16="http://schemas.microsoft.com/office/drawing/2014/main" val="73483305"/>
                    </a:ext>
                  </a:extLst>
                </a:gridCol>
                <a:gridCol w="1241342">
                  <a:extLst>
                    <a:ext uri="{9D8B030D-6E8A-4147-A177-3AD203B41FA5}">
                      <a16:colId xmlns:a16="http://schemas.microsoft.com/office/drawing/2014/main" val="42409853"/>
                    </a:ext>
                  </a:extLst>
                </a:gridCol>
                <a:gridCol w="1241342">
                  <a:extLst>
                    <a:ext uri="{9D8B030D-6E8A-4147-A177-3AD203B41FA5}">
                      <a16:colId xmlns:a16="http://schemas.microsoft.com/office/drawing/2014/main" val="3690873524"/>
                    </a:ext>
                  </a:extLst>
                </a:gridCol>
                <a:gridCol w="1241342">
                  <a:extLst>
                    <a:ext uri="{9D8B030D-6E8A-4147-A177-3AD203B41FA5}">
                      <a16:colId xmlns:a16="http://schemas.microsoft.com/office/drawing/2014/main" val="170322106"/>
                    </a:ext>
                  </a:extLst>
                </a:gridCol>
              </a:tblGrid>
              <a:tr h="0">
                <a:tc>
                  <a:txBody>
                    <a:bodyPr/>
                    <a:lstStyle/>
                    <a:p>
                      <a:pPr>
                        <a:lnSpc>
                          <a:spcPct val="107000"/>
                        </a:lnSpc>
                        <a:spcAft>
                          <a:spcPts val="800"/>
                        </a:spcAf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Domínio</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400" marT="0" marB="0" anchor="ctr" anchorCtr="1">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C100"/>
                    </a:solidFill>
                  </a:tcPr>
                </a:tc>
                <a:tc>
                  <a:txBody>
                    <a:bodyPr/>
                    <a:lstStyle/>
                    <a:p>
                      <a:pPr algn="ctr">
                        <a:lnSpc>
                          <a:spcPct val="107000"/>
                        </a:lnSpc>
                        <a:spcAft>
                          <a:spcPts val="800"/>
                        </a:spcAf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Infeção VIH</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400" marT="0" marB="0" anchor="ctr" anchorCtr="1">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C100"/>
                    </a:solidFill>
                  </a:tcPr>
                </a:tc>
                <a:tc>
                  <a:txBody>
                    <a:bodyPr/>
                    <a:lstStyle/>
                    <a:p>
                      <a:pPr algn="ctr">
                        <a:lnSpc>
                          <a:spcPct val="107000"/>
                        </a:lnSpc>
                        <a:spcAft>
                          <a:spcPts val="800"/>
                        </a:spcAft>
                      </a:pPr>
                      <a:r>
                        <a:rPr lang="pt-PT" sz="1100" b="1">
                          <a:effectLst/>
                          <a:latin typeface="Calibri" panose="020F0502020204030204" pitchFamily="34" charset="0"/>
                          <a:ea typeface="Calibri" panose="020F0502020204030204" pitchFamily="34" charset="0"/>
                          <a:cs typeface="Times New Roman" panose="02020603050405020304" pitchFamily="18" charset="0"/>
                        </a:rPr>
                        <a:t>DM tipo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400" marT="0" marB="0" anchor="ctr" anchorCtr="1">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C100"/>
                    </a:solidFill>
                  </a:tcPr>
                </a:tc>
                <a:tc>
                  <a:txBody>
                    <a:bodyPr/>
                    <a:lstStyle/>
                    <a:p>
                      <a:pPr algn="ctr">
                        <a:lnSpc>
                          <a:spcPct val="107000"/>
                        </a:lnSpc>
                        <a:spcAft>
                          <a:spcPts val="800"/>
                        </a:spcAft>
                      </a:pPr>
                      <a:r>
                        <a:rPr lang="pt-PT" sz="1100" b="1">
                          <a:effectLst/>
                          <a:latin typeface="Calibri" panose="020F0502020204030204" pitchFamily="34" charset="0"/>
                          <a:ea typeface="Calibri" panose="020F0502020204030204" pitchFamily="34" charset="0"/>
                          <a:cs typeface="Times New Roman" panose="02020603050405020304" pitchFamily="18" charset="0"/>
                        </a:rPr>
                        <a:t>DM tipo 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400" marT="0" marB="0" anchor="ctr" anchorCtr="1">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C100"/>
                    </a:solidFill>
                  </a:tcPr>
                </a:tc>
                <a:tc>
                  <a:txBody>
                    <a:bodyPr/>
                    <a:lstStyle/>
                    <a:p>
                      <a:pPr algn="ctr">
                        <a:lnSpc>
                          <a:spcPct val="107000"/>
                        </a:lnSpc>
                        <a:spcAft>
                          <a:spcPts val="800"/>
                        </a:spcAf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Artrite</a:t>
                      </a:r>
                      <a:r>
                        <a:rPr lang="pt-PT" sz="1100" dirty="0">
                          <a:effectLst/>
                          <a:latin typeface="Calibri" panose="020F0502020204030204" pitchFamily="34" charset="0"/>
                          <a:ea typeface="Calibri" panose="020F0502020204030204" pitchFamily="34" charset="0"/>
                          <a:cs typeface="Times New Roman" panose="02020603050405020304" pitchFamily="18" charset="0"/>
                        </a:rPr>
                        <a:t> </a:t>
                      </a:r>
                      <a:r>
                        <a:rPr lang="pt-PT" sz="1100" b="1" dirty="0" err="1">
                          <a:effectLst/>
                          <a:latin typeface="Calibri" panose="020F0502020204030204" pitchFamily="34" charset="0"/>
                          <a:ea typeface="Calibri" panose="020F0502020204030204" pitchFamily="34" charset="0"/>
                          <a:cs typeface="Times New Roman" panose="02020603050405020304" pitchFamily="18" charset="0"/>
                        </a:rPr>
                        <a:t>Reumatóide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400" marT="0" marB="0" anchor="ctr" anchorCtr="1">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C100"/>
                    </a:solidFill>
                  </a:tcPr>
                </a:tc>
                <a:extLst>
                  <a:ext uri="{0D108BD9-81ED-4DB2-BD59-A6C34878D82A}">
                    <a16:rowId xmlns:a16="http://schemas.microsoft.com/office/drawing/2014/main" val="4214828891"/>
                  </a:ext>
                </a:extLst>
              </a:tr>
              <a:tr h="283845">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Funcionamento físico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95,0 (75,0-100)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95,0 (85,0-100)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85,0 (65,0-95,0)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85,0 (65,0-95,0)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153098749"/>
                  </a:ext>
                </a:extLst>
              </a:tr>
              <a:tr h="260985">
                <a:tc>
                  <a:txBody>
                    <a:bodyPr/>
                    <a:lstStyle/>
                    <a:p>
                      <a:pPr>
                        <a:lnSpc>
                          <a:spcPct val="107000"/>
                        </a:lnSpc>
                        <a:spcAft>
                          <a:spcPts val="800"/>
                        </a:spcAft>
                      </a:pPr>
                      <a:r>
                        <a:rPr lang="pt-PT" sz="1100" dirty="0">
                          <a:effectLst/>
                          <a:latin typeface="Calibri" panose="020F0502020204030204" pitchFamily="34" charset="0"/>
                          <a:ea typeface="Calibri" panose="020F0502020204030204" pitchFamily="34" charset="0"/>
                          <a:cs typeface="Times New Roman" panose="02020603050405020304" pitchFamily="18" charset="0"/>
                        </a:rPr>
                        <a:t>Estado físico</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100 (50,0-100)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dirty="0">
                          <a:effectLst/>
                          <a:latin typeface="Calibri" panose="020F0502020204030204" pitchFamily="34" charset="0"/>
                          <a:ea typeface="Calibri" panose="020F0502020204030204" pitchFamily="34" charset="0"/>
                          <a:cs typeface="Times New Roman" panose="02020603050405020304" pitchFamily="18" charset="0"/>
                        </a:rPr>
                        <a:t>100 (75,0-100)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100 (50,0-100)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75 (25,0-100)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2812924"/>
                  </a:ext>
                </a:extLst>
              </a:tr>
              <a:tr h="264160">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 corporal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 (62,0-100)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84,0 (74,0-100)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84,0 (62,0-100)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60,0 (50,0-80,0)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127536469"/>
                  </a:ext>
                </a:extLst>
              </a:tr>
              <a:tr h="267970">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Saúde global</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dirty="0">
                          <a:effectLst/>
                          <a:latin typeface="Calibri" panose="020F0502020204030204" pitchFamily="34" charset="0"/>
                          <a:ea typeface="Calibri" panose="020F0502020204030204" pitchFamily="34" charset="0"/>
                          <a:cs typeface="Times New Roman" panose="02020603050405020304" pitchFamily="18" charset="0"/>
                        </a:rPr>
                        <a:t>67,0 (47,0-77,0)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67,0 (47,0-77,0)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67,0 (50,0-77,0)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60,0 (45,0-70,0)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0166108"/>
                  </a:ext>
                </a:extLst>
              </a:tr>
              <a:tr h="262890">
                <a:tc>
                  <a:txBody>
                    <a:bodyPr/>
                    <a:lstStyle/>
                    <a:p>
                      <a:pPr>
                        <a:lnSpc>
                          <a:spcPct val="107000"/>
                        </a:lnSpc>
                        <a:spcAft>
                          <a:spcPts val="800"/>
                        </a:spcAft>
                      </a:pPr>
                      <a:r>
                        <a:rPr lang="pt-P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Vitalidade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65,0 (45,0-80,0)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70,0 (55,0-80,0)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70,0 (55,0-80,0)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65,0 (50,0-75,0)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005669751"/>
                  </a:ext>
                </a:extLst>
              </a:tr>
              <a:tr h="266700">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Funcionamento social</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87,5 (62,5-100)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87,5 (75,0-100)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87,5 (75,0-100)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87,5 (75,0-100)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99702530"/>
                  </a:ext>
                </a:extLst>
              </a:tr>
              <a:tr h="261620">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Estado emocional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 (33,3-100)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 (100-100)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 (100-100)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 (100-100)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74628101"/>
                  </a:ext>
                </a:extLst>
              </a:tr>
              <a:tr h="264795">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Saúde mental</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72,0 (56,0-84,0)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84,0 (72,0-88,0)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84,0 (72,0-92,0)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a:effectLst/>
                          <a:latin typeface="Calibri" panose="020F0502020204030204" pitchFamily="34" charset="0"/>
                          <a:ea typeface="Calibri" panose="020F0502020204030204" pitchFamily="34" charset="0"/>
                          <a:cs typeface="Times New Roman" panose="02020603050405020304" pitchFamily="18" charset="0"/>
                        </a:rPr>
                        <a:t>84,0 (72,0-92,0)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15928083"/>
                  </a:ext>
                </a:extLst>
              </a:tr>
              <a:tr h="251460">
                <a:tc>
                  <a:txBody>
                    <a:bodyPr/>
                    <a:lstStyle/>
                    <a:p>
                      <a:pPr>
                        <a:lnSpc>
                          <a:spcPct val="107000"/>
                        </a:lnSpc>
                        <a:spcAft>
                          <a:spcPts val="800"/>
                        </a:spcAft>
                      </a:pPr>
                      <a:r>
                        <a:rPr lang="pt-PT" sz="11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Score</a:t>
                      </a:r>
                      <a:r>
                        <a:rPr lang="pt-P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componente física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53,3 (44,3-56,9)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52,3 (45,9-55,7)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50,0 (40,9-54,3)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800"/>
                        </a:spcAft>
                      </a:pPr>
                      <a:r>
                        <a:rPr lang="pt-PT"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42,0 (32,5-49,4)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843797215"/>
                  </a:ext>
                </a:extLst>
              </a:tr>
              <a:tr h="264160">
                <a:tc>
                  <a:txBody>
                    <a:bodyPr/>
                    <a:lstStyle/>
                    <a:p>
                      <a:pPr>
                        <a:lnSpc>
                          <a:spcPct val="107000"/>
                        </a:lnSpc>
                        <a:spcAft>
                          <a:spcPts val="800"/>
                        </a:spcAft>
                      </a:pPr>
                      <a:r>
                        <a:rPr lang="pt-PT" sz="1100" i="1">
                          <a:effectLst/>
                          <a:latin typeface="Calibri" panose="020F0502020204030204" pitchFamily="34" charset="0"/>
                          <a:ea typeface="Calibri" panose="020F0502020204030204" pitchFamily="34" charset="0"/>
                          <a:cs typeface="Times New Roman" panose="02020603050405020304" pitchFamily="18" charset="0"/>
                        </a:rPr>
                        <a:t>Score</a:t>
                      </a:r>
                      <a:r>
                        <a:rPr lang="pt-PT" sz="1100">
                          <a:effectLst/>
                          <a:latin typeface="Calibri" panose="020F0502020204030204" pitchFamily="34" charset="0"/>
                          <a:ea typeface="Calibri" panose="020F0502020204030204" pitchFamily="34" charset="0"/>
                          <a:cs typeface="Times New Roman" panose="02020603050405020304" pitchFamily="18" charset="0"/>
                        </a:rPr>
                        <a:t> componente mental</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b="1">
                          <a:effectLst/>
                          <a:latin typeface="Calibri" panose="020F0502020204030204" pitchFamily="34" charset="0"/>
                          <a:ea typeface="Calibri" panose="020F0502020204030204" pitchFamily="34" charset="0"/>
                          <a:cs typeface="Times New Roman" panose="02020603050405020304" pitchFamily="18" charset="0"/>
                        </a:rPr>
                        <a:t>50,7 (40,0-56,3)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b="1">
                          <a:effectLst/>
                          <a:latin typeface="Calibri" panose="020F0502020204030204" pitchFamily="34" charset="0"/>
                          <a:ea typeface="Calibri" panose="020F0502020204030204" pitchFamily="34" charset="0"/>
                          <a:cs typeface="Times New Roman" panose="02020603050405020304" pitchFamily="18" charset="0"/>
                        </a:rPr>
                        <a:t>54,9 (47,3-58,0)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b="1">
                          <a:effectLst/>
                          <a:latin typeface="Calibri" panose="020F0502020204030204" pitchFamily="34" charset="0"/>
                          <a:ea typeface="Calibri" panose="020F0502020204030204" pitchFamily="34" charset="0"/>
                          <a:cs typeface="Times New Roman" panose="02020603050405020304" pitchFamily="18" charset="0"/>
                        </a:rPr>
                        <a:t>56,4 (51,4-59,4)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800"/>
                        </a:spcAf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57,7 (50,7-60,8)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14387298"/>
                  </a:ext>
                </a:extLst>
              </a:tr>
            </a:tbl>
          </a:graphicData>
        </a:graphic>
      </p:graphicFrame>
      <p:sp>
        <p:nvSpPr>
          <p:cNvPr id="9" name="CaixaDeTexto 8">
            <a:extLst>
              <a:ext uri="{FF2B5EF4-FFF2-40B4-BE49-F238E27FC236}">
                <a16:creationId xmlns:a16="http://schemas.microsoft.com/office/drawing/2014/main" id="{88C416E0-DE8B-4A27-91D5-F126DBF70768}"/>
              </a:ext>
            </a:extLst>
          </p:cNvPr>
          <p:cNvSpPr txBox="1"/>
          <p:nvPr/>
        </p:nvSpPr>
        <p:spPr>
          <a:xfrm>
            <a:off x="4889862" y="1210313"/>
            <a:ext cx="2412274" cy="369332"/>
          </a:xfrm>
          <a:prstGeom prst="rect">
            <a:avLst/>
          </a:prstGeom>
          <a:noFill/>
        </p:spPr>
        <p:txBody>
          <a:bodyPr wrap="square" rtlCol="0">
            <a:spAutoFit/>
          </a:bodyPr>
          <a:lstStyle/>
          <a:p>
            <a:pPr algn="ctr"/>
            <a:r>
              <a:rPr lang="pt-PT" sz="1800" b="1" dirty="0">
                <a:solidFill>
                  <a:srgbClr val="5B595D"/>
                </a:solidFill>
                <a:sym typeface="Helvetica Neue"/>
              </a:rPr>
              <a:t>Holanda, 2013-2014</a:t>
            </a:r>
            <a:r>
              <a:rPr lang="pt-PT" sz="1800" b="1" baseline="30000" dirty="0">
                <a:solidFill>
                  <a:srgbClr val="5B595D"/>
                </a:solidFill>
              </a:rPr>
              <a:t>1</a:t>
            </a:r>
          </a:p>
        </p:txBody>
      </p:sp>
      <p:sp>
        <p:nvSpPr>
          <p:cNvPr id="11" name="CaixaDeTexto 12">
            <a:extLst>
              <a:ext uri="{FF2B5EF4-FFF2-40B4-BE49-F238E27FC236}">
                <a16:creationId xmlns:a16="http://schemas.microsoft.com/office/drawing/2014/main" id="{66264F24-41E8-C144-9F3C-490977D9E05B}"/>
              </a:ext>
            </a:extLst>
          </p:cNvPr>
          <p:cNvSpPr txBox="1"/>
          <p:nvPr/>
        </p:nvSpPr>
        <p:spPr>
          <a:xfrm>
            <a:off x="198474" y="202677"/>
            <a:ext cx="9178795"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chorCtr="0">
            <a:spAutoFit/>
          </a:bodyPr>
          <a:lstStyle/>
          <a:p>
            <a:pPr lvl="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AS PVVIH TENDEM A CLASSIFICAR A SUA QDV COMO INFERIOR À REPORTADA</a:t>
            </a:r>
          </a:p>
          <a:p>
            <a:pPr lvl="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POR PESSOAS COM OUTRAS DOENÇAS CRÓNICAS</a:t>
            </a:r>
          </a:p>
        </p:txBody>
      </p:sp>
    </p:spTree>
    <p:extLst>
      <p:ext uri="{BB962C8B-B14F-4D97-AF65-F5344CB8AC3E}">
        <p14:creationId xmlns:p14="http://schemas.microsoft.com/office/powerpoint/2010/main" val="143690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tângulo Arredondado 64">
            <a:extLst>
              <a:ext uri="{FF2B5EF4-FFF2-40B4-BE49-F238E27FC236}">
                <a16:creationId xmlns:a16="http://schemas.microsoft.com/office/drawing/2014/main" id="{4EAE3B55-63DD-4B40-97D1-52AA063037DA}"/>
              </a:ext>
            </a:extLst>
          </p:cNvPr>
          <p:cNvSpPr/>
          <p:nvPr/>
        </p:nvSpPr>
        <p:spPr>
          <a:xfrm>
            <a:off x="301981" y="2967690"/>
            <a:ext cx="1703389" cy="2412124"/>
          </a:xfrm>
          <a:prstGeom prst="roundRect">
            <a:avLst>
              <a:gd name="adj" fmla="val 9092"/>
            </a:avLst>
          </a:prstGeom>
          <a:solidFill>
            <a:srgbClr val="FBC100">
              <a:alpha val="35000"/>
            </a:srgbClr>
          </a:solidFill>
          <a:ln w="381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sp>
        <p:nvSpPr>
          <p:cNvPr id="64" name="Retângulo Arredondado 64">
            <a:extLst>
              <a:ext uri="{FF2B5EF4-FFF2-40B4-BE49-F238E27FC236}">
                <a16:creationId xmlns:a16="http://schemas.microsoft.com/office/drawing/2014/main" id="{0509D97A-1E82-FF42-B5D1-05A229D17D57}"/>
              </a:ext>
            </a:extLst>
          </p:cNvPr>
          <p:cNvSpPr/>
          <p:nvPr/>
        </p:nvSpPr>
        <p:spPr>
          <a:xfrm>
            <a:off x="390605" y="1548406"/>
            <a:ext cx="10887130" cy="329168"/>
          </a:xfrm>
          <a:prstGeom prst="roundRect">
            <a:avLst/>
          </a:prstGeom>
          <a:solidFill>
            <a:srgbClr val="FBC100">
              <a:alpha val="35000"/>
            </a:srgbClr>
          </a:solidFill>
          <a:ln w="381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85070" y="6371343"/>
            <a:ext cx="11641372" cy="409652"/>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a:pPr>
            <a:r>
              <a:rPr lang="en-US" sz="800" dirty="0">
                <a:solidFill>
                  <a:schemeClr val="tx1">
                    <a:lumMod val="65000"/>
                    <a:lumOff val="35000"/>
                  </a:schemeClr>
                </a:solidFill>
                <a:latin typeface="Calibri" panose="020F0502020204030204" pitchFamily="34" charset="0"/>
                <a:cs typeface="Calibri" panose="020F0502020204030204" pitchFamily="34" charset="0"/>
              </a:rPr>
              <a:t>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QdV</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vida</a:t>
            </a:r>
            <a:r>
              <a:rPr lang="en-US" sz="800" dirty="0">
                <a:solidFill>
                  <a:schemeClr val="tx1">
                    <a:lumMod val="65000"/>
                    <a:lumOff val="35000"/>
                  </a:schemeClr>
                </a:solidFill>
                <a:latin typeface="Calibri" panose="020F0502020204030204" pitchFamily="34" charset="0"/>
                <a:cs typeface="Calibri" panose="020F0502020204030204" pitchFamily="34" charset="0"/>
              </a:rPr>
              <a:t>;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vírus</a:t>
            </a:r>
            <a:r>
              <a:rPr lang="en-US" sz="800" dirty="0">
                <a:solidFill>
                  <a:schemeClr val="tx1">
                    <a:lumMod val="65000"/>
                    <a:lumOff val="35000"/>
                  </a:schemeClr>
                </a:solidFill>
                <a:latin typeface="Calibri" panose="020F0502020204030204" pitchFamily="34" charset="0"/>
                <a:cs typeface="Calibri" panose="020F0502020204030204" pitchFamily="34" charset="0"/>
              </a:rPr>
              <a:t> da </a:t>
            </a:r>
            <a:r>
              <a:rPr lang="en-US" sz="800" dirty="0" err="1">
                <a:solidFill>
                  <a:schemeClr val="tx1">
                    <a:lumMod val="65000"/>
                    <a:lumOff val="35000"/>
                  </a:schemeClr>
                </a:solidFill>
                <a:latin typeface="Calibri" panose="020F0502020204030204" pitchFamily="34" charset="0"/>
                <a:cs typeface="Calibri" panose="020F0502020204030204" pitchFamily="34" charset="0"/>
              </a:rPr>
              <a:t>imunodeficiência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humana</a:t>
            </a:r>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pPr>
              <a:defRPr/>
            </a:pPr>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pPr>
              <a:defRPr/>
            </a:pPr>
            <a:r>
              <a:rPr lang="en-US" sz="800" dirty="0">
                <a:solidFill>
                  <a:schemeClr val="tx1">
                    <a:lumMod val="65000"/>
                    <a:lumOff val="35000"/>
                  </a:schemeClr>
                </a:solidFill>
                <a:latin typeface="Calibri" panose="020F0502020204030204" pitchFamily="34" charset="0"/>
                <a:cs typeface="Calibri" panose="020F0502020204030204" pitchFamily="34" charset="0"/>
              </a:rPr>
              <a:t>1. </a:t>
            </a:r>
            <a:r>
              <a:rPr lang="en-US" sz="800" dirty="0" err="1">
                <a:solidFill>
                  <a:schemeClr val="tx1">
                    <a:lumMod val="65000"/>
                    <a:lumOff val="35000"/>
                  </a:schemeClr>
                </a:solidFill>
                <a:latin typeface="Calibri" panose="020F0502020204030204" pitchFamily="34" charset="0"/>
                <a:cs typeface="Calibri" panose="020F0502020204030204" pitchFamily="34" charset="0"/>
              </a:rPr>
              <a:t>Adaptado</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de: Popping S </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et al</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en-US" sz="800" i="1" dirty="0">
                <a:solidFill>
                  <a:schemeClr val="tx1">
                    <a:lumMod val="65000"/>
                    <a:lumOff val="35000"/>
                  </a:schemeClr>
                </a:solidFill>
                <a:latin typeface="Calibri" panose="020F0502020204030204" pitchFamily="34" charset="0"/>
                <a:cs typeface="Calibri" panose="020F0502020204030204" pitchFamily="34" charset="0"/>
              </a:rPr>
              <a:t>Quality of life among people living with HIV in England and the Netherlands: a population-based study</a:t>
            </a:r>
            <a:r>
              <a:rPr lang="en-US" sz="800" dirty="0">
                <a:solidFill>
                  <a:schemeClr val="tx1">
                    <a:lumMod val="65000"/>
                    <a:lumOff val="35000"/>
                  </a:schemeClr>
                </a:solidFill>
                <a:latin typeface="Calibri" panose="020F0502020204030204" pitchFamily="34" charset="0"/>
                <a:cs typeface="Calibri" panose="020F0502020204030204" pitchFamily="34" charset="0"/>
              </a:rPr>
              <a:t>. The Lancet Regional Health - Europe 8 (2021) 100177; 2. </a:t>
            </a:r>
            <a:r>
              <a:rPr lang="en-US" sz="800" dirty="0" err="1">
                <a:solidFill>
                  <a:schemeClr val="tx1">
                    <a:lumMod val="65000"/>
                    <a:lumOff val="35000"/>
                  </a:schemeClr>
                </a:solidFill>
                <a:latin typeface="Calibri" panose="020F0502020204030204" pitchFamily="34" charset="0"/>
                <a:cs typeface="Calibri" panose="020F0502020204030204" pitchFamily="34" charset="0"/>
              </a:rPr>
              <a:t>Versteegh</a:t>
            </a:r>
            <a:r>
              <a:rPr lang="en-US" sz="800" dirty="0">
                <a:solidFill>
                  <a:schemeClr val="tx1">
                    <a:lumMod val="65000"/>
                    <a:lumOff val="35000"/>
                  </a:schemeClr>
                </a:solidFill>
                <a:latin typeface="Calibri" panose="020F0502020204030204" pitchFamily="34" charset="0"/>
                <a:cs typeface="Calibri" panose="020F0502020204030204" pitchFamily="34" charset="0"/>
              </a:rPr>
              <a:t> M </a:t>
            </a:r>
            <a:r>
              <a:rPr lang="en-US" sz="800" i="1" dirty="0">
                <a:solidFill>
                  <a:schemeClr val="tx1">
                    <a:lumMod val="65000"/>
                    <a:lumOff val="35000"/>
                  </a:schemeClr>
                </a:solidFill>
                <a:latin typeface="Calibri" panose="020F0502020204030204" pitchFamily="34" charset="0"/>
                <a:cs typeface="Calibri" panose="020F0502020204030204" pitchFamily="34" charset="0"/>
              </a:rPr>
              <a:t>et al. </a:t>
            </a:r>
            <a:r>
              <a:rPr lang="en-US" sz="800" dirty="0">
                <a:solidFill>
                  <a:schemeClr val="tx1">
                    <a:lumMod val="65000"/>
                    <a:lumOff val="35000"/>
                  </a:schemeClr>
                </a:solidFill>
                <a:latin typeface="Calibri" panose="020F0502020204030204" pitchFamily="34" charset="0"/>
                <a:cs typeface="Calibri" panose="020F0502020204030204" pitchFamily="34" charset="0"/>
              </a:rPr>
              <a:t>Dutch Tariff for the Five-Level Version of EQ-5D. Value Health 2016;19(4):343–52; 3. Digital N. Health Survey for England: NHS Digital; 2019. </a:t>
            </a:r>
            <a:r>
              <a:rPr lang="en-US"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em</a:t>
            </a:r>
            <a:r>
              <a:rPr lang="en-US" sz="800" dirty="0">
                <a:solidFill>
                  <a:schemeClr val="tx1">
                    <a:lumMod val="65000"/>
                    <a:lumOff val="35000"/>
                  </a:schemeClr>
                </a:solidFill>
                <a:latin typeface="Calibri" panose="020F0502020204030204" pitchFamily="34" charset="0"/>
                <a:cs typeface="Calibri" panose="020F0502020204030204" pitchFamily="34" charset="0"/>
              </a:rPr>
              <a:t>: https:// digital.nhs.uk/data-and-information/publications/statistical/health-survey-for- </a:t>
            </a:r>
            <a:r>
              <a:rPr lang="en-US" sz="800" dirty="0" err="1">
                <a:solidFill>
                  <a:schemeClr val="tx1">
                    <a:lumMod val="65000"/>
                    <a:lumOff val="35000"/>
                  </a:schemeClr>
                </a:solidFill>
                <a:latin typeface="Calibri" panose="020F0502020204030204" pitchFamily="34" charset="0"/>
                <a:cs typeface="Calibri" panose="020F0502020204030204" pitchFamily="34" charset="0"/>
              </a:rPr>
              <a:t>england</a:t>
            </a:r>
            <a:r>
              <a:rPr lang="en-US" sz="800" dirty="0">
                <a:solidFill>
                  <a:schemeClr val="tx1">
                    <a:lumMod val="65000"/>
                    <a:lumOff val="35000"/>
                  </a:schemeClr>
                </a:solidFill>
                <a:latin typeface="Calibri" panose="020F0502020204030204" pitchFamily="34" charset="0"/>
                <a:cs typeface="Calibri" panose="020F0502020204030204" pitchFamily="34" charset="0"/>
              </a:rPr>
              <a:t>/</a:t>
            </a:r>
            <a:r>
              <a:rPr lang="en-US" sz="800">
                <a:solidFill>
                  <a:schemeClr val="tx1">
                    <a:lumMod val="65000"/>
                    <a:lumOff val="35000"/>
                  </a:schemeClr>
                </a:solidFill>
                <a:latin typeface="Calibri" panose="020F0502020204030204" pitchFamily="34" charset="0"/>
                <a:cs typeface="Calibri" panose="020F0502020204030204" pitchFamily="34" charset="0"/>
              </a:rPr>
              <a:t>2017.</a:t>
            </a:r>
            <a:endPar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endParaRPr>
          </a:p>
        </p:txBody>
      </p:sp>
      <p:sp>
        <p:nvSpPr>
          <p:cNvPr id="56" name="CaixaDeTexto 55">
            <a:extLst>
              <a:ext uri="{FF2B5EF4-FFF2-40B4-BE49-F238E27FC236}">
                <a16:creationId xmlns:a16="http://schemas.microsoft.com/office/drawing/2014/main" id="{4C7461F5-5841-DB40-A646-9EBE3305156E}"/>
              </a:ext>
            </a:extLst>
          </p:cNvPr>
          <p:cNvSpPr txBox="1"/>
          <p:nvPr/>
        </p:nvSpPr>
        <p:spPr>
          <a:xfrm>
            <a:off x="468474" y="1204175"/>
            <a:ext cx="10731392" cy="1005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pt-PT" sz="1400" b="1" dirty="0">
                <a:solidFill>
                  <a:schemeClr val="tx1">
                    <a:lumMod val="65000"/>
                    <a:lumOff val="35000"/>
                  </a:schemeClr>
                </a:solidFill>
                <a:latin typeface="Calibri" panose="020F0502020204030204" pitchFamily="34" charset="0"/>
                <a:cs typeface="Calibri" panose="020F0502020204030204" pitchFamily="34" charset="0"/>
                <a:sym typeface="Helvetica Neue"/>
              </a:rPr>
              <a:t>Holanda e Reino Unido, 2016-2018</a:t>
            </a:r>
            <a:r>
              <a:rPr lang="pt-PT" sz="1400" b="1" baseline="30000" dirty="0">
                <a:solidFill>
                  <a:schemeClr val="tx1">
                    <a:lumMod val="65000"/>
                    <a:lumOff val="35000"/>
                  </a:schemeClr>
                </a:solidFill>
                <a:latin typeface="Calibri" panose="020F0502020204030204" pitchFamily="34" charset="0"/>
                <a:cs typeface="Calibri" panose="020F0502020204030204" pitchFamily="34" charset="0"/>
                <a:sym typeface="Helvetica Neue"/>
              </a:rPr>
              <a:t>1</a:t>
            </a:r>
          </a:p>
          <a:p>
            <a:pPr algn="ctr" defTabSz="1219169" hangingPunct="0"/>
            <a:endParaRPr lang="pt-PT" sz="1200" dirty="0">
              <a:solidFill>
                <a:schemeClr val="tx1">
                  <a:lumMod val="65000"/>
                  <a:lumOff val="35000"/>
                </a:schemeClr>
              </a:solidFill>
              <a:latin typeface="Calibri" panose="020F0502020204030204" pitchFamily="34" charset="0"/>
              <a:cs typeface="Calibri" panose="020F0502020204030204" pitchFamily="34" charset="0"/>
              <a:sym typeface="Helvetica Neue"/>
            </a:endParaRPr>
          </a:p>
          <a:p>
            <a:pPr algn="ctr" defTabSz="1219169" hangingPunct="0"/>
            <a:r>
              <a:rPr lang="pt-PT" sz="1200" dirty="0">
                <a:solidFill>
                  <a:schemeClr val="tx1">
                    <a:lumMod val="65000"/>
                    <a:lumOff val="35000"/>
                  </a:schemeClr>
                </a:solidFill>
                <a:latin typeface="Calibri" panose="020F0502020204030204" pitchFamily="34" charset="0"/>
                <a:cs typeface="Calibri" panose="020F0502020204030204" pitchFamily="34" charset="0"/>
                <a:sym typeface="Helvetica Neue"/>
              </a:rPr>
              <a:t>Coorte VIH Holanda: 895 pessoas </a:t>
            </a:r>
            <a:r>
              <a:rPr lang="pt-PT" sz="1200" dirty="0" err="1">
                <a:solidFill>
                  <a:schemeClr val="tx1">
                    <a:lumMod val="65000"/>
                    <a:lumOff val="35000"/>
                  </a:schemeClr>
                </a:solidFill>
                <a:latin typeface="Calibri" panose="020F0502020204030204" pitchFamily="34" charset="0"/>
                <a:cs typeface="Calibri" panose="020F0502020204030204" pitchFamily="34" charset="0"/>
                <a:sym typeface="Helvetica Neue"/>
              </a:rPr>
              <a:t>vs</a:t>
            </a:r>
            <a:r>
              <a:rPr lang="pt-PT" sz="1200" dirty="0">
                <a:solidFill>
                  <a:schemeClr val="tx1">
                    <a:lumMod val="65000"/>
                    <a:lumOff val="35000"/>
                  </a:schemeClr>
                </a:solidFill>
                <a:latin typeface="Calibri" panose="020F0502020204030204" pitchFamily="34" charset="0"/>
                <a:cs typeface="Calibri" panose="020F0502020204030204" pitchFamily="34" charset="0"/>
                <a:sym typeface="Helvetica Neue"/>
              </a:rPr>
              <a:t> C</a:t>
            </a:r>
            <a:r>
              <a:rPr lang="pt-PT" sz="1200" dirty="0">
                <a:solidFill>
                  <a:schemeClr val="tx1">
                    <a:lumMod val="65000"/>
                    <a:lumOff val="35000"/>
                  </a:schemeClr>
                </a:solidFill>
                <a:latin typeface="Calibri" panose="020F0502020204030204" pitchFamily="34" charset="0"/>
                <a:cs typeface="Calibri" panose="020F0502020204030204" pitchFamily="34" charset="0"/>
              </a:rPr>
              <a:t>oorte p. geral Holanda</a:t>
            </a:r>
            <a:r>
              <a:rPr lang="pt-PT" sz="1200" baseline="30000" dirty="0">
                <a:solidFill>
                  <a:schemeClr val="tx1">
                    <a:lumMod val="65000"/>
                    <a:lumOff val="35000"/>
                  </a:schemeClr>
                </a:solidFill>
                <a:latin typeface="Calibri" panose="020F0502020204030204" pitchFamily="34" charset="0"/>
                <a:cs typeface="Calibri" panose="020F0502020204030204" pitchFamily="34" charset="0"/>
              </a:rPr>
              <a:t>2</a:t>
            </a:r>
            <a:r>
              <a:rPr lang="pt-PT" sz="1200" dirty="0">
                <a:solidFill>
                  <a:schemeClr val="tx1">
                    <a:lumMod val="65000"/>
                    <a:lumOff val="35000"/>
                  </a:schemeClr>
                </a:solidFill>
                <a:latin typeface="Calibri" panose="020F0502020204030204" pitchFamily="34" charset="0"/>
                <a:cs typeface="Calibri" panose="020F0502020204030204" pitchFamily="34" charset="0"/>
              </a:rPr>
              <a:t>: 979 pessoas | Coorte VIH Reino Unido: 4137 pessoas </a:t>
            </a:r>
            <a:r>
              <a:rPr lang="pt-PT" sz="1200" i="1" dirty="0">
                <a:solidFill>
                  <a:schemeClr val="tx1">
                    <a:lumMod val="65000"/>
                    <a:lumOff val="35000"/>
                  </a:schemeClr>
                </a:solidFill>
                <a:latin typeface="Calibri" panose="020F0502020204030204" pitchFamily="34" charset="0"/>
                <a:cs typeface="Calibri" panose="020F0502020204030204" pitchFamily="34" charset="0"/>
              </a:rPr>
              <a:t>vs. </a:t>
            </a:r>
            <a:r>
              <a:rPr lang="pt-PT" sz="1200" dirty="0">
                <a:solidFill>
                  <a:schemeClr val="tx1">
                    <a:lumMod val="65000"/>
                    <a:lumOff val="35000"/>
                  </a:schemeClr>
                </a:solidFill>
                <a:latin typeface="Calibri" panose="020F0502020204030204" pitchFamily="34" charset="0"/>
                <a:cs typeface="Calibri" panose="020F0502020204030204" pitchFamily="34" charset="0"/>
              </a:rPr>
              <a:t>Coorte população geral Reino Unido</a:t>
            </a:r>
            <a:r>
              <a:rPr lang="pt-PT" sz="1200" baseline="30000" dirty="0">
                <a:solidFill>
                  <a:schemeClr val="tx1">
                    <a:lumMod val="65000"/>
                    <a:lumOff val="35000"/>
                  </a:schemeClr>
                </a:solidFill>
                <a:latin typeface="Calibri" panose="020F0502020204030204" pitchFamily="34" charset="0"/>
                <a:cs typeface="Calibri" panose="020F0502020204030204" pitchFamily="34" charset="0"/>
              </a:rPr>
              <a:t>3</a:t>
            </a:r>
            <a:r>
              <a:rPr lang="pt-PT" sz="1200" dirty="0">
                <a:solidFill>
                  <a:schemeClr val="tx1">
                    <a:lumMod val="65000"/>
                    <a:lumOff val="35000"/>
                  </a:schemeClr>
                </a:solidFill>
                <a:latin typeface="Calibri" panose="020F0502020204030204" pitchFamily="34" charset="0"/>
                <a:cs typeface="Calibri" panose="020F0502020204030204" pitchFamily="34" charset="0"/>
              </a:rPr>
              <a:t>: 7136 pessoas</a:t>
            </a:r>
          </a:p>
          <a:p>
            <a:pPr algn="ctr"/>
            <a:endParaRPr lang="pt-PT" sz="1200" dirty="0">
              <a:solidFill>
                <a:schemeClr val="tx1">
                  <a:lumMod val="65000"/>
                  <a:lumOff val="35000"/>
                </a:schemeClr>
              </a:solidFill>
              <a:latin typeface="Calibri" panose="020F0502020204030204" pitchFamily="34" charset="0"/>
              <a:cs typeface="Calibri" panose="020F0502020204030204" pitchFamily="34" charset="0"/>
            </a:endParaRPr>
          </a:p>
          <a:p>
            <a:pPr algn="ctr"/>
            <a:r>
              <a:rPr lang="pt-PT" sz="1200" dirty="0">
                <a:solidFill>
                  <a:schemeClr val="tx1">
                    <a:lumMod val="65000"/>
                    <a:lumOff val="35000"/>
                  </a:schemeClr>
                </a:solidFill>
                <a:latin typeface="Calibri" panose="020F0502020204030204" pitchFamily="34" charset="0"/>
                <a:cs typeface="Calibri" panose="020F0502020204030204" pitchFamily="34" charset="0"/>
              </a:rPr>
              <a:t>Diferença entre coorte VIH e população em geral com p&lt;0,05, em todos os domínios e ambos os países; </a:t>
            </a:r>
            <a:r>
              <a:rPr lang="pt-PT" sz="1200" dirty="0" err="1">
                <a:solidFill>
                  <a:schemeClr val="tx1">
                    <a:lumMod val="65000"/>
                    <a:lumOff val="35000"/>
                  </a:schemeClr>
                </a:solidFill>
                <a:latin typeface="Calibri" panose="020F0502020204030204" pitchFamily="34" charset="0"/>
                <a:cs typeface="Calibri" panose="020F0502020204030204" pitchFamily="34" charset="0"/>
              </a:rPr>
              <a:t>QdV</a:t>
            </a:r>
            <a:r>
              <a:rPr lang="pt-PT" sz="1200" dirty="0">
                <a:solidFill>
                  <a:schemeClr val="tx1">
                    <a:lumMod val="65000"/>
                    <a:lumOff val="35000"/>
                  </a:schemeClr>
                </a:solidFill>
                <a:latin typeface="Calibri" panose="020F0502020204030204" pitchFamily="34" charset="0"/>
                <a:cs typeface="Calibri" panose="020F0502020204030204" pitchFamily="34" charset="0"/>
              </a:rPr>
              <a:t> relacionada com saúde medida com escala EQ-5D-5L</a:t>
            </a:r>
          </a:p>
        </p:txBody>
      </p:sp>
      <p:sp>
        <p:nvSpPr>
          <p:cNvPr id="62" name="Retângulo 61">
            <a:extLst>
              <a:ext uri="{FF2B5EF4-FFF2-40B4-BE49-F238E27FC236}">
                <a16:creationId xmlns:a16="http://schemas.microsoft.com/office/drawing/2014/main" id="{A65B3028-0969-4C48-89AA-8DCC20CE65DB}"/>
              </a:ext>
            </a:extLst>
          </p:cNvPr>
          <p:cNvSpPr/>
          <p:nvPr/>
        </p:nvSpPr>
        <p:spPr>
          <a:xfrm rot="16200000">
            <a:off x="7958006" y="5855012"/>
            <a:ext cx="109269"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sp>
        <p:nvSpPr>
          <p:cNvPr id="10" name="Retângulo 9">
            <a:extLst>
              <a:ext uri="{FF2B5EF4-FFF2-40B4-BE49-F238E27FC236}">
                <a16:creationId xmlns:a16="http://schemas.microsoft.com/office/drawing/2014/main" id="{5089E358-B79D-BE41-9ACC-2B4C7A8696BE}"/>
              </a:ext>
            </a:extLst>
          </p:cNvPr>
          <p:cNvSpPr/>
          <p:nvPr/>
        </p:nvSpPr>
        <p:spPr>
          <a:xfrm>
            <a:off x="307591" y="3181988"/>
            <a:ext cx="1697779" cy="2031325"/>
          </a:xfrm>
          <a:prstGeom prst="rect">
            <a:avLst/>
          </a:prstGeom>
        </p:spPr>
        <p:txBody>
          <a:bodyPr wrap="square">
            <a:spAutoFit/>
          </a:bodyPr>
          <a:lstStyle/>
          <a:p>
            <a:r>
              <a:rPr lang="pt-PT" sz="1400" b="1" dirty="0">
                <a:latin typeface="Calibri" panose="020F0502020204030204" pitchFamily="34" charset="0"/>
                <a:cs typeface="Calibri" panose="020F0502020204030204" pitchFamily="34" charset="0"/>
              </a:rPr>
              <a:t>Percentagens à direita </a:t>
            </a:r>
          </a:p>
          <a:p>
            <a:r>
              <a:rPr lang="pt-PT" sz="1400" b="1" dirty="0">
                <a:latin typeface="Calibri" panose="020F0502020204030204" pitchFamily="34" charset="0"/>
                <a:cs typeface="Calibri" panose="020F0502020204030204" pitchFamily="34" charset="0"/>
              </a:rPr>
              <a:t>de cada gráfico:</a:t>
            </a:r>
          </a:p>
          <a:p>
            <a:r>
              <a:rPr lang="pt-PT" sz="1400" b="1" dirty="0">
                <a:latin typeface="Calibri" panose="020F0502020204030204" pitchFamily="34" charset="0"/>
                <a:cs typeface="Calibri" panose="020F0502020204030204" pitchFamily="34" charset="0"/>
              </a:rPr>
              <a:t>% de PVVIH que não reportou problemas neste domínio, comparativamente com a população em geral</a:t>
            </a:r>
            <a:endParaRPr lang="pt-PT" sz="4000" b="1" dirty="0">
              <a:latin typeface="Calibri" panose="020F0502020204030204" pitchFamily="34" charset="0"/>
              <a:cs typeface="Calibri" panose="020F0502020204030204" pitchFamily="34" charset="0"/>
            </a:endParaRPr>
          </a:p>
        </p:txBody>
      </p:sp>
      <p:sp>
        <p:nvSpPr>
          <p:cNvPr id="63" name="CaixaDeTexto 12">
            <a:extLst>
              <a:ext uri="{FF2B5EF4-FFF2-40B4-BE49-F238E27FC236}">
                <a16:creationId xmlns:a16="http://schemas.microsoft.com/office/drawing/2014/main" id="{EC19F821-14A9-AB47-BF8E-440CE782AAB0}"/>
              </a:ext>
            </a:extLst>
          </p:cNvPr>
          <p:cNvSpPr txBox="1"/>
          <p:nvPr/>
        </p:nvSpPr>
        <p:spPr>
          <a:xfrm>
            <a:off x="198475" y="202676"/>
            <a:ext cx="9442616"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 QDV AFERIDA NUM LOCAL/TEMPO NÃO É EXTRAPOLÁVEL PARA OUTRO CONTEXTO, MESMO NUMA “MESMA POPULAÇÃO” </a:t>
            </a:r>
          </a:p>
        </p:txBody>
      </p:sp>
      <p:pic>
        <p:nvPicPr>
          <p:cNvPr id="8" name="Graphic 7">
            <a:extLst>
              <a:ext uri="{FF2B5EF4-FFF2-40B4-BE49-F238E27FC236}">
                <a16:creationId xmlns:a16="http://schemas.microsoft.com/office/drawing/2014/main" id="{14EAE860-53F7-D34B-A3D2-7DA91080531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549" t="21205" r="4897" b="24304"/>
          <a:stretch/>
        </p:blipFill>
        <p:spPr>
          <a:xfrm>
            <a:off x="2222280" y="2275412"/>
            <a:ext cx="9504162" cy="4133641"/>
          </a:xfrm>
          <a:prstGeom prst="rect">
            <a:avLst/>
          </a:prstGeom>
        </p:spPr>
      </p:pic>
    </p:spTree>
    <p:extLst>
      <p:ext uri="{BB962C8B-B14F-4D97-AF65-F5344CB8AC3E}">
        <p14:creationId xmlns:p14="http://schemas.microsoft.com/office/powerpoint/2010/main" val="2408412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4402C99-5FB9-FC4A-9206-5C5A438160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21" t="21988" r="7555" b="24769"/>
          <a:stretch/>
        </p:blipFill>
        <p:spPr>
          <a:xfrm>
            <a:off x="1179118" y="2141988"/>
            <a:ext cx="9299925" cy="4044869"/>
          </a:xfrm>
          <a:prstGeom prst="rect">
            <a:avLst/>
          </a:prstGeom>
        </p:spPr>
      </p:pic>
      <p:sp>
        <p:nvSpPr>
          <p:cNvPr id="31" name="Retângulo Arredondado 64">
            <a:extLst>
              <a:ext uri="{FF2B5EF4-FFF2-40B4-BE49-F238E27FC236}">
                <a16:creationId xmlns:a16="http://schemas.microsoft.com/office/drawing/2014/main" id="{DC3BA179-A632-674D-A867-0C37F625A90A}"/>
              </a:ext>
            </a:extLst>
          </p:cNvPr>
          <p:cNvSpPr/>
          <p:nvPr/>
        </p:nvSpPr>
        <p:spPr>
          <a:xfrm>
            <a:off x="1521014" y="1258362"/>
            <a:ext cx="9121638" cy="329168"/>
          </a:xfrm>
          <a:prstGeom prst="roundRect">
            <a:avLst/>
          </a:prstGeom>
          <a:solidFill>
            <a:srgbClr val="FBC100">
              <a:alpha val="35000"/>
            </a:srgbClr>
          </a:solidFill>
          <a:ln w="381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198474" y="6186857"/>
            <a:ext cx="11261214" cy="504562"/>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a:pPr>
            <a:r>
              <a:rPr lang="en-US" sz="800" dirty="0">
                <a:solidFill>
                  <a:schemeClr val="tx1">
                    <a:lumMod val="65000"/>
                    <a:lumOff val="35000"/>
                  </a:schemeClr>
                </a:solidFill>
                <a:latin typeface="Calibri" panose="020F0502020204030204" pitchFamily="34" charset="0"/>
                <a:cs typeface="Calibri" panose="020F0502020204030204" pitchFamily="34" charset="0"/>
              </a:rPr>
              <a:t>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QdV</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vida</a:t>
            </a:r>
            <a:r>
              <a:rPr lang="en-US" sz="800" dirty="0">
                <a:solidFill>
                  <a:schemeClr val="tx1">
                    <a:lumMod val="65000"/>
                    <a:lumOff val="35000"/>
                  </a:schemeClr>
                </a:solidFill>
                <a:latin typeface="Calibri" panose="020F0502020204030204" pitchFamily="34" charset="0"/>
                <a:cs typeface="Calibri" panose="020F0502020204030204" pitchFamily="34" charset="0"/>
              </a:rPr>
              <a:t>;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vírus</a:t>
            </a:r>
            <a:r>
              <a:rPr lang="en-US" sz="800" dirty="0">
                <a:solidFill>
                  <a:schemeClr val="tx1">
                    <a:lumMod val="65000"/>
                    <a:lumOff val="35000"/>
                  </a:schemeClr>
                </a:solidFill>
                <a:latin typeface="Calibri" panose="020F0502020204030204" pitchFamily="34" charset="0"/>
                <a:cs typeface="Calibri" panose="020F0502020204030204" pitchFamily="34" charset="0"/>
              </a:rPr>
              <a:t> da </a:t>
            </a:r>
            <a:r>
              <a:rPr lang="en-US" sz="800" dirty="0" err="1">
                <a:solidFill>
                  <a:schemeClr val="tx1">
                    <a:lumMod val="65000"/>
                    <a:lumOff val="35000"/>
                  </a:schemeClr>
                </a:solidFill>
                <a:latin typeface="Calibri" panose="020F0502020204030204" pitchFamily="34" charset="0"/>
                <a:cs typeface="Calibri" panose="020F0502020204030204" pitchFamily="34" charset="0"/>
              </a:rPr>
              <a:t>imunodeficiência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humana</a:t>
            </a:r>
            <a:endParaRPr lang="en-US" sz="800" i="1" dirty="0">
              <a:solidFill>
                <a:schemeClr val="tx1">
                  <a:lumMod val="65000"/>
                  <a:lumOff val="35000"/>
                </a:schemeClr>
              </a:solidFill>
              <a:latin typeface="Calibri" panose="020F0502020204030204" pitchFamily="34" charset="0"/>
              <a:cs typeface="Calibri" panose="020F0502020204030204" pitchFamily="34" charset="0"/>
            </a:endParaRPr>
          </a:p>
          <a:p>
            <a:pPr>
              <a:defRPr/>
            </a:pPr>
            <a:endParaRPr lang="en-US" sz="800" i="1" dirty="0">
              <a:solidFill>
                <a:schemeClr val="tx1">
                  <a:lumMod val="65000"/>
                  <a:lumOff val="35000"/>
                </a:schemeClr>
              </a:solidFill>
              <a:latin typeface="Calibri" panose="020F0502020204030204" pitchFamily="34" charset="0"/>
              <a:cs typeface="Calibri" panose="020F0502020204030204" pitchFamily="34" charset="0"/>
            </a:endParaRPr>
          </a:p>
          <a:p>
            <a:pPr>
              <a:defRPr/>
            </a:pP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1.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Kall</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M </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et al. </a:t>
            </a:r>
            <a:r>
              <a:rPr lang="en-US" sz="800" i="1" dirty="0">
                <a:solidFill>
                  <a:schemeClr val="tx1">
                    <a:lumMod val="65000"/>
                    <a:lumOff val="35000"/>
                  </a:schemeClr>
                </a:solidFill>
                <a:latin typeface="Calibri" panose="020F0502020204030204" pitchFamily="34" charset="0"/>
                <a:cs typeface="Calibri" panose="020F0502020204030204" pitchFamily="34" charset="0"/>
              </a:rPr>
              <a:t>Quality of life in people living with HIV in Romania and Spain</a:t>
            </a:r>
            <a:r>
              <a:rPr lang="en-US" sz="800" dirty="0">
                <a:solidFill>
                  <a:schemeClr val="tx1">
                    <a:lumMod val="65000"/>
                    <a:lumOff val="35000"/>
                  </a:schemeClr>
                </a:solidFill>
                <a:latin typeface="Calibri" panose="020F0502020204030204" pitchFamily="34" charset="0"/>
                <a:cs typeface="Calibri" panose="020F0502020204030204" pitchFamily="34" charset="0"/>
              </a:rPr>
              <a:t>. BMC Infect Dis 2021, 21(Suppl 2):898; 2. Hernandez G, </a:t>
            </a:r>
            <a:r>
              <a:rPr lang="en-US" sz="800" dirty="0" err="1">
                <a:solidFill>
                  <a:schemeClr val="tx1">
                    <a:lumMod val="65000"/>
                    <a:lumOff val="35000"/>
                  </a:schemeClr>
                </a:solidFill>
                <a:latin typeface="Calibri" panose="020F0502020204030204" pitchFamily="34" charset="0"/>
                <a:cs typeface="Calibri" panose="020F0502020204030204" pitchFamily="34" charset="0"/>
              </a:rPr>
              <a:t>Garin</a:t>
            </a:r>
            <a:r>
              <a:rPr lang="en-US" sz="800" dirty="0">
                <a:solidFill>
                  <a:schemeClr val="tx1">
                    <a:lumMod val="65000"/>
                    <a:lumOff val="35000"/>
                  </a:schemeClr>
                </a:solidFill>
                <a:latin typeface="Calibri" panose="020F0502020204030204" pitchFamily="34" charset="0"/>
                <a:cs typeface="Calibri" panose="020F0502020204030204" pitchFamily="34" charset="0"/>
              </a:rPr>
              <a:t> O, Pardo Y, </a:t>
            </a:r>
            <a:r>
              <a:rPr lang="en-US" sz="800" dirty="0" err="1">
                <a:solidFill>
                  <a:schemeClr val="tx1">
                    <a:lumMod val="65000"/>
                    <a:lumOff val="35000"/>
                  </a:schemeClr>
                </a:solidFill>
                <a:latin typeface="Calibri" panose="020F0502020204030204" pitchFamily="34" charset="0"/>
                <a:cs typeface="Calibri" panose="020F0502020204030204" pitchFamily="34" charset="0"/>
              </a:rPr>
              <a:t>Vilagut</a:t>
            </a:r>
            <a:r>
              <a:rPr lang="en-US" sz="800" dirty="0">
                <a:solidFill>
                  <a:schemeClr val="tx1">
                    <a:lumMod val="65000"/>
                    <a:lumOff val="35000"/>
                  </a:schemeClr>
                </a:solidFill>
                <a:latin typeface="Calibri" panose="020F0502020204030204" pitchFamily="34" charset="0"/>
                <a:cs typeface="Calibri" panose="020F0502020204030204" pitchFamily="34" charset="0"/>
              </a:rPr>
              <a:t> G, Pont À, </a:t>
            </a:r>
            <a:r>
              <a:rPr lang="en-US" sz="800" dirty="0" err="1">
                <a:solidFill>
                  <a:schemeClr val="tx1">
                    <a:lumMod val="65000"/>
                    <a:lumOff val="35000"/>
                  </a:schemeClr>
                </a:solidFill>
                <a:latin typeface="Calibri" panose="020F0502020204030204" pitchFamily="34" charset="0"/>
                <a:cs typeface="Calibri" panose="020F0502020204030204" pitchFamily="34" charset="0"/>
              </a:rPr>
              <a:t>Suárez</a:t>
            </a:r>
            <a:r>
              <a:rPr lang="en-US" sz="800" dirty="0">
                <a:solidFill>
                  <a:schemeClr val="tx1">
                    <a:lumMod val="65000"/>
                    <a:lumOff val="35000"/>
                  </a:schemeClr>
                </a:solidFill>
                <a:latin typeface="Calibri" panose="020F0502020204030204" pitchFamily="34" charset="0"/>
                <a:cs typeface="Calibri" panose="020F0502020204030204" pitchFamily="34" charset="0"/>
              </a:rPr>
              <a:t> M, </a:t>
            </a:r>
            <a:r>
              <a:rPr lang="en-US" sz="800" i="1" dirty="0">
                <a:solidFill>
                  <a:schemeClr val="tx1">
                    <a:lumMod val="65000"/>
                    <a:lumOff val="35000"/>
                  </a:schemeClr>
                </a:solidFill>
                <a:latin typeface="Calibri" panose="020F0502020204030204" pitchFamily="34" charset="0"/>
                <a:cs typeface="Calibri" panose="020F0502020204030204" pitchFamily="34" charset="0"/>
              </a:rPr>
              <a:t>et al</a:t>
            </a:r>
            <a:r>
              <a:rPr lang="en-US" sz="800" dirty="0">
                <a:solidFill>
                  <a:schemeClr val="tx1">
                    <a:lumMod val="65000"/>
                    <a:lumOff val="35000"/>
                  </a:schemeClr>
                </a:solidFill>
                <a:latin typeface="Calibri" panose="020F0502020204030204" pitchFamily="34" charset="0"/>
                <a:cs typeface="Calibri" panose="020F0502020204030204" pitchFamily="34" charset="0"/>
              </a:rPr>
              <a:t>. Validity of the EQ–5D–5L and reference norms for the Spanish population. Qual Life Res. 2018;27(9):2337–48; 3. </a:t>
            </a:r>
            <a:r>
              <a:rPr lang="en-US" sz="800" dirty="0" err="1">
                <a:solidFill>
                  <a:schemeClr val="tx1">
                    <a:lumMod val="65000"/>
                    <a:lumOff val="35000"/>
                  </a:schemeClr>
                </a:solidFill>
                <a:latin typeface="Calibri" panose="020F0502020204030204" pitchFamily="34" charset="0"/>
                <a:cs typeface="Calibri" panose="020F0502020204030204" pitchFamily="34" charset="0"/>
              </a:rPr>
              <a:t>Paveliu</a:t>
            </a:r>
            <a:r>
              <a:rPr lang="en-US" sz="800" dirty="0">
                <a:solidFill>
                  <a:schemeClr val="tx1">
                    <a:lumMod val="65000"/>
                    <a:lumOff val="35000"/>
                  </a:schemeClr>
                </a:solidFill>
                <a:latin typeface="Calibri" panose="020F0502020204030204" pitchFamily="34" charset="0"/>
                <a:cs typeface="Calibri" panose="020F0502020204030204" pitchFamily="34" charset="0"/>
              </a:rPr>
              <a:t> MS, </a:t>
            </a:r>
            <a:r>
              <a:rPr lang="en-US" sz="800" dirty="0" err="1">
                <a:solidFill>
                  <a:schemeClr val="tx1">
                    <a:lumMod val="65000"/>
                    <a:lumOff val="35000"/>
                  </a:schemeClr>
                </a:solidFill>
                <a:latin typeface="Calibri" panose="020F0502020204030204" pitchFamily="34" charset="0"/>
                <a:cs typeface="Calibri" panose="020F0502020204030204" pitchFamily="34" charset="0"/>
              </a:rPr>
              <a:t>Olariu</a:t>
            </a:r>
            <a:r>
              <a:rPr lang="en-US" sz="800" dirty="0">
                <a:solidFill>
                  <a:schemeClr val="tx1">
                    <a:lumMod val="65000"/>
                    <a:lumOff val="35000"/>
                  </a:schemeClr>
                </a:solidFill>
                <a:latin typeface="Calibri" panose="020F0502020204030204" pitchFamily="34" charset="0"/>
                <a:cs typeface="Calibri" panose="020F0502020204030204" pitchFamily="34" charset="0"/>
              </a:rPr>
              <a:t> E, </a:t>
            </a:r>
            <a:r>
              <a:rPr lang="en-US" sz="800" dirty="0" err="1">
                <a:solidFill>
                  <a:schemeClr val="tx1">
                    <a:lumMod val="65000"/>
                    <a:lumOff val="35000"/>
                  </a:schemeClr>
                </a:solidFill>
                <a:latin typeface="Calibri" panose="020F0502020204030204" pitchFamily="34" charset="0"/>
                <a:cs typeface="Calibri" panose="020F0502020204030204" pitchFamily="34" charset="0"/>
              </a:rPr>
              <a:t>Caplescu</a:t>
            </a:r>
            <a:r>
              <a:rPr lang="en-US" sz="800" dirty="0">
                <a:solidFill>
                  <a:schemeClr val="tx1">
                    <a:lumMod val="65000"/>
                    <a:lumOff val="35000"/>
                  </a:schemeClr>
                </a:solidFill>
                <a:latin typeface="Calibri" panose="020F0502020204030204" pitchFamily="34" charset="0"/>
                <a:cs typeface="Calibri" panose="020F0502020204030204" pitchFamily="34" charset="0"/>
              </a:rPr>
              <a:t> R, </a:t>
            </a:r>
            <a:r>
              <a:rPr lang="en-US" sz="800" dirty="0" err="1">
                <a:solidFill>
                  <a:schemeClr val="tx1">
                    <a:lumMod val="65000"/>
                    <a:lumOff val="35000"/>
                  </a:schemeClr>
                </a:solidFill>
                <a:latin typeface="Calibri" panose="020F0502020204030204" pitchFamily="34" charset="0"/>
                <a:cs typeface="Calibri" panose="020F0502020204030204" pitchFamily="34" charset="0"/>
              </a:rPr>
              <a:t>Oluboyede</a:t>
            </a:r>
            <a:r>
              <a:rPr lang="en-US" sz="800" dirty="0">
                <a:solidFill>
                  <a:schemeClr val="tx1">
                    <a:lumMod val="65000"/>
                    <a:lumOff val="35000"/>
                  </a:schemeClr>
                </a:solidFill>
                <a:latin typeface="Calibri" panose="020F0502020204030204" pitchFamily="34" charset="0"/>
                <a:cs typeface="Calibri" panose="020F0502020204030204" pitchFamily="34" charset="0"/>
              </a:rPr>
              <a:t> Y, Niculescu-Aron IG, Finch AP, </a:t>
            </a:r>
            <a:r>
              <a:rPr lang="en-US" sz="800" i="1" dirty="0">
                <a:solidFill>
                  <a:schemeClr val="tx1">
                    <a:lumMod val="65000"/>
                    <a:lumOff val="35000"/>
                  </a:schemeClr>
                </a:solidFill>
                <a:latin typeface="Calibri" panose="020F0502020204030204" pitchFamily="34" charset="0"/>
                <a:cs typeface="Calibri" panose="020F0502020204030204" pitchFamily="34" charset="0"/>
              </a:rPr>
              <a:t>et al. </a:t>
            </a:r>
            <a:r>
              <a:rPr lang="en-US" sz="800" dirty="0">
                <a:solidFill>
                  <a:schemeClr val="tx1">
                    <a:lumMod val="65000"/>
                    <a:lumOff val="35000"/>
                  </a:schemeClr>
                </a:solidFill>
                <a:latin typeface="Calibri" panose="020F0502020204030204" pitchFamily="34" charset="0"/>
                <a:cs typeface="Calibri" panose="020F0502020204030204" pitchFamily="34" charset="0"/>
              </a:rPr>
              <a:t>Health-related quality of life in Romania: cross-sectional studies using EQ-5D-3L and EQ-5D-5L. Value Heal. 2019;22:S829–30.</a:t>
            </a:r>
            <a:endPar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endParaRPr>
          </a:p>
        </p:txBody>
      </p:sp>
      <p:sp>
        <p:nvSpPr>
          <p:cNvPr id="56" name="CaixaDeTexto 55">
            <a:extLst>
              <a:ext uri="{FF2B5EF4-FFF2-40B4-BE49-F238E27FC236}">
                <a16:creationId xmlns:a16="http://schemas.microsoft.com/office/drawing/2014/main" id="{4C7461F5-5841-DB40-A646-9EBE3305156E}"/>
              </a:ext>
            </a:extLst>
          </p:cNvPr>
          <p:cNvSpPr txBox="1"/>
          <p:nvPr/>
        </p:nvSpPr>
        <p:spPr>
          <a:xfrm>
            <a:off x="1639127" y="913915"/>
            <a:ext cx="8885412" cy="9284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lnSpc>
                <a:spcPct val="150000"/>
              </a:lnSpc>
              <a:defRPr/>
            </a:pPr>
            <a:r>
              <a:rPr lang="pt-PT" sz="1400" b="1" kern="0" dirty="0">
                <a:solidFill>
                  <a:srgbClr val="5B595D"/>
                </a:solidFill>
                <a:latin typeface="Calibri" panose="020F0502020204030204" pitchFamily="34" charset="0"/>
                <a:ea typeface="Helvetica Neue"/>
                <a:cs typeface="Calibri" panose="020F0502020204030204" pitchFamily="34" charset="0"/>
                <a:sym typeface="Helvetica Neue"/>
              </a:rPr>
              <a:t>Espanha e Roménia, 2019-2020</a:t>
            </a:r>
            <a:r>
              <a:rPr lang="pt-PT" sz="1400" b="1" kern="0" baseline="30000" dirty="0">
                <a:solidFill>
                  <a:srgbClr val="5B595D"/>
                </a:solidFill>
                <a:latin typeface="Calibri" panose="020F0502020204030204" pitchFamily="34" charset="0"/>
                <a:ea typeface="Helvetica Neue"/>
                <a:cs typeface="Calibri" panose="020F0502020204030204" pitchFamily="34" charset="0"/>
                <a:sym typeface="Helvetica Neue"/>
              </a:rPr>
              <a:t>1</a:t>
            </a:r>
            <a:endParaRPr lang="pt-PT" sz="1400" b="1" kern="0" dirty="0">
              <a:solidFill>
                <a:srgbClr val="5B595D"/>
              </a:solidFill>
              <a:latin typeface="Calibri" panose="020F0502020204030204" pitchFamily="34" charset="0"/>
              <a:ea typeface="Helvetica Neue"/>
              <a:cs typeface="Calibri" panose="020F0502020204030204" pitchFamily="34" charset="0"/>
              <a:sym typeface="Helvetica Neue"/>
            </a:endParaRPr>
          </a:p>
          <a:p>
            <a:pPr algn="ctr" defTabSz="1219169" hangingPunct="0">
              <a:lnSpc>
                <a:spcPct val="150000"/>
              </a:lnSpc>
              <a:defRPr/>
            </a:pP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Coorte VIH Espanha: 400 pessoas </a:t>
            </a:r>
            <a:r>
              <a:rPr lang="pt-PT" sz="1200" kern="0" dirty="0" err="1">
                <a:solidFill>
                  <a:srgbClr val="5B595D"/>
                </a:solidFill>
                <a:latin typeface="Calibri" panose="020F0502020204030204" pitchFamily="34" charset="0"/>
                <a:ea typeface="Helvetica Neue"/>
                <a:cs typeface="Calibri" panose="020F0502020204030204" pitchFamily="34" charset="0"/>
                <a:sym typeface="Helvetica Neue"/>
              </a:rPr>
              <a:t>vs</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 Coorte </a:t>
            </a:r>
            <a:r>
              <a:rPr lang="pt-PT" sz="1200" kern="0" dirty="0" err="1">
                <a:solidFill>
                  <a:srgbClr val="5B595D"/>
                </a:solidFill>
                <a:latin typeface="Calibri" panose="020F0502020204030204" pitchFamily="34" charset="0"/>
                <a:ea typeface="Helvetica Neue"/>
                <a:cs typeface="Calibri" panose="020F0502020204030204" pitchFamily="34" charset="0"/>
                <a:sym typeface="Helvetica Neue"/>
              </a:rPr>
              <a:t>p.geral</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 Espanha</a:t>
            </a:r>
            <a:r>
              <a:rPr lang="pt-PT" sz="1200" kern="0" baseline="30000" dirty="0">
                <a:solidFill>
                  <a:srgbClr val="5B595D"/>
                </a:solidFill>
                <a:latin typeface="Calibri" panose="020F0502020204030204" pitchFamily="34" charset="0"/>
                <a:ea typeface="Helvetica Neue"/>
                <a:cs typeface="Calibri" panose="020F0502020204030204" pitchFamily="34" charset="0"/>
                <a:sym typeface="Helvetica Neue"/>
              </a:rPr>
              <a:t>2</a:t>
            </a:r>
            <a:r>
              <a:rPr lang="pt-PT" sz="1200" dirty="0">
                <a:solidFill>
                  <a:srgbClr val="5B595D"/>
                </a:solidFill>
                <a:latin typeface="Calibri" panose="020F0502020204030204" pitchFamily="34" charset="0"/>
                <a:ea typeface="Helvetica Neue"/>
                <a:cs typeface="Calibri" panose="020F0502020204030204" pitchFamily="34" charset="0"/>
              </a:rPr>
              <a:t> </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 Coorte VIH Roménia: 170 pessoas </a:t>
            </a:r>
            <a:r>
              <a:rPr lang="pt-PT" sz="1200" kern="0" dirty="0" err="1">
                <a:solidFill>
                  <a:srgbClr val="5B595D"/>
                </a:solidFill>
                <a:latin typeface="Calibri" panose="020F0502020204030204" pitchFamily="34" charset="0"/>
                <a:ea typeface="Helvetica Neue"/>
                <a:cs typeface="Calibri" panose="020F0502020204030204" pitchFamily="34" charset="0"/>
                <a:sym typeface="Helvetica Neue"/>
              </a:rPr>
              <a:t>vs</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 Coorte </a:t>
            </a:r>
            <a:r>
              <a:rPr lang="pt-PT" sz="1200" kern="0" dirty="0" err="1">
                <a:solidFill>
                  <a:srgbClr val="5B595D"/>
                </a:solidFill>
                <a:latin typeface="Calibri" panose="020F0502020204030204" pitchFamily="34" charset="0"/>
                <a:ea typeface="Helvetica Neue"/>
                <a:cs typeface="Calibri" panose="020F0502020204030204" pitchFamily="34" charset="0"/>
                <a:sym typeface="Helvetica Neue"/>
              </a:rPr>
              <a:t>p.geral</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 </a:t>
            </a:r>
            <a:r>
              <a:rPr lang="pt-PT" sz="1200" dirty="0">
                <a:solidFill>
                  <a:srgbClr val="5B595D"/>
                </a:solidFill>
                <a:latin typeface="Calibri" panose="020F0502020204030204" pitchFamily="34" charset="0"/>
                <a:ea typeface="Helvetica Neue"/>
                <a:cs typeface="Calibri" panose="020F0502020204030204" pitchFamily="34" charset="0"/>
              </a:rPr>
              <a:t>R</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oménia</a:t>
            </a:r>
            <a:r>
              <a:rPr lang="pt-PT" sz="1200" kern="0" baseline="30000" dirty="0">
                <a:solidFill>
                  <a:srgbClr val="5B595D"/>
                </a:solidFill>
                <a:latin typeface="Calibri" panose="020F0502020204030204" pitchFamily="34" charset="0"/>
                <a:ea typeface="Helvetica Neue"/>
                <a:cs typeface="Calibri" panose="020F0502020204030204" pitchFamily="34" charset="0"/>
                <a:sym typeface="Helvetica Neue"/>
              </a:rPr>
              <a:t>3</a:t>
            </a:r>
            <a:endParaRPr lang="pt-PT" sz="1200" kern="0" dirty="0">
              <a:solidFill>
                <a:srgbClr val="5B595D"/>
              </a:solidFill>
              <a:latin typeface="Calibri" panose="020F0502020204030204" pitchFamily="34" charset="0"/>
              <a:ea typeface="Helvetica Neue"/>
              <a:cs typeface="Calibri" panose="020F0502020204030204" pitchFamily="34" charset="0"/>
              <a:sym typeface="Helvetica Neue"/>
            </a:endParaRPr>
          </a:p>
          <a:p>
            <a:pPr algn="ctr">
              <a:lnSpc>
                <a:spcPct val="150000"/>
              </a:lnSpc>
            </a:pPr>
            <a:r>
              <a:rPr lang="pt-PT" sz="1200" dirty="0">
                <a:solidFill>
                  <a:srgbClr val="5B595D"/>
                </a:solidFill>
                <a:latin typeface="Calibri" panose="020F0502020204030204" pitchFamily="34" charset="0"/>
                <a:ea typeface="Helvetica Neue"/>
                <a:cs typeface="Calibri" panose="020F0502020204030204" pitchFamily="34" charset="0"/>
              </a:rPr>
              <a:t>Q</a:t>
            </a:r>
            <a:r>
              <a:rPr lang="pt-PT" sz="1200" kern="0" dirty="0" err="1">
                <a:solidFill>
                  <a:srgbClr val="5B595D"/>
                </a:solidFill>
                <a:latin typeface="Calibri" panose="020F0502020204030204" pitchFamily="34" charset="0"/>
                <a:ea typeface="Helvetica Neue"/>
                <a:cs typeface="Calibri" panose="020F0502020204030204" pitchFamily="34" charset="0"/>
                <a:sym typeface="Helvetica Neue"/>
              </a:rPr>
              <a:t>ualidade</a:t>
            </a:r>
            <a:r>
              <a:rPr lang="pt-PT" sz="1200" kern="0" dirty="0">
                <a:solidFill>
                  <a:srgbClr val="5B595D"/>
                </a:solidFill>
                <a:latin typeface="Calibri" panose="020F0502020204030204" pitchFamily="34" charset="0"/>
                <a:ea typeface="Helvetica Neue"/>
                <a:cs typeface="Calibri" panose="020F0502020204030204" pitchFamily="34" charset="0"/>
                <a:sym typeface="Helvetica Neue"/>
              </a:rPr>
              <a:t> de vida relacionada com saúde medida com escalas EQ-5D-5L e </a:t>
            </a:r>
            <a:r>
              <a:rPr lang="pt-PT" sz="1200" dirty="0" err="1">
                <a:solidFill>
                  <a:srgbClr val="5B595D"/>
                </a:solidFill>
                <a:latin typeface="Calibri" panose="020F0502020204030204" pitchFamily="34" charset="0"/>
                <a:cs typeface="Calibri" panose="020F0502020204030204" pitchFamily="34" charset="0"/>
              </a:rPr>
              <a:t>PozQoL</a:t>
            </a:r>
            <a:endParaRPr lang="pt-PT" sz="1200" dirty="0">
              <a:solidFill>
                <a:srgbClr val="5B595D"/>
              </a:solidFill>
              <a:latin typeface="Calibri" panose="020F0502020204030204" pitchFamily="34" charset="0"/>
              <a:cs typeface="Calibri" panose="020F0502020204030204" pitchFamily="34" charset="0"/>
            </a:endParaRPr>
          </a:p>
        </p:txBody>
      </p:sp>
      <p:sp>
        <p:nvSpPr>
          <p:cNvPr id="32" name="CaixaDeTexto 12">
            <a:extLst>
              <a:ext uri="{FF2B5EF4-FFF2-40B4-BE49-F238E27FC236}">
                <a16:creationId xmlns:a16="http://schemas.microsoft.com/office/drawing/2014/main" id="{37AD853B-A767-B949-8B6B-24B5FD8B2434}"/>
              </a:ext>
            </a:extLst>
          </p:cNvPr>
          <p:cNvSpPr txBox="1"/>
          <p:nvPr/>
        </p:nvSpPr>
        <p:spPr>
          <a:xfrm>
            <a:off x="198475" y="202676"/>
            <a:ext cx="9442616"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 </a:t>
            </a:r>
            <a:r>
              <a:rPr lang="pt-PT" sz="2200" b="1" kern="0" dirty="0" err="1">
                <a:solidFill>
                  <a:srgbClr val="5E5E5E"/>
                </a:solidFill>
                <a:latin typeface="Calibri" panose="020F0502020204030204" pitchFamily="34" charset="0"/>
                <a:ea typeface="Helvetica Neue"/>
                <a:cs typeface="Calibri" panose="020F0502020204030204" pitchFamily="34" charset="0"/>
                <a:sym typeface="Helvetica Neue"/>
              </a:rPr>
              <a:t>QdV</a:t>
            </a: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 AFERIDA DEPENDE DOS INSTRUMENTOS UTILIZADOS</a:t>
            </a:r>
          </a:p>
        </p:txBody>
      </p:sp>
    </p:spTree>
    <p:extLst>
      <p:ext uri="{BB962C8B-B14F-4D97-AF65-F5344CB8AC3E}">
        <p14:creationId xmlns:p14="http://schemas.microsoft.com/office/powerpoint/2010/main" val="1251505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13">
            <a:extLst>
              <a:ext uri="{FF2B5EF4-FFF2-40B4-BE49-F238E27FC236}">
                <a16:creationId xmlns:a16="http://schemas.microsoft.com/office/drawing/2014/main" id="{E1EDE00E-27DA-FF45-9711-6C44AB2BBCAC}"/>
              </a:ext>
            </a:extLst>
          </p:cNvPr>
          <p:cNvSpPr txBox="1">
            <a:spLocks/>
          </p:cNvSpPr>
          <p:nvPr/>
        </p:nvSpPr>
        <p:spPr>
          <a:xfrm>
            <a:off x="198474" y="6343013"/>
            <a:ext cx="11993526" cy="35759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defRPr/>
            </a:pPr>
            <a:r>
              <a:rPr lang="en-US" sz="800" dirty="0">
                <a:solidFill>
                  <a:schemeClr val="tx1">
                    <a:lumMod val="65000"/>
                    <a:lumOff val="35000"/>
                  </a:schemeClr>
                </a:solidFill>
                <a:latin typeface="Calibri" panose="020F0502020204030204" pitchFamily="34" charset="0"/>
                <a:cs typeface="Calibri" panose="020F0502020204030204" pitchFamily="34" charset="0"/>
              </a:rPr>
              <a:t>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QdV</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vida</a:t>
            </a:r>
            <a:r>
              <a:rPr lang="en-US" sz="800" i="1" dirty="0">
                <a:solidFill>
                  <a:schemeClr val="tx1">
                    <a:lumMod val="65000"/>
                    <a:lumOff val="35000"/>
                  </a:schemeClr>
                </a:solidFill>
                <a:latin typeface="Calibri" panose="020F0502020204030204" pitchFamily="34" charset="0"/>
                <a:cs typeface="Calibri" panose="020F0502020204030204" pitchFamily="34" charset="0"/>
              </a:rPr>
              <a:t>. </a:t>
            </a:r>
          </a:p>
          <a:p>
            <a:pPr lvl="0">
              <a:defRPr/>
            </a:pP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1.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Amador C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al. HIV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patients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and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physician</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perception</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of</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the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antirretroviral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treatment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characteristics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satisfation</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ans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well</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being</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(RET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study</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Poster, 18th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European</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AIDS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Conferece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2021.</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endParaRPr>
          </a:p>
        </p:txBody>
      </p:sp>
      <p:sp>
        <p:nvSpPr>
          <p:cNvPr id="90" name="CaixaDeTexto 89">
            <a:extLst>
              <a:ext uri="{FF2B5EF4-FFF2-40B4-BE49-F238E27FC236}">
                <a16:creationId xmlns:a16="http://schemas.microsoft.com/office/drawing/2014/main" id="{7000D905-D2F5-8549-A22F-7BF84F5DB584}"/>
              </a:ext>
            </a:extLst>
          </p:cNvPr>
          <p:cNvSpPr txBox="1"/>
          <p:nvPr/>
        </p:nvSpPr>
        <p:spPr>
          <a:xfrm>
            <a:off x="1468055" y="5733161"/>
            <a:ext cx="3775072"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r>
              <a:rPr lang="pt-PT" sz="1000" dirty="0">
                <a:solidFill>
                  <a:srgbClr val="5B595D"/>
                </a:solidFill>
                <a:sym typeface="Helvetica Neue"/>
              </a:rPr>
              <a:t>Percentagem de PVVIH com </a:t>
            </a:r>
            <a:r>
              <a:rPr lang="pt-PT" sz="1000" dirty="0">
                <a:solidFill>
                  <a:srgbClr val="5B595D"/>
                </a:solidFill>
              </a:rPr>
              <a:t>sintomas; HIV </a:t>
            </a:r>
            <a:r>
              <a:rPr lang="pt-PT" sz="1000" dirty="0" err="1">
                <a:solidFill>
                  <a:srgbClr val="5B595D"/>
                </a:solidFill>
              </a:rPr>
              <a:t>Symptom</a:t>
            </a:r>
            <a:r>
              <a:rPr lang="pt-PT" sz="1000" dirty="0">
                <a:solidFill>
                  <a:srgbClr val="5B595D"/>
                </a:solidFill>
              </a:rPr>
              <a:t> </a:t>
            </a:r>
            <a:r>
              <a:rPr lang="pt-PT" sz="1000" dirty="0" err="1">
                <a:solidFill>
                  <a:srgbClr val="5B595D"/>
                </a:solidFill>
              </a:rPr>
              <a:t>Index</a:t>
            </a:r>
            <a:endParaRPr lang="pt-PT" sz="1000" dirty="0">
              <a:solidFill>
                <a:srgbClr val="5B595D"/>
              </a:solidFill>
            </a:endParaRPr>
          </a:p>
          <a:p>
            <a:r>
              <a:rPr lang="pt-PT" sz="1000" dirty="0">
                <a:solidFill>
                  <a:srgbClr val="5B595D"/>
                </a:solidFill>
              </a:rPr>
              <a:t>A </a:t>
            </a:r>
            <a:r>
              <a:rPr lang="pt-PT" sz="1000" b="1" dirty="0">
                <a:solidFill>
                  <a:srgbClr val="F2833A"/>
                </a:solidFill>
              </a:rPr>
              <a:t>laranja</a:t>
            </a:r>
            <a:r>
              <a:rPr lang="pt-PT" sz="1000" dirty="0">
                <a:solidFill>
                  <a:srgbClr val="5B595D"/>
                </a:solidFill>
              </a:rPr>
              <a:t>, % reportada pelos doentes; a </a:t>
            </a:r>
            <a:r>
              <a:rPr lang="pt-PT" sz="1000" b="1" dirty="0">
                <a:solidFill>
                  <a:srgbClr val="5B595D"/>
                </a:solidFill>
              </a:rPr>
              <a:t>azul</a:t>
            </a:r>
            <a:r>
              <a:rPr lang="pt-PT" sz="1000" dirty="0">
                <a:solidFill>
                  <a:srgbClr val="5B595D"/>
                </a:solidFill>
              </a:rPr>
              <a:t>, % estimada pelos médicos</a:t>
            </a:r>
          </a:p>
        </p:txBody>
      </p:sp>
      <p:grpSp>
        <p:nvGrpSpPr>
          <p:cNvPr id="8" name="Group 7">
            <a:extLst>
              <a:ext uri="{FF2B5EF4-FFF2-40B4-BE49-F238E27FC236}">
                <a16:creationId xmlns:a16="http://schemas.microsoft.com/office/drawing/2014/main" id="{081E74C9-D687-1146-ACC8-C591F815CF31}"/>
              </a:ext>
            </a:extLst>
          </p:cNvPr>
          <p:cNvGrpSpPr/>
          <p:nvPr/>
        </p:nvGrpSpPr>
        <p:grpSpPr>
          <a:xfrm>
            <a:off x="402125" y="1615403"/>
            <a:ext cx="5816313" cy="3902335"/>
            <a:chOff x="297862" y="1677587"/>
            <a:chExt cx="5816313" cy="3902335"/>
          </a:xfrm>
        </p:grpSpPr>
        <p:pic>
          <p:nvPicPr>
            <p:cNvPr id="5" name="Imagem 4">
              <a:extLst>
                <a:ext uri="{FF2B5EF4-FFF2-40B4-BE49-F238E27FC236}">
                  <a16:creationId xmlns:a16="http://schemas.microsoft.com/office/drawing/2014/main" id="{056E84F3-6344-EC43-B4E1-495163C9166A}"/>
                </a:ext>
              </a:extLst>
            </p:cNvPr>
            <p:cNvPicPr>
              <a:picLocks noChangeAspect="1"/>
            </p:cNvPicPr>
            <p:nvPr/>
          </p:nvPicPr>
          <p:blipFill rotWithShape="1">
            <a:blip r:embed="rId3">
              <a:extLst>
                <a:ext uri="{28A0092B-C50C-407E-A947-70E740481C1C}">
                  <a14:useLocalDpi xmlns:a14="http://schemas.microsoft.com/office/drawing/2010/main" val="0"/>
                </a:ext>
              </a:extLst>
            </a:blip>
            <a:srcRect l="44462" t="22695" r="24819" b="22522"/>
            <a:stretch/>
          </p:blipFill>
          <p:spPr>
            <a:xfrm>
              <a:off x="3316317" y="1677587"/>
              <a:ext cx="2797858" cy="3902335"/>
            </a:xfrm>
            <a:prstGeom prst="rect">
              <a:avLst/>
            </a:prstGeom>
          </p:spPr>
        </p:pic>
        <p:grpSp>
          <p:nvGrpSpPr>
            <p:cNvPr id="6" name="Group 5">
              <a:extLst>
                <a:ext uri="{FF2B5EF4-FFF2-40B4-BE49-F238E27FC236}">
                  <a16:creationId xmlns:a16="http://schemas.microsoft.com/office/drawing/2014/main" id="{955AA137-465C-BC4F-BE5A-60519685F291}"/>
                </a:ext>
              </a:extLst>
            </p:cNvPr>
            <p:cNvGrpSpPr/>
            <p:nvPr/>
          </p:nvGrpSpPr>
          <p:grpSpPr>
            <a:xfrm>
              <a:off x="297862" y="1727283"/>
              <a:ext cx="3018456" cy="3800815"/>
              <a:chOff x="1308254" y="1917694"/>
              <a:chExt cx="3018456" cy="3800815"/>
            </a:xfrm>
          </p:grpSpPr>
          <p:sp>
            <p:nvSpPr>
              <p:cNvPr id="10" name="CaixaDeTexto 9">
                <a:extLst>
                  <a:ext uri="{FF2B5EF4-FFF2-40B4-BE49-F238E27FC236}">
                    <a16:creationId xmlns:a16="http://schemas.microsoft.com/office/drawing/2014/main" id="{60AA141D-2B2E-FA45-B5BA-C63D7E0F6ED2}"/>
                  </a:ext>
                </a:extLst>
              </p:cNvPr>
              <p:cNvSpPr txBox="1"/>
              <p:nvPr/>
            </p:nvSpPr>
            <p:spPr>
              <a:xfrm>
                <a:off x="3318421" y="1917694"/>
                <a:ext cx="1008289"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sym typeface="Helvetica Neue"/>
                  </a:rPr>
                  <a:t>Problemas sexuais</a:t>
                </a:r>
              </a:p>
            </p:txBody>
          </p:sp>
          <p:sp>
            <p:nvSpPr>
              <p:cNvPr id="33" name="CaixaDeTexto 32">
                <a:extLst>
                  <a:ext uri="{FF2B5EF4-FFF2-40B4-BE49-F238E27FC236}">
                    <a16:creationId xmlns:a16="http://schemas.microsoft.com/office/drawing/2014/main" id="{78066415-FF5B-0048-A3A7-3BC32996DA36}"/>
                  </a:ext>
                </a:extLst>
              </p:cNvPr>
              <p:cNvSpPr txBox="1"/>
              <p:nvPr/>
            </p:nvSpPr>
            <p:spPr>
              <a:xfrm>
                <a:off x="2944920" y="2106938"/>
                <a:ext cx="1381790"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sym typeface="Helvetica Neue"/>
                  </a:rPr>
                  <a:t>Febre, calafrios ou suores</a:t>
                </a:r>
              </a:p>
            </p:txBody>
          </p:sp>
          <p:sp>
            <p:nvSpPr>
              <p:cNvPr id="34" name="CaixaDeTexto 33">
                <a:extLst>
                  <a:ext uri="{FF2B5EF4-FFF2-40B4-BE49-F238E27FC236}">
                    <a16:creationId xmlns:a16="http://schemas.microsoft.com/office/drawing/2014/main" id="{C6E59F0B-2B7B-6147-8AC2-D69C51114D94}"/>
                  </a:ext>
                </a:extLst>
              </p:cNvPr>
              <p:cNvSpPr txBox="1"/>
              <p:nvPr/>
            </p:nvSpPr>
            <p:spPr>
              <a:xfrm>
                <a:off x="1390008" y="2296181"/>
                <a:ext cx="2936702"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sym typeface="Helvetica Neue"/>
                  </a:rPr>
                  <a:t>               Dor, formigueiro ou comichão nas mãos ou pés</a:t>
                </a:r>
              </a:p>
            </p:txBody>
          </p:sp>
          <p:sp>
            <p:nvSpPr>
              <p:cNvPr id="35" name="CaixaDeTexto 34">
                <a:extLst>
                  <a:ext uri="{FF2B5EF4-FFF2-40B4-BE49-F238E27FC236}">
                    <a16:creationId xmlns:a16="http://schemas.microsoft.com/office/drawing/2014/main" id="{2BCD6AF8-1DC3-A644-B60B-D1562C105F9E}"/>
                  </a:ext>
                </a:extLst>
              </p:cNvPr>
              <p:cNvSpPr txBox="1"/>
              <p:nvPr/>
            </p:nvSpPr>
            <p:spPr>
              <a:xfrm>
                <a:off x="1495806" y="2485425"/>
                <a:ext cx="2830904"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sym typeface="Helvetica Neue"/>
                  </a:rPr>
                  <a:t>Perda de apetite ou alteração no sabor dos alimentos</a:t>
                </a:r>
              </a:p>
            </p:txBody>
          </p:sp>
          <p:sp>
            <p:nvSpPr>
              <p:cNvPr id="36" name="CaixaDeTexto 35">
                <a:extLst>
                  <a:ext uri="{FF2B5EF4-FFF2-40B4-BE49-F238E27FC236}">
                    <a16:creationId xmlns:a16="http://schemas.microsoft.com/office/drawing/2014/main" id="{43D25828-6FF2-B94F-9C86-D803521BF467}"/>
                  </a:ext>
                </a:extLst>
              </p:cNvPr>
              <p:cNvSpPr txBox="1"/>
              <p:nvPr/>
            </p:nvSpPr>
            <p:spPr>
              <a:xfrm>
                <a:off x="3696729" y="2674668"/>
                <a:ext cx="629981"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sym typeface="Helvetica Neue"/>
                  </a:rPr>
                  <a:t>    Tonturas</a:t>
                </a:r>
              </a:p>
            </p:txBody>
          </p:sp>
          <p:sp>
            <p:nvSpPr>
              <p:cNvPr id="37" name="CaixaDeTexto 36">
                <a:extLst>
                  <a:ext uri="{FF2B5EF4-FFF2-40B4-BE49-F238E27FC236}">
                    <a16:creationId xmlns:a16="http://schemas.microsoft.com/office/drawing/2014/main" id="{60A1FF19-BE0D-E643-8FCD-B1DFD35B364A}"/>
                  </a:ext>
                </a:extLst>
              </p:cNvPr>
              <p:cNvSpPr txBox="1"/>
              <p:nvPr/>
            </p:nvSpPr>
            <p:spPr>
              <a:xfrm>
                <a:off x="3044307" y="2863912"/>
                <a:ext cx="1282402"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sym typeface="Helvetica Neue"/>
                  </a:rPr>
                  <a:t>                 Perda de peso</a:t>
                </a:r>
              </a:p>
            </p:txBody>
          </p:sp>
          <p:sp>
            <p:nvSpPr>
              <p:cNvPr id="38" name="CaixaDeTexto 37">
                <a:extLst>
                  <a:ext uri="{FF2B5EF4-FFF2-40B4-BE49-F238E27FC236}">
                    <a16:creationId xmlns:a16="http://schemas.microsoft.com/office/drawing/2014/main" id="{72A43D8D-632A-E541-97A7-5750BA19C5CD}"/>
                  </a:ext>
                </a:extLst>
              </p:cNvPr>
              <p:cNvSpPr txBox="1"/>
              <p:nvPr/>
            </p:nvSpPr>
            <p:spPr>
              <a:xfrm>
                <a:off x="1580765" y="3053155"/>
                <a:ext cx="2745945"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sym typeface="Helvetica Neue"/>
                  </a:rPr>
                  <a:t>  Qued</a:t>
                </a:r>
                <a:r>
                  <a:rPr lang="pt-PT" sz="1000" dirty="0">
                    <a:solidFill>
                      <a:srgbClr val="5B595D"/>
                    </a:solidFill>
                  </a:rPr>
                  <a:t>a de cabelo ou alteração no aspeto do cabelo</a:t>
                </a:r>
                <a:endParaRPr lang="pt-PT" sz="1000" dirty="0">
                  <a:solidFill>
                    <a:srgbClr val="5B595D"/>
                  </a:solidFill>
                  <a:sym typeface="Helvetica Neue"/>
                </a:endParaRPr>
              </a:p>
            </p:txBody>
          </p:sp>
          <p:sp>
            <p:nvSpPr>
              <p:cNvPr id="39" name="CaixaDeTexto 38">
                <a:extLst>
                  <a:ext uri="{FF2B5EF4-FFF2-40B4-BE49-F238E27FC236}">
                    <a16:creationId xmlns:a16="http://schemas.microsoft.com/office/drawing/2014/main" id="{A6508E79-707C-034C-801B-0673BC43B61E}"/>
                  </a:ext>
                </a:extLst>
              </p:cNvPr>
              <p:cNvSpPr txBox="1"/>
              <p:nvPr/>
            </p:nvSpPr>
            <p:spPr>
              <a:xfrm>
                <a:off x="3114838" y="3242399"/>
                <a:ext cx="1211871"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Náuseas ou vómitos</a:t>
                </a:r>
                <a:endParaRPr lang="pt-PT" sz="1000">
                  <a:solidFill>
                    <a:srgbClr val="5B595D"/>
                  </a:solidFill>
                  <a:sym typeface="Helvetica Neue"/>
                </a:endParaRPr>
              </a:p>
            </p:txBody>
          </p:sp>
          <p:sp>
            <p:nvSpPr>
              <p:cNvPr id="40" name="CaixaDeTexto 39">
                <a:extLst>
                  <a:ext uri="{FF2B5EF4-FFF2-40B4-BE49-F238E27FC236}">
                    <a16:creationId xmlns:a16="http://schemas.microsoft.com/office/drawing/2014/main" id="{EF09FF2B-49E6-E04B-A810-CC9B00D9C51C}"/>
                  </a:ext>
                </a:extLst>
              </p:cNvPr>
              <p:cNvSpPr txBox="1"/>
              <p:nvPr/>
            </p:nvSpPr>
            <p:spPr>
              <a:xfrm>
                <a:off x="3748024" y="3431642"/>
                <a:ext cx="578685"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Diarreia</a:t>
                </a:r>
                <a:endParaRPr lang="pt-PT" sz="1000">
                  <a:solidFill>
                    <a:srgbClr val="5B595D"/>
                  </a:solidFill>
                  <a:sym typeface="Helvetica Neue"/>
                </a:endParaRPr>
              </a:p>
            </p:txBody>
          </p:sp>
          <p:sp>
            <p:nvSpPr>
              <p:cNvPr id="41" name="CaixaDeTexto 40">
                <a:extLst>
                  <a:ext uri="{FF2B5EF4-FFF2-40B4-BE49-F238E27FC236}">
                    <a16:creationId xmlns:a16="http://schemas.microsoft.com/office/drawing/2014/main" id="{8201D527-E763-0042-B320-C6E719CF4345}"/>
                  </a:ext>
                </a:extLst>
              </p:cNvPr>
              <p:cNvSpPr txBox="1"/>
              <p:nvPr/>
            </p:nvSpPr>
            <p:spPr>
              <a:xfrm>
                <a:off x="2837520" y="3620886"/>
                <a:ext cx="1489190"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rPr>
                  <a:t>    Dor muscular ou articular</a:t>
                </a:r>
                <a:endParaRPr lang="pt-PT" sz="1000" dirty="0">
                  <a:solidFill>
                    <a:srgbClr val="5B595D"/>
                  </a:solidFill>
                  <a:sym typeface="Helvetica Neue"/>
                </a:endParaRPr>
              </a:p>
            </p:txBody>
          </p:sp>
          <p:sp>
            <p:nvSpPr>
              <p:cNvPr id="43" name="CaixaDeTexto 42">
                <a:extLst>
                  <a:ext uri="{FF2B5EF4-FFF2-40B4-BE49-F238E27FC236}">
                    <a16:creationId xmlns:a16="http://schemas.microsoft.com/office/drawing/2014/main" id="{69823A64-95D0-9440-97E3-057067F63F0A}"/>
                  </a:ext>
                </a:extLst>
              </p:cNvPr>
              <p:cNvSpPr txBox="1"/>
              <p:nvPr/>
            </p:nvSpPr>
            <p:spPr>
              <a:xfrm>
                <a:off x="2223569" y="3810129"/>
                <a:ext cx="2103140"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Inchaço ou dor na barriga</a:t>
                </a:r>
                <a:endParaRPr lang="pt-PT" sz="1000">
                  <a:solidFill>
                    <a:srgbClr val="5B595D"/>
                  </a:solidFill>
                  <a:sym typeface="Helvetica Neue"/>
                </a:endParaRPr>
              </a:p>
            </p:txBody>
          </p:sp>
          <p:sp>
            <p:nvSpPr>
              <p:cNvPr id="44" name="CaixaDeTexto 43">
                <a:extLst>
                  <a:ext uri="{FF2B5EF4-FFF2-40B4-BE49-F238E27FC236}">
                    <a16:creationId xmlns:a16="http://schemas.microsoft.com/office/drawing/2014/main" id="{82CC4E9A-BA60-C744-806C-E74869D16EEB}"/>
                  </a:ext>
                </a:extLst>
              </p:cNvPr>
              <p:cNvSpPr txBox="1"/>
              <p:nvPr/>
            </p:nvSpPr>
            <p:spPr>
              <a:xfrm>
                <a:off x="1455731" y="3999373"/>
                <a:ext cx="2870979"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Tosse ou outros problemas respiratórios</a:t>
                </a:r>
                <a:endParaRPr lang="pt-PT" sz="1000">
                  <a:solidFill>
                    <a:srgbClr val="5B595D"/>
                  </a:solidFill>
                  <a:sym typeface="Helvetica Neue"/>
                </a:endParaRPr>
              </a:p>
            </p:txBody>
          </p:sp>
          <p:sp>
            <p:nvSpPr>
              <p:cNvPr id="45" name="CaixaDeTexto 44">
                <a:extLst>
                  <a:ext uri="{FF2B5EF4-FFF2-40B4-BE49-F238E27FC236}">
                    <a16:creationId xmlns:a16="http://schemas.microsoft.com/office/drawing/2014/main" id="{ADD7C27E-8F11-1A4A-9C0E-2B06793D7E6F}"/>
                  </a:ext>
                </a:extLst>
              </p:cNvPr>
              <p:cNvSpPr txBox="1"/>
              <p:nvPr/>
            </p:nvSpPr>
            <p:spPr>
              <a:xfrm>
                <a:off x="1308254" y="4188616"/>
                <a:ext cx="3018455"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Problemas de pele (vermelhidão, secura ou comichão)</a:t>
                </a:r>
                <a:endParaRPr lang="pt-PT" sz="1000">
                  <a:solidFill>
                    <a:srgbClr val="5B595D"/>
                  </a:solidFill>
                  <a:sym typeface="Helvetica Neue"/>
                </a:endParaRPr>
              </a:p>
            </p:txBody>
          </p:sp>
          <p:sp>
            <p:nvSpPr>
              <p:cNvPr id="48" name="CaixaDeTexto 47">
                <a:extLst>
                  <a:ext uri="{FF2B5EF4-FFF2-40B4-BE49-F238E27FC236}">
                    <a16:creationId xmlns:a16="http://schemas.microsoft.com/office/drawing/2014/main" id="{9D81CA05-3A90-C946-A87D-7D5AEF0412F7}"/>
                  </a:ext>
                </a:extLst>
              </p:cNvPr>
              <p:cNvSpPr txBox="1"/>
              <p:nvPr/>
            </p:nvSpPr>
            <p:spPr>
              <a:xfrm>
                <a:off x="3533222" y="4377860"/>
                <a:ext cx="793487"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dirty="0">
                    <a:solidFill>
                      <a:srgbClr val="5B595D"/>
                    </a:solidFill>
                  </a:rPr>
                  <a:t>Dor de cabeça</a:t>
                </a:r>
                <a:endParaRPr lang="pt-PT" sz="1000" dirty="0">
                  <a:solidFill>
                    <a:srgbClr val="5B595D"/>
                  </a:solidFill>
                  <a:sym typeface="Helvetica Neue"/>
                </a:endParaRPr>
              </a:p>
            </p:txBody>
          </p:sp>
          <p:sp>
            <p:nvSpPr>
              <p:cNvPr id="49" name="CaixaDeTexto 48">
                <a:extLst>
                  <a:ext uri="{FF2B5EF4-FFF2-40B4-BE49-F238E27FC236}">
                    <a16:creationId xmlns:a16="http://schemas.microsoft.com/office/drawing/2014/main" id="{DAD09391-F101-854B-95A3-61F5AC019A3F}"/>
                  </a:ext>
                </a:extLst>
              </p:cNvPr>
              <p:cNvSpPr txBox="1"/>
              <p:nvPr/>
            </p:nvSpPr>
            <p:spPr>
              <a:xfrm>
                <a:off x="2872786" y="4567103"/>
                <a:ext cx="1453924"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Dificuldade em recordar</a:t>
                </a:r>
                <a:endParaRPr lang="pt-PT" sz="1000">
                  <a:solidFill>
                    <a:srgbClr val="5B595D"/>
                  </a:solidFill>
                  <a:sym typeface="Helvetica Neue"/>
                </a:endParaRPr>
              </a:p>
            </p:txBody>
          </p:sp>
          <p:sp>
            <p:nvSpPr>
              <p:cNvPr id="50" name="CaixaDeTexto 49">
                <a:extLst>
                  <a:ext uri="{FF2B5EF4-FFF2-40B4-BE49-F238E27FC236}">
                    <a16:creationId xmlns:a16="http://schemas.microsoft.com/office/drawing/2014/main" id="{011FFEA8-8E21-6646-A922-38F1C18F355C}"/>
                  </a:ext>
                </a:extLst>
              </p:cNvPr>
              <p:cNvSpPr txBox="1"/>
              <p:nvPr/>
            </p:nvSpPr>
            <p:spPr>
              <a:xfrm>
                <a:off x="2478447" y="4756347"/>
                <a:ext cx="1848263"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rPr>
                  <a:t>          Alteração no aspeto corporal</a:t>
                </a:r>
                <a:endParaRPr lang="pt-PT" sz="1000">
                  <a:solidFill>
                    <a:srgbClr val="5B595D"/>
                  </a:solidFill>
                  <a:sym typeface="Helvetica Neue"/>
                </a:endParaRPr>
              </a:p>
            </p:txBody>
          </p:sp>
          <p:sp>
            <p:nvSpPr>
              <p:cNvPr id="59" name="CaixaDeTexto 58">
                <a:extLst>
                  <a:ext uri="{FF2B5EF4-FFF2-40B4-BE49-F238E27FC236}">
                    <a16:creationId xmlns:a16="http://schemas.microsoft.com/office/drawing/2014/main" id="{5BA778FD-B6CF-7348-B187-043A3B55FB20}"/>
                  </a:ext>
                </a:extLst>
              </p:cNvPr>
              <p:cNvSpPr txBox="1"/>
              <p:nvPr/>
            </p:nvSpPr>
            <p:spPr>
              <a:xfrm>
                <a:off x="2758972" y="4945590"/>
                <a:ext cx="1567738"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sym typeface="Helvetica Neue"/>
                  </a:rPr>
                  <a:t>      Fadiga ou falta de energia</a:t>
                </a:r>
              </a:p>
            </p:txBody>
          </p:sp>
          <p:sp>
            <p:nvSpPr>
              <p:cNvPr id="70" name="CaixaDeTexto 69">
                <a:extLst>
                  <a:ext uri="{FF2B5EF4-FFF2-40B4-BE49-F238E27FC236}">
                    <a16:creationId xmlns:a16="http://schemas.microsoft.com/office/drawing/2014/main" id="{CC929B2B-0355-4745-873C-137A1385EE56}"/>
                  </a:ext>
                </a:extLst>
              </p:cNvPr>
              <p:cNvSpPr txBox="1"/>
              <p:nvPr/>
            </p:nvSpPr>
            <p:spPr>
              <a:xfrm>
                <a:off x="2722104" y="5134834"/>
                <a:ext cx="1604606"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sym typeface="Helvetica Neue"/>
                  </a:rPr>
                  <a:t>      Dificuldade em adormecer</a:t>
                </a:r>
              </a:p>
            </p:txBody>
          </p:sp>
          <p:sp>
            <p:nvSpPr>
              <p:cNvPr id="71" name="CaixaDeTexto 70">
                <a:extLst>
                  <a:ext uri="{FF2B5EF4-FFF2-40B4-BE49-F238E27FC236}">
                    <a16:creationId xmlns:a16="http://schemas.microsoft.com/office/drawing/2014/main" id="{98AC8C7B-C56C-6149-89EB-F57D28929B35}"/>
                  </a:ext>
                </a:extLst>
              </p:cNvPr>
              <p:cNvSpPr txBox="1"/>
              <p:nvPr/>
            </p:nvSpPr>
            <p:spPr>
              <a:xfrm>
                <a:off x="1777935" y="5324077"/>
                <a:ext cx="2548775"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sym typeface="Helvetica Neue"/>
                  </a:rPr>
                  <a:t>                              Tristeza, desânimo e depressão</a:t>
                </a:r>
              </a:p>
            </p:txBody>
          </p:sp>
          <p:sp>
            <p:nvSpPr>
              <p:cNvPr id="72" name="CaixaDeTexto 71">
                <a:extLst>
                  <a:ext uri="{FF2B5EF4-FFF2-40B4-BE49-F238E27FC236}">
                    <a16:creationId xmlns:a16="http://schemas.microsoft.com/office/drawing/2014/main" id="{74F6BE6E-F637-754E-85F9-98D37CAB9E91}"/>
                  </a:ext>
                </a:extLst>
              </p:cNvPr>
              <p:cNvSpPr txBox="1"/>
              <p:nvPr/>
            </p:nvSpPr>
            <p:spPr>
              <a:xfrm>
                <a:off x="3007437" y="5513325"/>
                <a:ext cx="1319272"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a:solidFill>
                      <a:srgbClr val="5B595D"/>
                    </a:solidFill>
                    <a:sym typeface="Helvetica Neue"/>
                  </a:rPr>
                  <a:t>Nervosismo e ansiedade</a:t>
                </a:r>
              </a:p>
            </p:txBody>
          </p:sp>
        </p:grpSp>
        <p:sp>
          <p:nvSpPr>
            <p:cNvPr id="46" name="Retângulo Arredondado 64">
              <a:extLst>
                <a:ext uri="{FF2B5EF4-FFF2-40B4-BE49-F238E27FC236}">
                  <a16:creationId xmlns:a16="http://schemas.microsoft.com/office/drawing/2014/main" id="{1ACC64DA-854B-BE40-9B53-A2D16FB3D731}"/>
                </a:ext>
              </a:extLst>
            </p:cNvPr>
            <p:cNvSpPr/>
            <p:nvPr/>
          </p:nvSpPr>
          <p:spPr>
            <a:xfrm>
              <a:off x="1679983" y="3442137"/>
              <a:ext cx="4238316" cy="207693"/>
            </a:xfrm>
            <a:prstGeom prst="roundRect">
              <a:avLst>
                <a:gd name="adj" fmla="val 10996"/>
              </a:avLst>
            </a:prstGeom>
            <a:solidFill>
              <a:srgbClr val="FBC100">
                <a:alpha val="35000"/>
              </a:srgbClr>
            </a:solidFill>
            <a:ln w="254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grpSp>
      <p:sp>
        <p:nvSpPr>
          <p:cNvPr id="51" name="CaixaDeTexto 12">
            <a:extLst>
              <a:ext uri="{FF2B5EF4-FFF2-40B4-BE49-F238E27FC236}">
                <a16:creationId xmlns:a16="http://schemas.microsoft.com/office/drawing/2014/main" id="{DDBB159F-33E7-F246-B6A1-79F694C428AF}"/>
              </a:ext>
            </a:extLst>
          </p:cNvPr>
          <p:cNvSpPr txBox="1"/>
          <p:nvPr/>
        </p:nvSpPr>
        <p:spPr>
          <a:xfrm>
            <a:off x="198475" y="202676"/>
            <a:ext cx="8743644"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pt-PT" sz="2200" b="1" dirty="0">
                <a:solidFill>
                  <a:srgbClr val="5B595D"/>
                </a:solidFill>
              </a:rPr>
              <a:t>UTILIZAÇÃO DE INSTRUMENTOS DE AVALIAÇÃO DE </a:t>
            </a:r>
            <a:r>
              <a:rPr lang="pt-PT" sz="2200" b="1" dirty="0" err="1">
                <a:solidFill>
                  <a:srgbClr val="5B595D"/>
                </a:solidFill>
              </a:rPr>
              <a:t>QdV</a:t>
            </a:r>
            <a:r>
              <a:rPr lang="pt-PT" sz="2200" b="1" dirty="0">
                <a:solidFill>
                  <a:srgbClr val="5B595D"/>
                </a:solidFill>
              </a:rPr>
              <a:t> NA PRÁTICA CLÍNICA – PORQUÊ? PARA QUÊ?</a:t>
            </a:r>
            <a:endParaRPr lang="pt-PT" sz="2200" b="1" kern="0" dirty="0">
              <a:solidFill>
                <a:srgbClr val="5B595D"/>
              </a:solidFill>
              <a:latin typeface="Helvetica Neue"/>
              <a:ea typeface="Helvetica Neue"/>
              <a:cs typeface="Helvetica Neue"/>
              <a:sym typeface="Helvetica Neue"/>
            </a:endParaRPr>
          </a:p>
        </p:txBody>
      </p:sp>
      <p:grpSp>
        <p:nvGrpSpPr>
          <p:cNvPr id="7" name="Group 6">
            <a:extLst>
              <a:ext uri="{FF2B5EF4-FFF2-40B4-BE49-F238E27FC236}">
                <a16:creationId xmlns:a16="http://schemas.microsoft.com/office/drawing/2014/main" id="{8A15F617-161E-6449-AC26-2F2F8F99BBC8}"/>
              </a:ext>
            </a:extLst>
          </p:cNvPr>
          <p:cNvGrpSpPr/>
          <p:nvPr/>
        </p:nvGrpSpPr>
        <p:grpSpPr>
          <a:xfrm>
            <a:off x="7821824" y="1956935"/>
            <a:ext cx="2797858" cy="3335648"/>
            <a:chOff x="8164290" y="2257201"/>
            <a:chExt cx="2797858" cy="3335648"/>
          </a:xfrm>
        </p:grpSpPr>
        <p:sp>
          <p:nvSpPr>
            <p:cNvPr id="84" name="CaixaDeTexto 83">
              <a:extLst>
                <a:ext uri="{FF2B5EF4-FFF2-40B4-BE49-F238E27FC236}">
                  <a16:creationId xmlns:a16="http://schemas.microsoft.com/office/drawing/2014/main" id="{F08A4ECF-4E84-7444-9584-DC294348BFA4}"/>
                </a:ext>
              </a:extLst>
            </p:cNvPr>
            <p:cNvSpPr txBox="1"/>
            <p:nvPr/>
          </p:nvSpPr>
          <p:spPr>
            <a:xfrm>
              <a:off x="8778806" y="4739682"/>
              <a:ext cx="500138"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b="1" dirty="0">
                  <a:solidFill>
                    <a:srgbClr val="5B595D"/>
                  </a:solidFill>
                </a:rPr>
                <a:t>  PVVIH  </a:t>
              </a:r>
              <a:endParaRPr lang="pt-PT" sz="1000" b="1" dirty="0">
                <a:solidFill>
                  <a:srgbClr val="5B595D"/>
                </a:solidFill>
                <a:sym typeface="Helvetica Neue"/>
              </a:endParaRPr>
            </a:p>
          </p:txBody>
        </p:sp>
        <p:sp>
          <p:nvSpPr>
            <p:cNvPr id="85" name="CaixaDeTexto 84">
              <a:extLst>
                <a:ext uri="{FF2B5EF4-FFF2-40B4-BE49-F238E27FC236}">
                  <a16:creationId xmlns:a16="http://schemas.microsoft.com/office/drawing/2014/main" id="{9ADB3C09-3987-434B-B12D-470847B90041}"/>
                </a:ext>
              </a:extLst>
            </p:cNvPr>
            <p:cNvSpPr txBox="1"/>
            <p:nvPr/>
          </p:nvSpPr>
          <p:spPr>
            <a:xfrm>
              <a:off x="9882935" y="4739682"/>
              <a:ext cx="501740" cy="2051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1219169" hangingPunct="0"/>
              <a:r>
                <a:rPr lang="pt-PT" sz="1000" b="1">
                  <a:solidFill>
                    <a:srgbClr val="5B595D"/>
                  </a:solidFill>
                  <a:sym typeface="Helvetica Neue"/>
                </a:rPr>
                <a:t>Médicos</a:t>
              </a:r>
            </a:p>
          </p:txBody>
        </p:sp>
        <p:sp>
          <p:nvSpPr>
            <p:cNvPr id="12" name="CaixaDeTexto 11">
              <a:extLst>
                <a:ext uri="{FF2B5EF4-FFF2-40B4-BE49-F238E27FC236}">
                  <a16:creationId xmlns:a16="http://schemas.microsoft.com/office/drawing/2014/main" id="{CCA0463C-4DCE-D14F-873F-137BA034AFDC}"/>
                </a:ext>
              </a:extLst>
            </p:cNvPr>
            <p:cNvSpPr txBox="1"/>
            <p:nvPr/>
          </p:nvSpPr>
          <p:spPr>
            <a:xfrm>
              <a:off x="8288482" y="2257201"/>
              <a:ext cx="2513510"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1200" b="1" dirty="0">
                  <a:solidFill>
                    <a:srgbClr val="5E5E5E"/>
                  </a:solidFill>
                  <a:sym typeface="Helvetica Neue"/>
                </a:rPr>
                <a:t>Espanha, 18 centros</a:t>
              </a:r>
            </a:p>
            <a:p>
              <a:pPr algn="ctr" defTabSz="1219169" hangingPunct="0"/>
              <a:r>
                <a:rPr lang="pt-PT" sz="1200" b="1" dirty="0">
                  <a:solidFill>
                    <a:srgbClr val="5E5E5E"/>
                  </a:solidFill>
                  <a:sym typeface="Helvetica Neue"/>
                </a:rPr>
                <a:t>502 PVVIH </a:t>
              </a:r>
              <a:r>
                <a:rPr lang="pt-PT" sz="1200" b="1" dirty="0" err="1">
                  <a:solidFill>
                    <a:srgbClr val="5E5E5E"/>
                  </a:solidFill>
                  <a:sym typeface="Helvetica Neue"/>
                </a:rPr>
                <a:t>vs</a:t>
              </a:r>
              <a:r>
                <a:rPr lang="pt-PT" sz="1200" b="1" dirty="0">
                  <a:solidFill>
                    <a:srgbClr val="5E5E5E"/>
                  </a:solidFill>
                  <a:sym typeface="Helvetica Neue"/>
                </a:rPr>
                <a:t> 101 médicos</a:t>
              </a:r>
            </a:p>
            <a:p>
              <a:pPr algn="ctr" defTabSz="1219169" hangingPunct="0"/>
              <a:r>
                <a:rPr lang="pt-PT" sz="1200" b="1" dirty="0">
                  <a:solidFill>
                    <a:srgbClr val="5E5E5E"/>
                  </a:solidFill>
                  <a:sym typeface="Helvetica Neue"/>
                </a:rPr>
                <a:t>91,6% PVVIH com supressão virológica</a:t>
              </a:r>
            </a:p>
          </p:txBody>
        </p:sp>
        <p:sp>
          <p:nvSpPr>
            <p:cNvPr id="89" name="CaixaDeTexto 88">
              <a:extLst>
                <a:ext uri="{FF2B5EF4-FFF2-40B4-BE49-F238E27FC236}">
                  <a16:creationId xmlns:a16="http://schemas.microsoft.com/office/drawing/2014/main" id="{14FD9F72-ABF6-2E4C-A299-07E461C57186}"/>
                </a:ext>
              </a:extLst>
            </p:cNvPr>
            <p:cNvSpPr txBox="1"/>
            <p:nvPr/>
          </p:nvSpPr>
          <p:spPr>
            <a:xfrm>
              <a:off x="8164290" y="5172221"/>
              <a:ext cx="2797858"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pt-PT" sz="1200" dirty="0">
                  <a:solidFill>
                    <a:srgbClr val="5B595D"/>
                  </a:solidFill>
                </a:rPr>
                <a:t>Avaliação de q</a:t>
              </a:r>
              <a:r>
                <a:rPr lang="pt-PT" sz="1200" dirty="0">
                  <a:solidFill>
                    <a:srgbClr val="5B595D"/>
                  </a:solidFill>
                  <a:sym typeface="Helvetica Neue"/>
                </a:rPr>
                <a:t>ualidade de vida relacionada com saúde das PVVIH; WHOQOL-HIV-BREF</a:t>
              </a:r>
            </a:p>
          </p:txBody>
        </p:sp>
        <p:sp>
          <p:nvSpPr>
            <p:cNvPr id="2" name="Rectangle 1">
              <a:extLst>
                <a:ext uri="{FF2B5EF4-FFF2-40B4-BE49-F238E27FC236}">
                  <a16:creationId xmlns:a16="http://schemas.microsoft.com/office/drawing/2014/main" id="{480D6104-0C91-274F-ACCD-2C72FFBCE952}"/>
                </a:ext>
              </a:extLst>
            </p:cNvPr>
            <p:cNvSpPr/>
            <p:nvPr/>
          </p:nvSpPr>
          <p:spPr>
            <a:xfrm>
              <a:off x="8790028" y="4204557"/>
              <a:ext cx="437099" cy="492134"/>
            </a:xfrm>
            <a:prstGeom prst="rect">
              <a:avLst/>
            </a:prstGeom>
            <a:solidFill>
              <a:srgbClr val="C5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52" name="Rectangle 51">
              <a:extLst>
                <a:ext uri="{FF2B5EF4-FFF2-40B4-BE49-F238E27FC236}">
                  <a16:creationId xmlns:a16="http://schemas.microsoft.com/office/drawing/2014/main" id="{583B9484-31DA-024C-AF9D-B55CACC34901}"/>
                </a:ext>
              </a:extLst>
            </p:cNvPr>
            <p:cNvSpPr/>
            <p:nvPr/>
          </p:nvSpPr>
          <p:spPr>
            <a:xfrm>
              <a:off x="9912247" y="3447583"/>
              <a:ext cx="437099" cy="1249108"/>
            </a:xfrm>
            <a:prstGeom prst="rect">
              <a:avLst/>
            </a:prstGeom>
            <a:solidFill>
              <a:srgbClr val="C5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53" name="CaixaDeTexto 11">
              <a:extLst>
                <a:ext uri="{FF2B5EF4-FFF2-40B4-BE49-F238E27FC236}">
                  <a16:creationId xmlns:a16="http://schemas.microsoft.com/office/drawing/2014/main" id="{DD43E6D4-1A8E-0146-9B98-FA330544E30A}"/>
                </a:ext>
              </a:extLst>
            </p:cNvPr>
            <p:cNvSpPr txBox="1"/>
            <p:nvPr/>
          </p:nvSpPr>
          <p:spPr>
            <a:xfrm>
              <a:off x="8845070" y="3984009"/>
              <a:ext cx="32701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1200" b="1" dirty="0">
                  <a:solidFill>
                    <a:srgbClr val="5E5E5E"/>
                  </a:solidFill>
                  <a:sym typeface="Helvetica Neue"/>
                </a:rPr>
                <a:t>62,7</a:t>
              </a:r>
            </a:p>
          </p:txBody>
        </p:sp>
        <p:cxnSp>
          <p:nvCxnSpPr>
            <p:cNvPr id="4" name="Straight Connector 3">
              <a:extLst>
                <a:ext uri="{FF2B5EF4-FFF2-40B4-BE49-F238E27FC236}">
                  <a16:creationId xmlns:a16="http://schemas.microsoft.com/office/drawing/2014/main" id="{C48FEA28-B93D-0540-8303-369E6A33349D}"/>
                </a:ext>
              </a:extLst>
            </p:cNvPr>
            <p:cNvCxnSpPr/>
            <p:nvPr/>
          </p:nvCxnSpPr>
          <p:spPr>
            <a:xfrm>
              <a:off x="8448151" y="4696691"/>
              <a:ext cx="2230136" cy="0"/>
            </a:xfrm>
            <a:prstGeom prst="line">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sp>
          <p:nvSpPr>
            <p:cNvPr id="54" name="CaixaDeTexto 11">
              <a:extLst>
                <a:ext uri="{FF2B5EF4-FFF2-40B4-BE49-F238E27FC236}">
                  <a16:creationId xmlns:a16="http://schemas.microsoft.com/office/drawing/2014/main" id="{B849217B-7CE3-7749-90F0-B70560BFBA11}"/>
                </a:ext>
              </a:extLst>
            </p:cNvPr>
            <p:cNvSpPr txBox="1"/>
            <p:nvPr/>
          </p:nvSpPr>
          <p:spPr>
            <a:xfrm>
              <a:off x="9949476" y="3206175"/>
              <a:ext cx="32701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1200" b="1" dirty="0">
                  <a:solidFill>
                    <a:srgbClr val="5E5E5E"/>
                  </a:solidFill>
                  <a:sym typeface="Helvetica Neue"/>
                </a:rPr>
                <a:t>69,8</a:t>
              </a:r>
            </a:p>
          </p:txBody>
        </p:sp>
        <p:sp>
          <p:nvSpPr>
            <p:cNvPr id="55" name="Retângulo Arredondado 64">
              <a:extLst>
                <a:ext uri="{FF2B5EF4-FFF2-40B4-BE49-F238E27FC236}">
                  <a16:creationId xmlns:a16="http://schemas.microsoft.com/office/drawing/2014/main" id="{C11D60AF-0102-7045-B92D-68921D978D83}"/>
                </a:ext>
              </a:extLst>
            </p:cNvPr>
            <p:cNvSpPr/>
            <p:nvPr/>
          </p:nvSpPr>
          <p:spPr>
            <a:xfrm>
              <a:off x="8489220" y="3597554"/>
              <a:ext cx="2103569" cy="343465"/>
            </a:xfrm>
            <a:prstGeom prst="roundRect">
              <a:avLst>
                <a:gd name="adj" fmla="val 10996"/>
              </a:avLst>
            </a:prstGeom>
            <a:solidFill>
              <a:srgbClr val="FBC100">
                <a:alpha val="35000"/>
              </a:srgbClr>
            </a:solidFill>
            <a:ln w="38100" cap="flat">
              <a:solidFill>
                <a:srgbClr val="FBC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pt-PT" sz="1600">
                <a:solidFill>
                  <a:srgbClr val="FFFFFF"/>
                </a:solidFill>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181871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EBC0FA3-F183-7E48-B3CE-57BAF9571B97}"/>
              </a:ext>
            </a:extLst>
          </p:cNvPr>
          <p:cNvSpPr txBox="1">
            <a:spLocks/>
          </p:cNvSpPr>
          <p:nvPr/>
        </p:nvSpPr>
        <p:spPr>
          <a:xfrm>
            <a:off x="198474" y="6543362"/>
            <a:ext cx="11993526" cy="178799"/>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a:pPr>
            <a:r>
              <a:rPr lang="en" sz="800" dirty="0">
                <a:solidFill>
                  <a:schemeClr val="tx1">
                    <a:lumMod val="65000"/>
                    <a:lumOff val="35000"/>
                  </a:schemeClr>
                </a:solidFill>
                <a:latin typeface="Calibri" panose="020F0502020204030204" pitchFamily="34" charset="0"/>
                <a:cs typeface="Calibri" panose="020F0502020204030204" pitchFamily="34" charset="0"/>
              </a:rPr>
              <a:t>1. US Food and Drug Administration</a:t>
            </a:r>
            <a:r>
              <a:rPr lang="en-GB" sz="800" dirty="0">
                <a:solidFill>
                  <a:schemeClr val="tx1">
                    <a:lumMod val="65000"/>
                    <a:lumOff val="35000"/>
                  </a:schemeClr>
                </a:solidFill>
                <a:latin typeface="Calibri" panose="020F0502020204030204" pitchFamily="34" charset="0"/>
                <a:cs typeface="Calibri" panose="020F0502020204030204" pitchFamily="34" charset="0"/>
              </a:rPr>
              <a:t>. Guidance for Industry Patient-Reported Outcome Measures. </a:t>
            </a:r>
            <a:r>
              <a:rPr lang="en-GB"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GB" sz="800" dirty="0">
                <a:solidFill>
                  <a:schemeClr val="tx1">
                    <a:lumMod val="65000"/>
                    <a:lumOff val="35000"/>
                  </a:schemeClr>
                </a:solidFill>
                <a:latin typeface="Calibri" panose="020F0502020204030204" pitchFamily="34" charset="0"/>
                <a:cs typeface="Calibri" panose="020F0502020204030204" pitchFamily="34" charset="0"/>
              </a:rPr>
              <a:t> </a:t>
            </a:r>
            <a:r>
              <a:rPr lang="en-GB" sz="800" dirty="0" err="1">
                <a:solidFill>
                  <a:schemeClr val="tx1">
                    <a:lumMod val="65000"/>
                    <a:lumOff val="35000"/>
                  </a:schemeClr>
                </a:solidFill>
                <a:latin typeface="Calibri" panose="020F0502020204030204" pitchFamily="34" charset="0"/>
                <a:cs typeface="Calibri" panose="020F0502020204030204" pitchFamily="34" charset="0"/>
              </a:rPr>
              <a:t>em</a:t>
            </a:r>
            <a:r>
              <a:rPr lang="en-GB" sz="800" dirty="0">
                <a:solidFill>
                  <a:schemeClr val="tx1">
                    <a:lumMod val="65000"/>
                    <a:lumOff val="35000"/>
                  </a:schemeClr>
                </a:solidFill>
                <a:latin typeface="Calibri" panose="020F0502020204030204" pitchFamily="34" charset="0"/>
                <a:cs typeface="Calibri" panose="020F0502020204030204" pitchFamily="34" charset="0"/>
              </a:rPr>
              <a:t>: www.fda.gov/downloads/drugs/guidances/ucm193282.pdf. </a:t>
            </a:r>
          </a:p>
        </p:txBody>
      </p:sp>
      <p:sp>
        <p:nvSpPr>
          <p:cNvPr id="30" name="Title 3">
            <a:extLst>
              <a:ext uri="{FF2B5EF4-FFF2-40B4-BE49-F238E27FC236}">
                <a16:creationId xmlns:a16="http://schemas.microsoft.com/office/drawing/2014/main" id="{B89322C2-3217-7E46-A32A-66DA47FE317E}"/>
              </a:ext>
            </a:extLst>
          </p:cNvPr>
          <p:cNvSpPr>
            <a:spLocks noGrp="1"/>
          </p:cNvSpPr>
          <p:nvPr>
            <p:ph type="title" idx="4294967295"/>
          </p:nvPr>
        </p:nvSpPr>
        <p:spPr>
          <a:xfrm>
            <a:off x="3689267" y="782488"/>
            <a:ext cx="4813466" cy="715963"/>
          </a:xfrm>
        </p:spPr>
        <p:txBody>
          <a:bodyPr>
            <a:normAutofit/>
          </a:bodyPr>
          <a:lstStyle/>
          <a:p>
            <a:pPr algn="ctr"/>
            <a:r>
              <a:rPr lang="en-US" sz="2400" b="1" dirty="0" err="1">
                <a:solidFill>
                  <a:srgbClr val="FBC100"/>
                </a:solidFill>
                <a:latin typeface="+mn-lt"/>
              </a:rPr>
              <a:t>Definição</a:t>
            </a:r>
            <a:endParaRPr lang="pt-PT" sz="2400" b="1" dirty="0">
              <a:solidFill>
                <a:srgbClr val="FBC100"/>
              </a:solidFill>
              <a:latin typeface="+mn-lt"/>
            </a:endParaRPr>
          </a:p>
        </p:txBody>
      </p:sp>
      <p:sp>
        <p:nvSpPr>
          <p:cNvPr id="32" name="Retângulo 31">
            <a:extLst>
              <a:ext uri="{FF2B5EF4-FFF2-40B4-BE49-F238E27FC236}">
                <a16:creationId xmlns:a16="http://schemas.microsoft.com/office/drawing/2014/main" id="{009344A9-B7FE-FD41-9DE5-E5240F312470}"/>
              </a:ext>
            </a:extLst>
          </p:cNvPr>
          <p:cNvSpPr/>
          <p:nvPr/>
        </p:nvSpPr>
        <p:spPr>
          <a:xfrm>
            <a:off x="426225" y="1559306"/>
            <a:ext cx="11339550" cy="721095"/>
          </a:xfrm>
          <a:prstGeom prst="rect">
            <a:avLst/>
          </a:prstGeom>
        </p:spPr>
        <p:txBody>
          <a:bodyPr wrap="square">
            <a:spAutoFit/>
          </a:bodyPr>
          <a:lstStyle/>
          <a:p>
            <a:pPr algn="ctr">
              <a:lnSpc>
                <a:spcPts val="2520"/>
              </a:lnSpc>
            </a:pPr>
            <a:r>
              <a:rPr lang="en-US" sz="2000" b="1" dirty="0">
                <a:solidFill>
                  <a:srgbClr val="5B595D"/>
                </a:solidFill>
                <a:latin typeface="Calibri" panose="020F0502020204030204" pitchFamily="34" charset="0"/>
                <a:ea typeface="Helvetica Neue"/>
                <a:cs typeface="Calibri" panose="020F0502020204030204" pitchFamily="34" charset="0"/>
              </a:rPr>
              <a:t>PRO</a:t>
            </a:r>
            <a:r>
              <a:rPr lang="en-US" sz="2000" dirty="0">
                <a:solidFill>
                  <a:srgbClr val="5B595D"/>
                </a:solidFill>
                <a:latin typeface="Calibri" panose="020F0502020204030204" pitchFamily="34" charset="0"/>
                <a:ea typeface="Helvetica Neue"/>
                <a:cs typeface="Calibri" panose="020F0502020204030204" pitchFamily="34" charset="0"/>
              </a:rPr>
              <a:t> – </a:t>
            </a:r>
            <a:r>
              <a:rPr lang="en-US" sz="2000" i="1" dirty="0">
                <a:solidFill>
                  <a:srgbClr val="5B595D"/>
                </a:solidFill>
                <a:latin typeface="Calibri" panose="020F0502020204030204" pitchFamily="34" charset="0"/>
                <a:ea typeface="Helvetica Neue"/>
                <a:cs typeface="Calibri" panose="020F0502020204030204" pitchFamily="34" charset="0"/>
              </a:rPr>
              <a:t>patient reported outcome – “ </a:t>
            </a:r>
            <a:r>
              <a:rPr lang="en-US" sz="2000" dirty="0" err="1">
                <a:solidFill>
                  <a:srgbClr val="5B595D"/>
                </a:solidFill>
                <a:latin typeface="Calibri" panose="020F0502020204030204" pitchFamily="34" charset="0"/>
                <a:ea typeface="Helvetica Neue"/>
                <a:cs typeface="Calibri" panose="020F0502020204030204" pitchFamily="34" charset="0"/>
              </a:rPr>
              <a:t>qualquer</a:t>
            </a:r>
            <a:r>
              <a:rPr lang="en-US" sz="2000" dirty="0">
                <a:solidFill>
                  <a:srgbClr val="5B595D"/>
                </a:solidFill>
                <a:latin typeface="Calibri" panose="020F0502020204030204" pitchFamily="34" charset="0"/>
                <a:ea typeface="Helvetica Neue"/>
                <a:cs typeface="Calibri" panose="020F0502020204030204" pitchFamily="34" charset="0"/>
              </a:rPr>
              <a:t> </a:t>
            </a:r>
            <a:r>
              <a:rPr lang="en-US" sz="2000" dirty="0" err="1">
                <a:solidFill>
                  <a:srgbClr val="5B595D"/>
                </a:solidFill>
                <a:latin typeface="Calibri" panose="020F0502020204030204" pitchFamily="34" charset="0"/>
                <a:ea typeface="Helvetica Neue"/>
                <a:cs typeface="Calibri" panose="020F0502020204030204" pitchFamily="34" charset="0"/>
              </a:rPr>
              <a:t>relato</a:t>
            </a:r>
            <a:r>
              <a:rPr lang="en-US" sz="2000" dirty="0">
                <a:solidFill>
                  <a:srgbClr val="5B595D"/>
                </a:solidFill>
                <a:latin typeface="Calibri" panose="020F0502020204030204" pitchFamily="34" charset="0"/>
                <a:ea typeface="Helvetica Neue"/>
                <a:cs typeface="Calibri" panose="020F0502020204030204" pitchFamily="34" charset="0"/>
              </a:rPr>
              <a:t> de </a:t>
            </a:r>
            <a:r>
              <a:rPr lang="en-US" sz="2000" dirty="0" err="1">
                <a:solidFill>
                  <a:srgbClr val="5B595D"/>
                </a:solidFill>
                <a:latin typeface="Calibri" panose="020F0502020204030204" pitchFamily="34" charset="0"/>
                <a:ea typeface="Helvetica Neue"/>
                <a:cs typeface="Calibri" panose="020F0502020204030204" pitchFamily="34" charset="0"/>
              </a:rPr>
              <a:t>estado</a:t>
            </a:r>
            <a:r>
              <a:rPr lang="en-US" sz="2000" dirty="0">
                <a:solidFill>
                  <a:srgbClr val="5B595D"/>
                </a:solidFill>
                <a:latin typeface="Calibri" panose="020F0502020204030204" pitchFamily="34" charset="0"/>
                <a:ea typeface="Helvetica Neue"/>
                <a:cs typeface="Calibri" panose="020F0502020204030204" pitchFamily="34" charset="0"/>
              </a:rPr>
              <a:t> de </a:t>
            </a:r>
            <a:r>
              <a:rPr lang="en-US" sz="2000" dirty="0" err="1">
                <a:solidFill>
                  <a:srgbClr val="5B595D"/>
                </a:solidFill>
                <a:latin typeface="Calibri" panose="020F0502020204030204" pitchFamily="34" charset="0"/>
                <a:ea typeface="Helvetica Neue"/>
                <a:cs typeface="Calibri" panose="020F0502020204030204" pitchFamily="34" charset="0"/>
              </a:rPr>
              <a:t>uma</a:t>
            </a:r>
            <a:r>
              <a:rPr lang="en-US" sz="2000" dirty="0">
                <a:solidFill>
                  <a:srgbClr val="5B595D"/>
                </a:solidFill>
                <a:latin typeface="Calibri" panose="020F0502020204030204" pitchFamily="34" charset="0"/>
                <a:ea typeface="Helvetica Neue"/>
                <a:cs typeface="Calibri" panose="020F0502020204030204" pitchFamily="34" charset="0"/>
              </a:rPr>
              <a:t> </a:t>
            </a:r>
            <a:r>
              <a:rPr lang="en-US" sz="2000" dirty="0" err="1">
                <a:solidFill>
                  <a:srgbClr val="5B595D"/>
                </a:solidFill>
                <a:latin typeface="Calibri" panose="020F0502020204030204" pitchFamily="34" charset="0"/>
                <a:ea typeface="Helvetica Neue"/>
                <a:cs typeface="Calibri" panose="020F0502020204030204" pitchFamily="34" charset="0"/>
              </a:rPr>
              <a:t>condição</a:t>
            </a:r>
            <a:r>
              <a:rPr lang="en-US" sz="2000" dirty="0">
                <a:solidFill>
                  <a:srgbClr val="5B595D"/>
                </a:solidFill>
                <a:latin typeface="Calibri" panose="020F0502020204030204" pitchFamily="34" charset="0"/>
                <a:ea typeface="Helvetica Neue"/>
                <a:cs typeface="Calibri" panose="020F0502020204030204" pitchFamily="34" charset="0"/>
              </a:rPr>
              <a:t> de </a:t>
            </a:r>
            <a:r>
              <a:rPr lang="en-US" sz="2000" dirty="0" err="1">
                <a:solidFill>
                  <a:srgbClr val="5B595D"/>
                </a:solidFill>
                <a:latin typeface="Calibri" panose="020F0502020204030204" pitchFamily="34" charset="0"/>
                <a:ea typeface="Helvetica Neue"/>
                <a:cs typeface="Calibri" panose="020F0502020204030204" pitchFamily="34" charset="0"/>
              </a:rPr>
              <a:t>saúde</a:t>
            </a:r>
            <a:r>
              <a:rPr lang="en-US" sz="2000" dirty="0">
                <a:solidFill>
                  <a:srgbClr val="5B595D"/>
                </a:solidFill>
                <a:latin typeface="Calibri" panose="020F0502020204030204" pitchFamily="34" charset="0"/>
                <a:ea typeface="Helvetica Neue"/>
                <a:cs typeface="Calibri" panose="020F0502020204030204" pitchFamily="34" charset="0"/>
              </a:rPr>
              <a:t> de um </a:t>
            </a:r>
            <a:r>
              <a:rPr lang="en-US" sz="2000" dirty="0" err="1">
                <a:solidFill>
                  <a:srgbClr val="5B595D"/>
                </a:solidFill>
                <a:latin typeface="Calibri" panose="020F0502020204030204" pitchFamily="34" charset="0"/>
                <a:ea typeface="Helvetica Neue"/>
                <a:cs typeface="Calibri" panose="020F0502020204030204" pitchFamily="34" charset="0"/>
              </a:rPr>
              <a:t>doente</a:t>
            </a:r>
            <a:r>
              <a:rPr lang="en-US" sz="2000" dirty="0">
                <a:solidFill>
                  <a:srgbClr val="5B595D"/>
                </a:solidFill>
                <a:latin typeface="Calibri" panose="020F0502020204030204" pitchFamily="34" charset="0"/>
                <a:ea typeface="Helvetica Neue"/>
                <a:cs typeface="Calibri" panose="020F0502020204030204" pitchFamily="34" charset="0"/>
              </a:rPr>
              <a:t> que </a:t>
            </a:r>
            <a:r>
              <a:rPr lang="en-US" sz="2000" dirty="0" err="1">
                <a:solidFill>
                  <a:srgbClr val="5B595D"/>
                </a:solidFill>
                <a:latin typeface="Calibri" panose="020F0502020204030204" pitchFamily="34" charset="0"/>
                <a:ea typeface="Helvetica Neue"/>
                <a:cs typeface="Calibri" panose="020F0502020204030204" pitchFamily="34" charset="0"/>
              </a:rPr>
              <a:t>venha</a:t>
            </a:r>
            <a:r>
              <a:rPr lang="en-US" sz="2000" dirty="0">
                <a:solidFill>
                  <a:srgbClr val="5B595D"/>
                </a:solidFill>
                <a:latin typeface="Calibri" panose="020F0502020204030204" pitchFamily="34" charset="0"/>
                <a:ea typeface="Helvetica Neue"/>
                <a:cs typeface="Calibri" panose="020F0502020204030204" pitchFamily="34" charset="0"/>
              </a:rPr>
              <a:t> </a:t>
            </a:r>
            <a:r>
              <a:rPr lang="en-US" sz="2000" dirty="0" err="1">
                <a:solidFill>
                  <a:srgbClr val="5B595D"/>
                </a:solidFill>
                <a:latin typeface="Calibri" panose="020F0502020204030204" pitchFamily="34" charset="0"/>
                <a:ea typeface="Helvetica Neue"/>
                <a:cs typeface="Calibri" panose="020F0502020204030204" pitchFamily="34" charset="0"/>
              </a:rPr>
              <a:t>diretamente</a:t>
            </a:r>
            <a:r>
              <a:rPr lang="en-US" sz="2000" dirty="0">
                <a:solidFill>
                  <a:srgbClr val="5B595D"/>
                </a:solidFill>
                <a:latin typeface="Calibri" panose="020F0502020204030204" pitchFamily="34" charset="0"/>
                <a:ea typeface="Helvetica Neue"/>
                <a:cs typeface="Calibri" panose="020F0502020204030204" pitchFamily="34" charset="0"/>
              </a:rPr>
              <a:t> do </a:t>
            </a:r>
            <a:r>
              <a:rPr lang="en-US" sz="2000" dirty="0" err="1">
                <a:solidFill>
                  <a:srgbClr val="5B595D"/>
                </a:solidFill>
                <a:latin typeface="Calibri" panose="020F0502020204030204" pitchFamily="34" charset="0"/>
                <a:ea typeface="Helvetica Neue"/>
                <a:cs typeface="Calibri" panose="020F0502020204030204" pitchFamily="34" charset="0"/>
              </a:rPr>
              <a:t>mesmo</a:t>
            </a:r>
            <a:r>
              <a:rPr lang="en-US" sz="2000" dirty="0">
                <a:solidFill>
                  <a:srgbClr val="5B595D"/>
                </a:solidFill>
                <a:latin typeface="Calibri" panose="020F0502020204030204" pitchFamily="34" charset="0"/>
                <a:ea typeface="Helvetica Neue"/>
                <a:cs typeface="Calibri" panose="020F0502020204030204" pitchFamily="34" charset="0"/>
              </a:rPr>
              <a:t>, </a:t>
            </a:r>
            <a:r>
              <a:rPr lang="en-US" sz="2000" dirty="0" err="1">
                <a:solidFill>
                  <a:srgbClr val="5B595D"/>
                </a:solidFill>
                <a:latin typeface="Calibri" panose="020F0502020204030204" pitchFamily="34" charset="0"/>
                <a:ea typeface="Helvetica Neue"/>
                <a:cs typeface="Calibri" panose="020F0502020204030204" pitchFamily="34" charset="0"/>
              </a:rPr>
              <a:t>sem</a:t>
            </a:r>
            <a:r>
              <a:rPr lang="en-US" sz="2000" dirty="0">
                <a:solidFill>
                  <a:srgbClr val="5B595D"/>
                </a:solidFill>
                <a:latin typeface="Calibri" panose="020F0502020204030204" pitchFamily="34" charset="0"/>
                <a:ea typeface="Helvetica Neue"/>
                <a:cs typeface="Calibri" panose="020F0502020204030204" pitchFamily="34" charset="0"/>
              </a:rPr>
              <a:t> </a:t>
            </a:r>
            <a:r>
              <a:rPr lang="en-US" sz="2000" dirty="0" err="1">
                <a:solidFill>
                  <a:srgbClr val="5B595D"/>
                </a:solidFill>
                <a:latin typeface="Calibri" panose="020F0502020204030204" pitchFamily="34" charset="0"/>
                <a:ea typeface="Helvetica Neue"/>
                <a:cs typeface="Calibri" panose="020F0502020204030204" pitchFamily="34" charset="0"/>
              </a:rPr>
              <a:t>interpretação</a:t>
            </a:r>
            <a:r>
              <a:rPr lang="en-US" sz="2000" dirty="0">
                <a:solidFill>
                  <a:srgbClr val="5B595D"/>
                </a:solidFill>
                <a:latin typeface="Calibri" panose="020F0502020204030204" pitchFamily="34" charset="0"/>
                <a:ea typeface="Helvetica Neue"/>
                <a:cs typeface="Calibri" panose="020F0502020204030204" pitchFamily="34" charset="0"/>
              </a:rPr>
              <a:t> por </a:t>
            </a:r>
            <a:r>
              <a:rPr lang="en-US" sz="2000" dirty="0" err="1">
                <a:solidFill>
                  <a:srgbClr val="5B595D"/>
                </a:solidFill>
                <a:latin typeface="Calibri" panose="020F0502020204030204" pitchFamily="34" charset="0"/>
                <a:ea typeface="Helvetica Neue"/>
                <a:cs typeface="Calibri" panose="020F0502020204030204" pitchFamily="34" charset="0"/>
              </a:rPr>
              <a:t>parte</a:t>
            </a:r>
            <a:r>
              <a:rPr lang="en-US" sz="2000" dirty="0">
                <a:solidFill>
                  <a:srgbClr val="5B595D"/>
                </a:solidFill>
                <a:latin typeface="Calibri" panose="020F0502020204030204" pitchFamily="34" charset="0"/>
                <a:ea typeface="Helvetica Neue"/>
                <a:cs typeface="Calibri" panose="020F0502020204030204" pitchFamily="34" charset="0"/>
              </a:rPr>
              <a:t> de </a:t>
            </a:r>
            <a:r>
              <a:rPr lang="en-US" sz="2000" dirty="0" err="1">
                <a:solidFill>
                  <a:srgbClr val="5B595D"/>
                </a:solidFill>
                <a:latin typeface="Calibri" panose="020F0502020204030204" pitchFamily="34" charset="0"/>
                <a:ea typeface="Helvetica Neue"/>
                <a:cs typeface="Calibri" panose="020F0502020204030204" pitchFamily="34" charset="0"/>
              </a:rPr>
              <a:t>clínicos</a:t>
            </a:r>
            <a:r>
              <a:rPr lang="en-US" sz="2000" dirty="0">
                <a:solidFill>
                  <a:srgbClr val="5B595D"/>
                </a:solidFill>
                <a:latin typeface="Calibri" panose="020F0502020204030204" pitchFamily="34" charset="0"/>
                <a:ea typeface="Helvetica Neue"/>
                <a:cs typeface="Calibri" panose="020F0502020204030204" pitchFamily="34" charset="0"/>
              </a:rPr>
              <a:t> </a:t>
            </a:r>
            <a:r>
              <a:rPr lang="en-US" sz="2000" dirty="0" err="1">
                <a:solidFill>
                  <a:srgbClr val="5B595D"/>
                </a:solidFill>
                <a:latin typeface="Calibri" panose="020F0502020204030204" pitchFamily="34" charset="0"/>
                <a:ea typeface="Helvetica Neue"/>
                <a:cs typeface="Calibri" panose="020F0502020204030204" pitchFamily="34" charset="0"/>
              </a:rPr>
              <a:t>ou</a:t>
            </a:r>
            <a:r>
              <a:rPr lang="en-US" sz="2000" dirty="0">
                <a:solidFill>
                  <a:srgbClr val="5B595D"/>
                </a:solidFill>
                <a:latin typeface="Calibri" panose="020F0502020204030204" pitchFamily="34" charset="0"/>
                <a:ea typeface="Helvetica Neue"/>
                <a:cs typeface="Calibri" panose="020F0502020204030204" pitchFamily="34" charset="0"/>
              </a:rPr>
              <a:t> outros</a:t>
            </a:r>
            <a:r>
              <a:rPr lang="en-US" sz="2000" i="1" dirty="0">
                <a:solidFill>
                  <a:srgbClr val="5B595D"/>
                </a:solidFill>
                <a:latin typeface="Calibri" panose="020F0502020204030204" pitchFamily="34" charset="0"/>
                <a:ea typeface="Helvetica Neue"/>
                <a:cs typeface="Calibri" panose="020F0502020204030204" pitchFamily="34" charset="0"/>
              </a:rPr>
              <a:t>”</a:t>
            </a:r>
            <a:r>
              <a:rPr lang="en-US" sz="2000" i="1" baseline="30000" dirty="0">
                <a:solidFill>
                  <a:srgbClr val="5B595D"/>
                </a:solidFill>
                <a:latin typeface="Calibri" panose="020F0502020204030204" pitchFamily="34" charset="0"/>
                <a:ea typeface="Helvetica Neue"/>
                <a:cs typeface="Calibri" panose="020F0502020204030204" pitchFamily="34" charset="0"/>
              </a:rPr>
              <a:t> 1</a:t>
            </a:r>
            <a:endParaRPr lang="pt-PT" sz="2000" dirty="0">
              <a:solidFill>
                <a:srgbClr val="5B595D"/>
              </a:solidFill>
              <a:latin typeface="Calibri" panose="020F0502020204030204" pitchFamily="34" charset="0"/>
              <a:ea typeface="Helvetica Neue"/>
              <a:cs typeface="Calibri" panose="020F0502020204030204" pitchFamily="34" charset="0"/>
            </a:endParaRPr>
          </a:p>
        </p:txBody>
      </p:sp>
      <p:grpSp>
        <p:nvGrpSpPr>
          <p:cNvPr id="2" name="Agrupar 1">
            <a:extLst>
              <a:ext uri="{FF2B5EF4-FFF2-40B4-BE49-F238E27FC236}">
                <a16:creationId xmlns:a16="http://schemas.microsoft.com/office/drawing/2014/main" id="{19BB7B8F-83FA-4D4F-AAF4-311E53F0FC3F}"/>
              </a:ext>
            </a:extLst>
          </p:cNvPr>
          <p:cNvGrpSpPr/>
          <p:nvPr/>
        </p:nvGrpSpPr>
        <p:grpSpPr>
          <a:xfrm>
            <a:off x="3251283" y="2406571"/>
            <a:ext cx="5689433" cy="3767159"/>
            <a:chOff x="2657222" y="2770950"/>
            <a:chExt cx="5689433" cy="3767159"/>
          </a:xfrm>
        </p:grpSpPr>
        <p:pic>
          <p:nvPicPr>
            <p:cNvPr id="33" name="Picture 2" descr="VOTPt">
              <a:extLst>
                <a:ext uri="{FF2B5EF4-FFF2-40B4-BE49-F238E27FC236}">
                  <a16:creationId xmlns:a16="http://schemas.microsoft.com/office/drawing/2014/main" id="{6EB6F8FB-4F72-C54B-829F-453014CA64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66776" y="4114799"/>
              <a:ext cx="1797242" cy="1797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role of patient-reported outcomes in women's health | MDedge ObGyn">
              <a:extLst>
                <a:ext uri="{FF2B5EF4-FFF2-40B4-BE49-F238E27FC236}">
                  <a16:creationId xmlns:a16="http://schemas.microsoft.com/office/drawing/2014/main" id="{04DC3CDB-A4F2-0C41-8586-3C019B6FB66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4760" r="42836"/>
                      </a14:imgEffect>
                    </a14:imgLayer>
                  </a14:imgProps>
                </a:ext>
                <a:ext uri="{28A0092B-C50C-407E-A947-70E740481C1C}">
                  <a14:useLocalDpi xmlns:a14="http://schemas.microsoft.com/office/drawing/2010/main" val="0"/>
                </a:ext>
              </a:extLst>
            </a:blip>
            <a:srcRect t="5435" r="52405" b="5326"/>
            <a:stretch/>
          </p:blipFill>
          <p:spPr bwMode="auto">
            <a:xfrm>
              <a:off x="2657222" y="2770950"/>
              <a:ext cx="2553606" cy="3683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role of patient-reported outcomes in women's health | MDedge ObGyn">
              <a:extLst>
                <a:ext uri="{FF2B5EF4-FFF2-40B4-BE49-F238E27FC236}">
                  <a16:creationId xmlns:a16="http://schemas.microsoft.com/office/drawing/2014/main" id="{D34BB4FA-37DF-3845-8EDD-AB2249AFCFF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52257" r="94695"/>
                      </a14:imgEffect>
                    </a14:imgLayer>
                  </a14:imgProps>
                </a:ext>
                <a:ext uri="{28A0092B-C50C-407E-A947-70E740481C1C}">
                  <a14:useLocalDpi xmlns:a14="http://schemas.microsoft.com/office/drawing/2010/main" val="0"/>
                </a:ext>
              </a:extLst>
            </a:blip>
            <a:srcRect l="46952" t="7744" r="11005" b="10460"/>
            <a:stretch/>
          </p:blipFill>
          <p:spPr bwMode="auto">
            <a:xfrm>
              <a:off x="6096001" y="3169879"/>
              <a:ext cx="2250654" cy="3368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267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dikura is using Patient-Reported-Outcome-Measures - Medikura">
            <a:extLst>
              <a:ext uri="{FF2B5EF4-FFF2-40B4-BE49-F238E27FC236}">
                <a16:creationId xmlns:a16="http://schemas.microsoft.com/office/drawing/2014/main" id="{11DA15C4-15BF-3B4F-9AE0-397F3AF6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872" y="2284009"/>
            <a:ext cx="5218139" cy="3480371"/>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7F3EDB26-0FEA-1544-8873-37D51FC9A34C}"/>
              </a:ext>
            </a:extLst>
          </p:cNvPr>
          <p:cNvSpPr txBox="1"/>
          <p:nvPr/>
        </p:nvSpPr>
        <p:spPr>
          <a:xfrm>
            <a:off x="969017" y="3520016"/>
            <a:ext cx="5440499" cy="1493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57300" lvl="2" indent="-342900">
              <a:lnSpc>
                <a:spcPct val="150000"/>
              </a:lnSpc>
              <a:buClr>
                <a:srgbClr val="FBC100"/>
              </a:buClr>
              <a:buFont typeface="Wingdings" pitchFamily="2" charset="2"/>
              <a:buChar char="ü"/>
            </a:pPr>
            <a:r>
              <a:rPr lang="pt-PT" sz="3200" b="1" dirty="0">
                <a:solidFill>
                  <a:srgbClr val="5B595D"/>
                </a:solidFill>
                <a:latin typeface="Calibri" panose="020F0502020204030204" pitchFamily="34" charset="0"/>
                <a:ea typeface="Helvetica Neue"/>
                <a:cs typeface="Calibri" panose="020F0502020204030204" pitchFamily="34" charset="0"/>
              </a:rPr>
              <a:t>Genéricos</a:t>
            </a:r>
          </a:p>
          <a:p>
            <a:pPr marL="1257300" lvl="2" indent="-342900">
              <a:lnSpc>
                <a:spcPct val="150000"/>
              </a:lnSpc>
              <a:buClr>
                <a:srgbClr val="FBC100"/>
              </a:buClr>
              <a:buFont typeface="Wingdings" pitchFamily="2" charset="2"/>
              <a:buChar char="ü"/>
            </a:pPr>
            <a:r>
              <a:rPr lang="pt-PT" sz="3200" b="1" dirty="0">
                <a:solidFill>
                  <a:srgbClr val="5B595D"/>
                </a:solidFill>
                <a:latin typeface="Calibri" panose="020F0502020204030204" pitchFamily="34" charset="0"/>
                <a:ea typeface="Helvetica Neue"/>
                <a:cs typeface="Calibri" panose="020F0502020204030204" pitchFamily="34" charset="0"/>
              </a:rPr>
              <a:t>Específicos da doença</a:t>
            </a:r>
          </a:p>
        </p:txBody>
      </p:sp>
      <p:sp>
        <p:nvSpPr>
          <p:cNvPr id="10" name="CaixaDeTexto 9">
            <a:extLst>
              <a:ext uri="{FF2B5EF4-FFF2-40B4-BE49-F238E27FC236}">
                <a16:creationId xmlns:a16="http://schemas.microsoft.com/office/drawing/2014/main" id="{99FED07A-2DB7-7040-8682-6A36CEDEEAB4}"/>
              </a:ext>
            </a:extLst>
          </p:cNvPr>
          <p:cNvSpPr txBox="1"/>
          <p:nvPr/>
        </p:nvSpPr>
        <p:spPr>
          <a:xfrm>
            <a:off x="140237" y="6515387"/>
            <a:ext cx="589349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cs typeface="Calibri" panose="020F0502020204030204" pitchFamily="34" charset="0"/>
              </a:rPr>
              <a:t>1. </a:t>
            </a:r>
            <a:r>
              <a:rPr lang="pt-PT" sz="800" dirty="0" err="1">
                <a:solidFill>
                  <a:schemeClr val="tx1">
                    <a:lumMod val="65000"/>
                    <a:lumOff val="35000"/>
                  </a:schemeClr>
                </a:solidFill>
                <a:latin typeface="Calibri" panose="020F0502020204030204" pitchFamily="34" charset="0"/>
                <a:cs typeface="Calibri" panose="020F0502020204030204" pitchFamily="34" charset="0"/>
              </a:rPr>
              <a:t>Porter,I</a:t>
            </a:r>
            <a:r>
              <a:rPr lang="pt-PT" sz="800"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et</a:t>
            </a:r>
            <a:r>
              <a:rPr lang="pt-PT" sz="800" i="1" dirty="0">
                <a:solidFill>
                  <a:schemeClr val="tx1">
                    <a:lumMod val="65000"/>
                    <a:lumOff val="35000"/>
                  </a:schemeClr>
                </a:solidFill>
                <a:latin typeface="Calibri" panose="020F0502020204030204" pitchFamily="34" charset="0"/>
                <a:cs typeface="Calibri" panose="020F0502020204030204" pitchFamily="34" charset="0"/>
              </a:rPr>
              <a:t> al. </a:t>
            </a:r>
            <a:r>
              <a:rPr lang="pt-PT" sz="800" dirty="0" err="1">
                <a:solidFill>
                  <a:schemeClr val="tx1">
                    <a:lumMod val="65000"/>
                    <a:lumOff val="35000"/>
                  </a:schemeClr>
                </a:solidFill>
                <a:latin typeface="Calibri" panose="020F0502020204030204" pitchFamily="34" charset="0"/>
                <a:cs typeface="Calibri" panose="020F0502020204030204" pitchFamily="34" charset="0"/>
              </a:rPr>
              <a:t>J.Comp</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cs typeface="Calibri" panose="020F0502020204030204" pitchFamily="34" charset="0"/>
              </a:rPr>
              <a:t>Eff</a:t>
            </a:r>
            <a:r>
              <a:rPr lang="pt-PT" sz="800" dirty="0">
                <a:solidFill>
                  <a:schemeClr val="tx1">
                    <a:lumMod val="65000"/>
                    <a:lumOff val="35000"/>
                  </a:schemeClr>
                </a:solidFill>
                <a:latin typeface="Calibri" panose="020F0502020204030204" pitchFamily="34" charset="0"/>
                <a:cs typeface="Calibri" panose="020F0502020204030204" pitchFamily="34" charset="0"/>
              </a:rPr>
              <a:t>. Res.5,507–519(2016). 2. </a:t>
            </a:r>
            <a:r>
              <a:rPr lang="pt-PT" sz="800" dirty="0" err="1">
                <a:solidFill>
                  <a:schemeClr val="tx1">
                    <a:lumMod val="65000"/>
                    <a:lumOff val="35000"/>
                  </a:schemeClr>
                </a:solidFill>
                <a:latin typeface="Calibri" panose="020F0502020204030204" pitchFamily="34" charset="0"/>
                <a:cs typeface="Calibri" panose="020F0502020204030204" pitchFamily="34" charset="0"/>
              </a:rPr>
              <a:t>Kall</a:t>
            </a:r>
            <a:r>
              <a:rPr lang="pt-PT" sz="800" dirty="0">
                <a:solidFill>
                  <a:schemeClr val="tx1">
                    <a:lumMod val="65000"/>
                    <a:lumOff val="35000"/>
                  </a:schemeClr>
                </a:solidFill>
                <a:latin typeface="Calibri" panose="020F0502020204030204" pitchFamily="34" charset="0"/>
                <a:cs typeface="Calibri" panose="020F0502020204030204" pitchFamily="34" charset="0"/>
              </a:rPr>
              <a:t>, M.</a:t>
            </a:r>
            <a:r>
              <a:rPr lang="pt-PT" sz="800" i="1" dirty="0">
                <a:solidFill>
                  <a:schemeClr val="tx1">
                    <a:lumMod val="65000"/>
                    <a:lumOff val="35000"/>
                  </a:schemeClr>
                </a:solidFill>
                <a:latin typeface="Calibri" panose="020F0502020204030204" pitchFamily="34" charset="0"/>
                <a:cs typeface="Calibri" panose="020F0502020204030204" pitchFamily="34" charset="0"/>
              </a:rPr>
              <a:t>et al </a:t>
            </a:r>
            <a:r>
              <a:rPr lang="pt-PT" sz="800" dirty="0">
                <a:solidFill>
                  <a:schemeClr val="tx1">
                    <a:lumMod val="65000"/>
                    <a:lumOff val="35000"/>
                  </a:schemeClr>
                </a:solidFill>
                <a:latin typeface="Calibri" panose="020F0502020204030204" pitchFamily="34" charset="0"/>
                <a:cs typeface="Calibri" panose="020F0502020204030204" pitchFamily="34" charset="0"/>
              </a:rPr>
              <a:t>Lancet HIV7, e 59–e68(2020).</a:t>
            </a:r>
          </a:p>
        </p:txBody>
      </p:sp>
      <p:sp>
        <p:nvSpPr>
          <p:cNvPr id="6" name="Title 3">
            <a:extLst>
              <a:ext uri="{FF2B5EF4-FFF2-40B4-BE49-F238E27FC236}">
                <a16:creationId xmlns:a16="http://schemas.microsoft.com/office/drawing/2014/main" id="{5B929EF2-F490-9345-A6D6-DB116F4819FE}"/>
              </a:ext>
            </a:extLst>
          </p:cNvPr>
          <p:cNvSpPr txBox="1">
            <a:spLocks/>
          </p:cNvSpPr>
          <p:nvPr/>
        </p:nvSpPr>
        <p:spPr>
          <a:xfrm>
            <a:off x="3689267" y="782488"/>
            <a:ext cx="4813466" cy="715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rgbClr val="FBC100"/>
                </a:solidFill>
                <a:latin typeface="+mn-lt"/>
              </a:rPr>
              <a:t>Definição</a:t>
            </a:r>
            <a:endParaRPr lang="pt-PT" sz="2400" b="1" dirty="0">
              <a:solidFill>
                <a:srgbClr val="FBC100"/>
              </a:solidFill>
              <a:latin typeface="+mn-lt"/>
            </a:endParaRPr>
          </a:p>
        </p:txBody>
      </p:sp>
      <p:sp>
        <p:nvSpPr>
          <p:cNvPr id="8" name="CaixaDeTexto 8">
            <a:extLst>
              <a:ext uri="{FF2B5EF4-FFF2-40B4-BE49-F238E27FC236}">
                <a16:creationId xmlns:a16="http://schemas.microsoft.com/office/drawing/2014/main" id="{C97B9DAA-F250-264C-A3DD-2CBBC9F79584}"/>
              </a:ext>
            </a:extLst>
          </p:cNvPr>
          <p:cNvSpPr txBox="1"/>
          <p:nvPr/>
        </p:nvSpPr>
        <p:spPr>
          <a:xfrm>
            <a:off x="864387" y="1617893"/>
            <a:ext cx="1033869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uSzPct val="300000"/>
            </a:pPr>
            <a:r>
              <a:rPr lang="pt-PT" sz="2000" dirty="0">
                <a:solidFill>
                  <a:srgbClr val="5B595D"/>
                </a:solidFill>
                <a:latin typeface="Calibri" panose="020F0502020204030204" pitchFamily="34" charset="0"/>
                <a:ea typeface="Helvetica Neue"/>
                <a:cs typeface="Calibri" panose="020F0502020204030204" pitchFamily="34" charset="0"/>
              </a:rPr>
              <a:t>A maioria recorrendo à utilização de </a:t>
            </a:r>
            <a:r>
              <a:rPr lang="pt-PT" sz="2000" u="sng" dirty="0">
                <a:solidFill>
                  <a:srgbClr val="5B595D"/>
                </a:solidFill>
                <a:latin typeface="Calibri" panose="020F0502020204030204" pitchFamily="34" charset="0"/>
                <a:ea typeface="Helvetica Neue"/>
                <a:cs typeface="Calibri" panose="020F0502020204030204" pitchFamily="34" charset="0"/>
              </a:rPr>
              <a:t>questionários uniformizados</a:t>
            </a:r>
            <a:r>
              <a:rPr lang="pt-PT" sz="2000" baseline="30000" dirty="0">
                <a:solidFill>
                  <a:srgbClr val="5B595D"/>
                </a:solidFill>
                <a:latin typeface="Calibri" panose="020F0502020204030204" pitchFamily="34" charset="0"/>
                <a:ea typeface="Helvetica Neue"/>
                <a:cs typeface="Calibri" panose="020F0502020204030204" pitchFamily="34" charset="0"/>
              </a:rPr>
              <a:t>1,2</a:t>
            </a:r>
            <a:r>
              <a:rPr lang="pt-PT" sz="2000" dirty="0">
                <a:solidFill>
                  <a:srgbClr val="5B595D"/>
                </a:solidFill>
                <a:latin typeface="Calibri" panose="020F0502020204030204" pitchFamily="34" charset="0"/>
                <a:ea typeface="Helvetica Neue"/>
                <a:cs typeface="Calibri" panose="020F0502020204030204" pitchFamily="34" charset="0"/>
              </a:rPr>
              <a:t>:</a:t>
            </a:r>
          </a:p>
        </p:txBody>
      </p:sp>
    </p:spTree>
    <p:extLst>
      <p:ext uri="{BB962C8B-B14F-4D97-AF65-F5344CB8AC3E}">
        <p14:creationId xmlns:p14="http://schemas.microsoft.com/office/powerpoint/2010/main" val="241102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3">
            <a:extLst>
              <a:ext uri="{FF2B5EF4-FFF2-40B4-BE49-F238E27FC236}">
                <a16:creationId xmlns:a16="http://schemas.microsoft.com/office/drawing/2014/main" id="{8FA7691F-5FA7-354F-A8DE-09D9EDCB9D8F}"/>
              </a:ext>
            </a:extLst>
          </p:cNvPr>
          <p:cNvSpPr txBox="1">
            <a:spLocks/>
          </p:cNvSpPr>
          <p:nvPr/>
        </p:nvSpPr>
        <p:spPr>
          <a:xfrm>
            <a:off x="198474" y="6353796"/>
            <a:ext cx="11993526" cy="35759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71450" indent="-171450">
              <a:buFont typeface="Arial" panose="020B0604020202020204" pitchFamily="34" charset="0"/>
              <a:buAutoNum type="arabicPeriod"/>
            </a:pPr>
            <a:r>
              <a:rPr lang="en" sz="800" dirty="0">
                <a:solidFill>
                  <a:schemeClr val="tx1">
                    <a:lumMod val="65000"/>
                    <a:lumOff val="35000"/>
                  </a:schemeClr>
                </a:solidFill>
                <a:latin typeface="Calibri" panose="020F0502020204030204" pitchFamily="34" charset="0"/>
                <a:cs typeface="Calibri" panose="020F0502020204030204" pitchFamily="34" charset="0"/>
              </a:rPr>
              <a:t>US Food and Drug Administration</a:t>
            </a:r>
            <a:r>
              <a:rPr lang="en-GB" sz="800" dirty="0">
                <a:solidFill>
                  <a:schemeClr val="tx1">
                    <a:lumMod val="65000"/>
                    <a:lumOff val="35000"/>
                  </a:schemeClr>
                </a:solidFill>
                <a:latin typeface="Calibri" panose="020F0502020204030204" pitchFamily="34" charset="0"/>
                <a:cs typeface="Calibri" panose="020F0502020204030204" pitchFamily="34" charset="0"/>
              </a:rPr>
              <a:t>. Guidance for Industry Patient-Reported Outcome Measures. </a:t>
            </a:r>
            <a:r>
              <a:rPr lang="en-GB"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GB" sz="800" dirty="0">
                <a:solidFill>
                  <a:schemeClr val="tx1">
                    <a:lumMod val="65000"/>
                    <a:lumOff val="35000"/>
                  </a:schemeClr>
                </a:solidFill>
                <a:latin typeface="Calibri" panose="020F0502020204030204" pitchFamily="34" charset="0"/>
                <a:cs typeface="Calibri" panose="020F0502020204030204" pitchFamily="34" charset="0"/>
              </a:rPr>
              <a:t> </a:t>
            </a:r>
            <a:r>
              <a:rPr lang="en-GB" sz="800" dirty="0" err="1">
                <a:solidFill>
                  <a:schemeClr val="tx1">
                    <a:lumMod val="65000"/>
                    <a:lumOff val="35000"/>
                  </a:schemeClr>
                </a:solidFill>
                <a:latin typeface="Calibri" panose="020F0502020204030204" pitchFamily="34" charset="0"/>
                <a:cs typeface="Calibri" panose="020F0502020204030204" pitchFamily="34" charset="0"/>
              </a:rPr>
              <a:t>em</a:t>
            </a:r>
            <a:r>
              <a:rPr lang="en-GB" sz="800" dirty="0">
                <a:solidFill>
                  <a:schemeClr val="tx1">
                    <a:lumMod val="65000"/>
                    <a:lumOff val="35000"/>
                  </a:schemeClr>
                </a:solidFill>
                <a:latin typeface="Calibri" panose="020F0502020204030204" pitchFamily="34" charset="0"/>
                <a:cs typeface="Calibri" panose="020F0502020204030204" pitchFamily="34" charset="0"/>
              </a:rPr>
              <a:t>: </a:t>
            </a:r>
            <a:r>
              <a:rPr lang="en-GB" sz="800" dirty="0">
                <a:solidFill>
                  <a:schemeClr val="tx1">
                    <a:lumMod val="65000"/>
                    <a:lumOff val="35000"/>
                  </a:schemeClr>
                </a:solidFill>
                <a:latin typeface="Calibri" panose="020F0502020204030204" pitchFamily="34" charset="0"/>
                <a:cs typeface="Calibri" panose="020F0502020204030204" pitchFamily="34" charset="0"/>
                <a:hlinkClick r:id="rId3"/>
              </a:rPr>
              <a:t>www.fda.gov/downloads/drugs/guidances/ucm193282.pdf</a:t>
            </a:r>
            <a:r>
              <a:rPr lang="en-GB" sz="800" dirty="0">
                <a:solidFill>
                  <a:schemeClr val="tx1">
                    <a:lumMod val="65000"/>
                    <a:lumOff val="35000"/>
                  </a:schemeClr>
                </a:solidFill>
                <a:latin typeface="Calibri" panose="020F0502020204030204" pitchFamily="34" charset="0"/>
                <a:cs typeface="Calibri" panose="020F0502020204030204" pitchFamily="34" charset="0"/>
              </a:rPr>
              <a:t>.</a:t>
            </a:r>
          </a:p>
          <a:p>
            <a:pPr marL="171450" indent="-171450">
              <a:buFont typeface="Arial" panose="020B0604020202020204" pitchFamily="34" charset="0"/>
              <a:buAutoNum type="arabicPeriod"/>
            </a:pPr>
            <a:r>
              <a:rPr lang="en-GB" sz="800" dirty="0">
                <a:solidFill>
                  <a:schemeClr val="tx1">
                    <a:lumMod val="65000"/>
                    <a:lumOff val="35000"/>
                  </a:schemeClr>
                </a:solidFill>
                <a:latin typeface="Calibri" panose="020F0502020204030204" pitchFamily="34" charset="0"/>
                <a:cs typeface="Calibri" panose="020F0502020204030204" pitchFamily="34" charset="0"/>
              </a:rPr>
              <a:t>McKenna. Types of PROMs currently used in medical research. BMC Medicine 2011, 9:86.</a:t>
            </a:r>
            <a:endParaRPr lang="en-US" sz="8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3D6B9E8F-526B-9042-A849-C866C821BF03}"/>
              </a:ext>
            </a:extLst>
          </p:cNvPr>
          <p:cNvGrpSpPr/>
          <p:nvPr/>
        </p:nvGrpSpPr>
        <p:grpSpPr>
          <a:xfrm>
            <a:off x="949300" y="1597802"/>
            <a:ext cx="9637083" cy="4044940"/>
            <a:chOff x="1299623" y="2060939"/>
            <a:chExt cx="9637083" cy="4044940"/>
          </a:xfrm>
        </p:grpSpPr>
        <p:sp>
          <p:nvSpPr>
            <p:cNvPr id="6" name="Rectangle 4">
              <a:extLst>
                <a:ext uri="{FF2B5EF4-FFF2-40B4-BE49-F238E27FC236}">
                  <a16:creationId xmlns:a16="http://schemas.microsoft.com/office/drawing/2014/main" id="{473D33BB-2AF6-F645-9243-9C3720F8BEE4}"/>
                </a:ext>
              </a:extLst>
            </p:cNvPr>
            <p:cNvSpPr/>
            <p:nvPr/>
          </p:nvSpPr>
          <p:spPr>
            <a:xfrm>
              <a:off x="1299623" y="2176956"/>
              <a:ext cx="4495800" cy="538828"/>
            </a:xfrm>
            <a:prstGeom prst="rect">
              <a:avLst/>
            </a:prstGeom>
            <a:noFill/>
            <a:ln w="25400" cap="flat" cmpd="sng" algn="ctr">
              <a:noFill/>
              <a:prstDash val="solid"/>
            </a:ln>
            <a:effectLst/>
          </p:spPr>
          <p:txBody>
            <a:bodyPr spcFirstLastPara="0" vert="horz" wrap="square" lIns="457200" tIns="45720" rIns="91440" bIns="45720" numCol="1" spcCol="1270" anchor="ctr" anchorCtr="0">
              <a:noAutofit/>
            </a:bodyPr>
            <a:lstStyle/>
            <a:p>
              <a:pPr defTabSz="488950">
                <a:lnSpc>
                  <a:spcPct val="90000"/>
                </a:lnSpc>
                <a:spcBef>
                  <a:spcPct val="0"/>
                </a:spcBef>
                <a:spcAft>
                  <a:spcPct val="35000"/>
                </a:spcAft>
                <a:defRPr/>
              </a:pPr>
              <a:endParaRPr lang="en-US" sz="900" dirty="0">
                <a:solidFill>
                  <a:srgbClr val="3F3F3F"/>
                </a:solidFill>
                <a:latin typeface="Arial" panose="020B0604020202020204" pitchFamily="34" charset="0"/>
                <a:ea typeface="Helvetica Neue"/>
                <a:cs typeface="Arial" panose="020B0604020202020204" pitchFamily="34" charset="0"/>
              </a:endParaRPr>
            </a:p>
          </p:txBody>
        </p:sp>
        <p:sp>
          <p:nvSpPr>
            <p:cNvPr id="7" name="Rectangle 6">
              <a:extLst>
                <a:ext uri="{FF2B5EF4-FFF2-40B4-BE49-F238E27FC236}">
                  <a16:creationId xmlns:a16="http://schemas.microsoft.com/office/drawing/2014/main" id="{C5C3A199-6F5A-A946-A26D-C06138504820}"/>
                </a:ext>
              </a:extLst>
            </p:cNvPr>
            <p:cNvSpPr/>
            <p:nvPr/>
          </p:nvSpPr>
          <p:spPr>
            <a:xfrm>
              <a:off x="1299623" y="3462998"/>
              <a:ext cx="4495800" cy="538828"/>
            </a:xfrm>
            <a:prstGeom prst="rect">
              <a:avLst/>
            </a:prstGeom>
            <a:noFill/>
            <a:ln w="25400" cap="flat" cmpd="sng" algn="ctr">
              <a:noFill/>
              <a:prstDash val="solid"/>
            </a:ln>
            <a:effectLst/>
          </p:spPr>
          <p:txBody>
            <a:bodyPr spcFirstLastPara="0" vert="horz" wrap="square" lIns="457200" tIns="45720" rIns="91440" bIns="45720" numCol="1" spcCol="1270" anchor="ctr" anchorCtr="0">
              <a:noAutofit/>
            </a:bodyPr>
            <a:lstStyle/>
            <a:p>
              <a:pPr defTabSz="488950">
                <a:lnSpc>
                  <a:spcPct val="90000"/>
                </a:lnSpc>
                <a:spcBef>
                  <a:spcPct val="0"/>
                </a:spcBef>
                <a:spcAft>
                  <a:spcPct val="35000"/>
                </a:spcAft>
                <a:defRPr/>
              </a:pPr>
              <a:endParaRPr lang="en-US" sz="900" dirty="0">
                <a:solidFill>
                  <a:srgbClr val="3F3F3F"/>
                </a:solidFill>
                <a:latin typeface="Arial" panose="020B0604020202020204" pitchFamily="34" charset="0"/>
                <a:ea typeface="Helvetica Neue"/>
                <a:cs typeface="Arial" panose="020B0604020202020204" pitchFamily="34" charset="0"/>
              </a:endParaRPr>
            </a:p>
          </p:txBody>
        </p:sp>
        <p:sp>
          <p:nvSpPr>
            <p:cNvPr id="8" name="Rectangle 7">
              <a:extLst>
                <a:ext uri="{FF2B5EF4-FFF2-40B4-BE49-F238E27FC236}">
                  <a16:creationId xmlns:a16="http://schemas.microsoft.com/office/drawing/2014/main" id="{895BBFF8-4A45-9E4B-8C07-94A0D45B646A}"/>
                </a:ext>
              </a:extLst>
            </p:cNvPr>
            <p:cNvSpPr/>
            <p:nvPr/>
          </p:nvSpPr>
          <p:spPr>
            <a:xfrm>
              <a:off x="1299623" y="4106019"/>
              <a:ext cx="4495800" cy="538828"/>
            </a:xfrm>
            <a:prstGeom prst="rect">
              <a:avLst/>
            </a:prstGeom>
            <a:noFill/>
            <a:ln w="25400" cap="flat" cmpd="sng" algn="ctr">
              <a:noFill/>
              <a:prstDash val="solid"/>
            </a:ln>
            <a:effectLst/>
          </p:spPr>
          <p:txBody>
            <a:bodyPr spcFirstLastPara="0" vert="horz" wrap="square" lIns="457200" tIns="45720" rIns="91440" bIns="45720" numCol="1" spcCol="1270" anchor="ctr" anchorCtr="0">
              <a:noAutofit/>
            </a:bodyPr>
            <a:lstStyle/>
            <a:p>
              <a:pPr defTabSz="488950">
                <a:lnSpc>
                  <a:spcPct val="90000"/>
                </a:lnSpc>
                <a:spcBef>
                  <a:spcPct val="0"/>
                </a:spcBef>
                <a:spcAft>
                  <a:spcPct val="35000"/>
                </a:spcAft>
                <a:defRPr/>
              </a:pPr>
              <a:endParaRPr lang="en-US" sz="900" dirty="0">
                <a:solidFill>
                  <a:srgbClr val="3F3F3F"/>
                </a:solidFill>
                <a:latin typeface="Arial" panose="020B0604020202020204" pitchFamily="34" charset="0"/>
                <a:ea typeface="Helvetica Neue"/>
                <a:cs typeface="Arial" panose="020B0604020202020204" pitchFamily="34" charset="0"/>
              </a:endParaRPr>
            </a:p>
          </p:txBody>
        </p:sp>
        <p:sp>
          <p:nvSpPr>
            <p:cNvPr id="10" name="Rectangle 9">
              <a:extLst>
                <a:ext uri="{FF2B5EF4-FFF2-40B4-BE49-F238E27FC236}">
                  <a16:creationId xmlns:a16="http://schemas.microsoft.com/office/drawing/2014/main" id="{E2DD01F6-7081-3843-85F0-0D34B0098012}"/>
                </a:ext>
              </a:extLst>
            </p:cNvPr>
            <p:cNvSpPr/>
            <p:nvPr/>
          </p:nvSpPr>
          <p:spPr>
            <a:xfrm>
              <a:off x="1299623" y="5392061"/>
              <a:ext cx="4495800" cy="538828"/>
            </a:xfrm>
            <a:prstGeom prst="rect">
              <a:avLst/>
            </a:prstGeom>
            <a:noFill/>
            <a:ln w="25400" cap="flat" cmpd="sng" algn="ctr">
              <a:noFill/>
              <a:prstDash val="solid"/>
            </a:ln>
            <a:effectLst/>
          </p:spPr>
          <p:txBody>
            <a:bodyPr spcFirstLastPara="0" vert="horz" wrap="square" lIns="457200" tIns="45720" rIns="91440" bIns="45720" numCol="1" spcCol="1270" anchor="ctr" anchorCtr="0">
              <a:noAutofit/>
            </a:bodyPr>
            <a:lstStyle/>
            <a:p>
              <a:pPr defTabSz="488950">
                <a:lnSpc>
                  <a:spcPct val="90000"/>
                </a:lnSpc>
                <a:spcBef>
                  <a:spcPct val="0"/>
                </a:spcBef>
                <a:spcAft>
                  <a:spcPct val="35000"/>
                </a:spcAft>
                <a:defRPr/>
              </a:pPr>
              <a:endParaRPr lang="en-US" sz="900" dirty="0">
                <a:solidFill>
                  <a:srgbClr val="3F3F3F"/>
                </a:solidFill>
                <a:latin typeface="Arial" panose="020B0604020202020204" pitchFamily="34" charset="0"/>
                <a:ea typeface="Helvetica Neue"/>
                <a:cs typeface="Arial" panose="020B0604020202020204" pitchFamily="34" charset="0"/>
              </a:endParaRPr>
            </a:p>
          </p:txBody>
        </p:sp>
        <p:sp>
          <p:nvSpPr>
            <p:cNvPr id="11" name="Rectangle 11">
              <a:extLst>
                <a:ext uri="{FF2B5EF4-FFF2-40B4-BE49-F238E27FC236}">
                  <a16:creationId xmlns:a16="http://schemas.microsoft.com/office/drawing/2014/main" id="{5B090B79-634C-3A41-885B-C6412A07CAC3}"/>
                </a:ext>
              </a:extLst>
            </p:cNvPr>
            <p:cNvSpPr/>
            <p:nvPr/>
          </p:nvSpPr>
          <p:spPr>
            <a:xfrm>
              <a:off x="1507928" y="5567051"/>
              <a:ext cx="4495798" cy="538828"/>
            </a:xfrm>
            <a:prstGeom prst="rect">
              <a:avLst/>
            </a:prstGeom>
            <a:noFill/>
            <a:ln w="25400" cap="flat" cmpd="sng" algn="ctr">
              <a:noFill/>
              <a:prstDash val="solid"/>
            </a:ln>
            <a:effectLst/>
          </p:spPr>
          <p:txBody>
            <a:bodyPr spcFirstLastPara="0" vert="horz" wrap="square" lIns="457200" tIns="45720" rIns="91440" bIns="45720" numCol="1" spcCol="1270" anchor="ctr" anchorCtr="0">
              <a:noAutofit/>
            </a:bodyPr>
            <a:lstStyle/>
            <a:p>
              <a:pPr defTabSz="488950">
                <a:lnSpc>
                  <a:spcPct val="90000"/>
                </a:lnSpc>
                <a:spcBef>
                  <a:spcPct val="0"/>
                </a:spcBef>
                <a:spcAft>
                  <a:spcPct val="35000"/>
                </a:spcAft>
                <a:defRPr/>
              </a:pPr>
              <a:endParaRPr lang="en-US" sz="900" dirty="0">
                <a:solidFill>
                  <a:srgbClr val="3F3F3F"/>
                </a:solidFill>
                <a:latin typeface="Arial" panose="020B0604020202020204" pitchFamily="34" charset="0"/>
                <a:ea typeface="Helvetica Neue"/>
                <a:cs typeface="Arial" panose="020B0604020202020204" pitchFamily="34" charset="0"/>
              </a:endParaRPr>
            </a:p>
          </p:txBody>
        </p:sp>
        <p:grpSp>
          <p:nvGrpSpPr>
            <p:cNvPr id="12" name="Group 12">
              <a:extLst>
                <a:ext uri="{FF2B5EF4-FFF2-40B4-BE49-F238E27FC236}">
                  <a16:creationId xmlns:a16="http://schemas.microsoft.com/office/drawing/2014/main" id="{D269DF5A-2985-1B42-BF53-D77C95A62597}"/>
                </a:ext>
              </a:extLst>
            </p:cNvPr>
            <p:cNvGrpSpPr/>
            <p:nvPr/>
          </p:nvGrpSpPr>
          <p:grpSpPr>
            <a:xfrm>
              <a:off x="1431301" y="3045577"/>
              <a:ext cx="1463040" cy="1463040"/>
              <a:chOff x="457200" y="2907323"/>
              <a:chExt cx="1821229" cy="1678586"/>
            </a:xfrm>
          </p:grpSpPr>
          <p:sp>
            <p:nvSpPr>
              <p:cNvPr id="13" name="Oval 12">
                <a:extLst>
                  <a:ext uri="{FF2B5EF4-FFF2-40B4-BE49-F238E27FC236}">
                    <a16:creationId xmlns:a16="http://schemas.microsoft.com/office/drawing/2014/main" id="{2F239C60-1E9A-B94D-B396-92D91B658D65}"/>
                  </a:ext>
                </a:extLst>
              </p:cNvPr>
              <p:cNvSpPr/>
              <p:nvPr/>
            </p:nvSpPr>
            <p:spPr>
              <a:xfrm>
                <a:off x="457200" y="2907323"/>
                <a:ext cx="1821229" cy="1678586"/>
              </a:xfrm>
              <a:prstGeom prst="ellipse">
                <a:avLst/>
              </a:prstGeom>
              <a:solidFill>
                <a:srgbClr val="C51635"/>
              </a:solidFill>
              <a:ln w="25400" cap="flat" cmpd="sng" algn="ctr">
                <a:noFill/>
                <a:prstDash val="solid"/>
              </a:ln>
              <a:effectLst/>
            </p:spPr>
            <p:txBody>
              <a:bodyPr spcFirstLastPara="0" vert="horz" wrap="none" lIns="91440" tIns="45720" rIns="91440" bIns="45720" numCol="1" spcCol="1270" anchor="b" anchorCtr="0">
                <a:noAutofit/>
              </a:bodyPr>
              <a:lstStyle/>
              <a:p>
                <a:pPr defTabSz="977900">
                  <a:lnSpc>
                    <a:spcPct val="90000"/>
                  </a:lnSpc>
                  <a:spcBef>
                    <a:spcPct val="0"/>
                  </a:spcBef>
                  <a:spcAft>
                    <a:spcPct val="35000"/>
                  </a:spcAft>
                  <a:defRPr/>
                </a:pPr>
                <a:r>
                  <a:rPr lang="en-US" sz="2400" b="1" dirty="0" err="1">
                    <a:solidFill>
                      <a:prstClr val="white"/>
                    </a:solidFill>
                    <a:ea typeface="Helvetica Neue"/>
                    <a:cs typeface="Arial" panose="020B0604020202020204" pitchFamily="34" charset="0"/>
                  </a:rPr>
                  <a:t>Doente</a:t>
                </a:r>
                <a:endParaRPr lang="en-US" sz="2400" b="1" dirty="0">
                  <a:solidFill>
                    <a:prstClr val="white"/>
                  </a:solidFill>
                  <a:ea typeface="Helvetica Neue"/>
                  <a:cs typeface="Arial" panose="020B0604020202020204" pitchFamily="34" charset="0"/>
                </a:endParaRPr>
              </a:p>
            </p:txBody>
          </p:sp>
          <p:sp>
            <p:nvSpPr>
              <p:cNvPr id="14" name="Freeform 5">
                <a:extLst>
                  <a:ext uri="{FF2B5EF4-FFF2-40B4-BE49-F238E27FC236}">
                    <a16:creationId xmlns:a16="http://schemas.microsoft.com/office/drawing/2014/main" id="{73967CD9-ECE1-CE4D-A077-369AD33B10F4}"/>
                  </a:ext>
                </a:extLst>
              </p:cNvPr>
              <p:cNvSpPr>
                <a:spLocks/>
              </p:cNvSpPr>
              <p:nvPr/>
            </p:nvSpPr>
            <p:spPr bwMode="auto">
              <a:xfrm>
                <a:off x="990418" y="3129319"/>
                <a:ext cx="754792" cy="693803"/>
              </a:xfrm>
              <a:custGeom>
                <a:avLst/>
                <a:gdLst>
                  <a:gd name="T0" fmla="*/ 403 w 805"/>
                  <a:gd name="T1" fmla="*/ 0 h 839"/>
                  <a:gd name="T2" fmla="*/ 234 w 805"/>
                  <a:gd name="T3" fmla="*/ 149 h 839"/>
                  <a:gd name="T4" fmla="*/ 233 w 805"/>
                  <a:gd name="T5" fmla="*/ 228 h 839"/>
                  <a:gd name="T6" fmla="*/ 216 w 805"/>
                  <a:gd name="T7" fmla="*/ 270 h 839"/>
                  <a:gd name="T8" fmla="*/ 264 w 805"/>
                  <a:gd name="T9" fmla="*/ 376 h 839"/>
                  <a:gd name="T10" fmla="*/ 306 w 805"/>
                  <a:gd name="T11" fmla="*/ 459 h 839"/>
                  <a:gd name="T12" fmla="*/ 304 w 805"/>
                  <a:gd name="T13" fmla="*/ 461 h 839"/>
                  <a:gd name="T14" fmla="*/ 304 w 805"/>
                  <a:gd name="T15" fmla="*/ 461 h 839"/>
                  <a:gd name="T16" fmla="*/ 102 w 805"/>
                  <a:gd name="T17" fmla="*/ 558 h 839"/>
                  <a:gd name="T18" fmla="*/ 59 w 805"/>
                  <a:gd name="T19" fmla="*/ 597 h 839"/>
                  <a:gd name="T20" fmla="*/ 37 w 805"/>
                  <a:gd name="T21" fmla="*/ 635 h 839"/>
                  <a:gd name="T22" fmla="*/ 36 w 805"/>
                  <a:gd name="T23" fmla="*/ 636 h 839"/>
                  <a:gd name="T24" fmla="*/ 33 w 805"/>
                  <a:gd name="T25" fmla="*/ 642 h 839"/>
                  <a:gd name="T26" fmla="*/ 7 w 805"/>
                  <a:gd name="T27" fmla="*/ 728 h 839"/>
                  <a:gd name="T28" fmla="*/ 7 w 805"/>
                  <a:gd name="T29" fmla="*/ 730 h 839"/>
                  <a:gd name="T30" fmla="*/ 6 w 805"/>
                  <a:gd name="T31" fmla="*/ 734 h 839"/>
                  <a:gd name="T32" fmla="*/ 3 w 805"/>
                  <a:gd name="T33" fmla="*/ 749 h 839"/>
                  <a:gd name="T34" fmla="*/ 2 w 805"/>
                  <a:gd name="T35" fmla="*/ 766 h 839"/>
                  <a:gd name="T36" fmla="*/ 2 w 805"/>
                  <a:gd name="T37" fmla="*/ 767 h 839"/>
                  <a:gd name="T38" fmla="*/ 51 w 805"/>
                  <a:gd name="T39" fmla="*/ 802 h 839"/>
                  <a:gd name="T40" fmla="*/ 146 w 805"/>
                  <a:gd name="T41" fmla="*/ 820 h 839"/>
                  <a:gd name="T42" fmla="*/ 373 w 805"/>
                  <a:gd name="T43" fmla="*/ 839 h 839"/>
                  <a:gd name="T44" fmla="*/ 396 w 805"/>
                  <a:gd name="T45" fmla="*/ 839 h 839"/>
                  <a:gd name="T46" fmla="*/ 398 w 805"/>
                  <a:gd name="T47" fmla="*/ 839 h 839"/>
                  <a:gd name="T48" fmla="*/ 410 w 805"/>
                  <a:gd name="T49" fmla="*/ 839 h 839"/>
                  <a:gd name="T50" fmla="*/ 433 w 805"/>
                  <a:gd name="T51" fmla="*/ 839 h 839"/>
                  <a:gd name="T52" fmla="*/ 660 w 805"/>
                  <a:gd name="T53" fmla="*/ 820 h 839"/>
                  <a:gd name="T54" fmla="*/ 755 w 805"/>
                  <a:gd name="T55" fmla="*/ 802 h 839"/>
                  <a:gd name="T56" fmla="*/ 804 w 805"/>
                  <a:gd name="T57" fmla="*/ 767 h 839"/>
                  <a:gd name="T58" fmla="*/ 803 w 805"/>
                  <a:gd name="T59" fmla="*/ 766 h 839"/>
                  <a:gd name="T60" fmla="*/ 802 w 805"/>
                  <a:gd name="T61" fmla="*/ 749 h 839"/>
                  <a:gd name="T62" fmla="*/ 799 w 805"/>
                  <a:gd name="T63" fmla="*/ 727 h 839"/>
                  <a:gd name="T64" fmla="*/ 768 w 805"/>
                  <a:gd name="T65" fmla="*/ 634 h 839"/>
                  <a:gd name="T66" fmla="*/ 768 w 805"/>
                  <a:gd name="T67" fmla="*/ 633 h 839"/>
                  <a:gd name="T68" fmla="*/ 747 w 805"/>
                  <a:gd name="T69" fmla="*/ 597 h 839"/>
                  <a:gd name="T70" fmla="*/ 704 w 805"/>
                  <a:gd name="T71" fmla="*/ 558 h 839"/>
                  <a:gd name="T72" fmla="*/ 501 w 805"/>
                  <a:gd name="T73" fmla="*/ 461 h 839"/>
                  <a:gd name="T74" fmla="*/ 501 w 805"/>
                  <a:gd name="T75" fmla="*/ 461 h 839"/>
                  <a:gd name="T76" fmla="*/ 499 w 805"/>
                  <a:gd name="T77" fmla="*/ 459 h 839"/>
                  <a:gd name="T78" fmla="*/ 542 w 805"/>
                  <a:gd name="T79" fmla="*/ 376 h 839"/>
                  <a:gd name="T80" fmla="*/ 590 w 805"/>
                  <a:gd name="T81" fmla="*/ 270 h 839"/>
                  <a:gd name="T82" fmla="*/ 573 w 805"/>
                  <a:gd name="T83" fmla="*/ 228 h 839"/>
                  <a:gd name="T84" fmla="*/ 572 w 805"/>
                  <a:gd name="T85" fmla="*/ 149 h 839"/>
                  <a:gd name="T86" fmla="*/ 403 w 805"/>
                  <a:gd name="T87"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839">
                    <a:moveTo>
                      <a:pt x="403" y="0"/>
                    </a:moveTo>
                    <a:cubicBezTo>
                      <a:pt x="232" y="0"/>
                      <a:pt x="234" y="149"/>
                      <a:pt x="234" y="149"/>
                    </a:cubicBezTo>
                    <a:cubicBezTo>
                      <a:pt x="233" y="228"/>
                      <a:pt x="233" y="228"/>
                      <a:pt x="233" y="228"/>
                    </a:cubicBezTo>
                    <a:cubicBezTo>
                      <a:pt x="219" y="228"/>
                      <a:pt x="216" y="242"/>
                      <a:pt x="216" y="270"/>
                    </a:cubicBezTo>
                    <a:cubicBezTo>
                      <a:pt x="216" y="311"/>
                      <a:pt x="241" y="354"/>
                      <a:pt x="264" y="376"/>
                    </a:cubicBezTo>
                    <a:cubicBezTo>
                      <a:pt x="272" y="409"/>
                      <a:pt x="286" y="438"/>
                      <a:pt x="306" y="459"/>
                    </a:cubicBezTo>
                    <a:cubicBezTo>
                      <a:pt x="306" y="460"/>
                      <a:pt x="305" y="460"/>
                      <a:pt x="304" y="461"/>
                    </a:cubicBezTo>
                    <a:cubicBezTo>
                      <a:pt x="304" y="461"/>
                      <a:pt x="304" y="461"/>
                      <a:pt x="304" y="461"/>
                    </a:cubicBezTo>
                    <a:cubicBezTo>
                      <a:pt x="236" y="502"/>
                      <a:pt x="155" y="530"/>
                      <a:pt x="102" y="558"/>
                    </a:cubicBezTo>
                    <a:cubicBezTo>
                      <a:pt x="87" y="566"/>
                      <a:pt x="72" y="580"/>
                      <a:pt x="59" y="597"/>
                    </a:cubicBezTo>
                    <a:cubicBezTo>
                      <a:pt x="51" y="609"/>
                      <a:pt x="43" y="622"/>
                      <a:pt x="37" y="635"/>
                    </a:cubicBezTo>
                    <a:cubicBezTo>
                      <a:pt x="36" y="635"/>
                      <a:pt x="36" y="636"/>
                      <a:pt x="36" y="636"/>
                    </a:cubicBezTo>
                    <a:cubicBezTo>
                      <a:pt x="35" y="638"/>
                      <a:pt x="34" y="640"/>
                      <a:pt x="33" y="642"/>
                    </a:cubicBezTo>
                    <a:cubicBezTo>
                      <a:pt x="20" y="669"/>
                      <a:pt x="12" y="699"/>
                      <a:pt x="7" y="728"/>
                    </a:cubicBezTo>
                    <a:cubicBezTo>
                      <a:pt x="7" y="729"/>
                      <a:pt x="7" y="729"/>
                      <a:pt x="7" y="730"/>
                    </a:cubicBezTo>
                    <a:cubicBezTo>
                      <a:pt x="6" y="731"/>
                      <a:pt x="6" y="732"/>
                      <a:pt x="6" y="734"/>
                    </a:cubicBezTo>
                    <a:cubicBezTo>
                      <a:pt x="5" y="739"/>
                      <a:pt x="4" y="744"/>
                      <a:pt x="3" y="749"/>
                    </a:cubicBezTo>
                    <a:cubicBezTo>
                      <a:pt x="3" y="753"/>
                      <a:pt x="2" y="762"/>
                      <a:pt x="2" y="766"/>
                    </a:cubicBezTo>
                    <a:cubicBezTo>
                      <a:pt x="2" y="766"/>
                      <a:pt x="2" y="767"/>
                      <a:pt x="2" y="767"/>
                    </a:cubicBezTo>
                    <a:cubicBezTo>
                      <a:pt x="0" y="794"/>
                      <a:pt x="51" y="802"/>
                      <a:pt x="51" y="802"/>
                    </a:cubicBezTo>
                    <a:cubicBezTo>
                      <a:pt x="69" y="808"/>
                      <a:pt x="104" y="814"/>
                      <a:pt x="146" y="820"/>
                    </a:cubicBezTo>
                    <a:cubicBezTo>
                      <a:pt x="221" y="832"/>
                      <a:pt x="298" y="836"/>
                      <a:pt x="373" y="839"/>
                    </a:cubicBezTo>
                    <a:cubicBezTo>
                      <a:pt x="380" y="839"/>
                      <a:pt x="388" y="839"/>
                      <a:pt x="396" y="839"/>
                    </a:cubicBezTo>
                    <a:cubicBezTo>
                      <a:pt x="397" y="839"/>
                      <a:pt x="397" y="839"/>
                      <a:pt x="398" y="839"/>
                    </a:cubicBezTo>
                    <a:cubicBezTo>
                      <a:pt x="401" y="839"/>
                      <a:pt x="406" y="839"/>
                      <a:pt x="410" y="839"/>
                    </a:cubicBezTo>
                    <a:cubicBezTo>
                      <a:pt x="418" y="839"/>
                      <a:pt x="425" y="839"/>
                      <a:pt x="433" y="839"/>
                    </a:cubicBezTo>
                    <a:cubicBezTo>
                      <a:pt x="508" y="836"/>
                      <a:pt x="585" y="832"/>
                      <a:pt x="660" y="820"/>
                    </a:cubicBezTo>
                    <a:cubicBezTo>
                      <a:pt x="702" y="814"/>
                      <a:pt x="736" y="808"/>
                      <a:pt x="755" y="802"/>
                    </a:cubicBezTo>
                    <a:cubicBezTo>
                      <a:pt x="755" y="802"/>
                      <a:pt x="805" y="794"/>
                      <a:pt x="804" y="767"/>
                    </a:cubicBezTo>
                    <a:cubicBezTo>
                      <a:pt x="803" y="767"/>
                      <a:pt x="803" y="766"/>
                      <a:pt x="803" y="766"/>
                    </a:cubicBezTo>
                    <a:cubicBezTo>
                      <a:pt x="804" y="762"/>
                      <a:pt x="803" y="753"/>
                      <a:pt x="802" y="749"/>
                    </a:cubicBezTo>
                    <a:cubicBezTo>
                      <a:pt x="801" y="742"/>
                      <a:pt x="800" y="735"/>
                      <a:pt x="799" y="727"/>
                    </a:cubicBezTo>
                    <a:cubicBezTo>
                      <a:pt x="793" y="695"/>
                      <a:pt x="783" y="663"/>
                      <a:pt x="768" y="634"/>
                    </a:cubicBezTo>
                    <a:cubicBezTo>
                      <a:pt x="768" y="633"/>
                      <a:pt x="768" y="633"/>
                      <a:pt x="768" y="633"/>
                    </a:cubicBezTo>
                    <a:cubicBezTo>
                      <a:pt x="762" y="620"/>
                      <a:pt x="755" y="608"/>
                      <a:pt x="747" y="597"/>
                    </a:cubicBezTo>
                    <a:cubicBezTo>
                      <a:pt x="734" y="580"/>
                      <a:pt x="718" y="566"/>
                      <a:pt x="704" y="558"/>
                    </a:cubicBezTo>
                    <a:cubicBezTo>
                      <a:pt x="651" y="530"/>
                      <a:pt x="569" y="502"/>
                      <a:pt x="501" y="461"/>
                    </a:cubicBezTo>
                    <a:cubicBezTo>
                      <a:pt x="501" y="461"/>
                      <a:pt x="501" y="461"/>
                      <a:pt x="501" y="461"/>
                    </a:cubicBezTo>
                    <a:cubicBezTo>
                      <a:pt x="501" y="460"/>
                      <a:pt x="500" y="460"/>
                      <a:pt x="499" y="459"/>
                    </a:cubicBezTo>
                    <a:cubicBezTo>
                      <a:pt x="519" y="438"/>
                      <a:pt x="534" y="409"/>
                      <a:pt x="542" y="376"/>
                    </a:cubicBezTo>
                    <a:cubicBezTo>
                      <a:pt x="565" y="354"/>
                      <a:pt x="590" y="311"/>
                      <a:pt x="590" y="270"/>
                    </a:cubicBezTo>
                    <a:cubicBezTo>
                      <a:pt x="590" y="242"/>
                      <a:pt x="587" y="228"/>
                      <a:pt x="573" y="228"/>
                    </a:cubicBezTo>
                    <a:cubicBezTo>
                      <a:pt x="572" y="149"/>
                      <a:pt x="572" y="149"/>
                      <a:pt x="572" y="149"/>
                    </a:cubicBezTo>
                    <a:cubicBezTo>
                      <a:pt x="572" y="149"/>
                      <a:pt x="574" y="0"/>
                      <a:pt x="403" y="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en-US" sz="2400">
                  <a:solidFill>
                    <a:srgbClr val="3F3F3F"/>
                  </a:solidFill>
                  <a:latin typeface="Arial" panose="020B0604020202020204" pitchFamily="34" charset="0"/>
                  <a:ea typeface="Helvetica Neue"/>
                  <a:cs typeface="Arial" panose="020B0604020202020204" pitchFamily="34" charset="0"/>
                </a:endParaRPr>
              </a:p>
            </p:txBody>
          </p:sp>
        </p:grpSp>
        <p:sp>
          <p:nvSpPr>
            <p:cNvPr id="15" name="Rounded Rectangle 15">
              <a:extLst>
                <a:ext uri="{FF2B5EF4-FFF2-40B4-BE49-F238E27FC236}">
                  <a16:creationId xmlns:a16="http://schemas.microsoft.com/office/drawing/2014/main" id="{38FFB067-239A-384E-AFCD-4EF9F5B082CD}"/>
                </a:ext>
              </a:extLst>
            </p:cNvPr>
            <p:cNvSpPr/>
            <p:nvPr/>
          </p:nvSpPr>
          <p:spPr>
            <a:xfrm>
              <a:off x="3509382" y="2072764"/>
              <a:ext cx="3538689"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err="1">
                  <a:solidFill>
                    <a:srgbClr val="5B595D"/>
                  </a:solidFill>
                  <a:latin typeface="Calibri" panose="020F0502020204030204" pitchFamily="34" charset="0"/>
                  <a:ea typeface="Helvetica Neue"/>
                  <a:cs typeface="Calibri" panose="020F0502020204030204" pitchFamily="34" charset="0"/>
                </a:rPr>
                <a:t>Sintomas</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16" name="Rounded Rectangle 16">
              <a:extLst>
                <a:ext uri="{FF2B5EF4-FFF2-40B4-BE49-F238E27FC236}">
                  <a16:creationId xmlns:a16="http://schemas.microsoft.com/office/drawing/2014/main" id="{1DF4680A-BD80-6C48-8591-97BCC724A6B9}"/>
                </a:ext>
              </a:extLst>
            </p:cNvPr>
            <p:cNvSpPr/>
            <p:nvPr/>
          </p:nvSpPr>
          <p:spPr>
            <a:xfrm>
              <a:off x="3509381" y="2586875"/>
              <a:ext cx="3538690"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err="1">
                  <a:solidFill>
                    <a:srgbClr val="5B595D"/>
                  </a:solidFill>
                  <a:latin typeface="Calibri" panose="020F0502020204030204" pitchFamily="34" charset="0"/>
                  <a:ea typeface="Helvetica Neue"/>
                  <a:cs typeface="Calibri" panose="020F0502020204030204" pitchFamily="34" charset="0"/>
                </a:rPr>
                <a:t>Qualidade</a:t>
              </a:r>
              <a:r>
                <a:rPr lang="en-US" sz="1400" b="1" dirty="0">
                  <a:solidFill>
                    <a:srgbClr val="5B595D"/>
                  </a:solidFill>
                  <a:latin typeface="Calibri" panose="020F0502020204030204" pitchFamily="34" charset="0"/>
                  <a:ea typeface="Helvetica Neue"/>
                  <a:cs typeface="Calibri" panose="020F0502020204030204" pitchFamily="34" charset="0"/>
                </a:rPr>
                <a:t> de </a:t>
              </a:r>
              <a:r>
                <a:rPr lang="en-US" sz="1400" b="1" dirty="0" err="1">
                  <a:solidFill>
                    <a:srgbClr val="5B595D"/>
                  </a:solidFill>
                  <a:latin typeface="Calibri" panose="020F0502020204030204" pitchFamily="34" charset="0"/>
                  <a:ea typeface="Helvetica Neue"/>
                  <a:cs typeface="Calibri" panose="020F0502020204030204" pitchFamily="34" charset="0"/>
                </a:rPr>
                <a:t>vida</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17" name="Rounded Rectangle 17">
              <a:extLst>
                <a:ext uri="{FF2B5EF4-FFF2-40B4-BE49-F238E27FC236}">
                  <a16:creationId xmlns:a16="http://schemas.microsoft.com/office/drawing/2014/main" id="{C4EF622A-B07B-EF46-A9F9-4FC7FEEFE655}"/>
                </a:ext>
              </a:extLst>
            </p:cNvPr>
            <p:cNvSpPr/>
            <p:nvPr/>
          </p:nvSpPr>
          <p:spPr>
            <a:xfrm>
              <a:off x="3509381" y="3100986"/>
              <a:ext cx="3538690"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err="1">
                  <a:solidFill>
                    <a:srgbClr val="5B595D"/>
                  </a:solidFill>
                  <a:latin typeface="Calibri" panose="020F0502020204030204" pitchFamily="34" charset="0"/>
                  <a:ea typeface="Helvetica Neue"/>
                  <a:cs typeface="Calibri" panose="020F0502020204030204" pitchFamily="34" charset="0"/>
                </a:rPr>
                <a:t>Qualidade</a:t>
              </a:r>
              <a:r>
                <a:rPr lang="en-US" sz="1400" b="1" dirty="0">
                  <a:solidFill>
                    <a:srgbClr val="5B595D"/>
                  </a:solidFill>
                  <a:latin typeface="Calibri" panose="020F0502020204030204" pitchFamily="34" charset="0"/>
                  <a:ea typeface="Helvetica Neue"/>
                  <a:cs typeface="Calibri" panose="020F0502020204030204" pitchFamily="34" charset="0"/>
                </a:rPr>
                <a:t> de </a:t>
              </a:r>
              <a:r>
                <a:rPr lang="en-US" sz="1400" b="1" dirty="0" err="1">
                  <a:solidFill>
                    <a:srgbClr val="5B595D"/>
                  </a:solidFill>
                  <a:latin typeface="Calibri" panose="020F0502020204030204" pitchFamily="34" charset="0"/>
                  <a:ea typeface="Helvetica Neue"/>
                  <a:cs typeface="Calibri" panose="020F0502020204030204" pitchFamily="34" charset="0"/>
                </a:rPr>
                <a:t>vida</a:t>
              </a:r>
              <a:r>
                <a:rPr lang="en-US" sz="1400" b="1" dirty="0">
                  <a:solidFill>
                    <a:srgbClr val="5B595D"/>
                  </a:solidFill>
                  <a:latin typeface="Calibri" panose="020F0502020204030204" pitchFamily="34" charset="0"/>
                  <a:ea typeface="Helvetica Neue"/>
                  <a:cs typeface="Calibri" panose="020F0502020204030204" pitchFamily="34" charset="0"/>
                </a:rPr>
                <a:t> </a:t>
              </a:r>
              <a:r>
                <a:rPr lang="en-US" sz="1400" b="1" dirty="0" err="1">
                  <a:solidFill>
                    <a:srgbClr val="5B595D"/>
                  </a:solidFill>
                  <a:latin typeface="Calibri" panose="020F0502020204030204" pitchFamily="34" charset="0"/>
                  <a:ea typeface="Helvetica Neue"/>
                  <a:cs typeface="Calibri" panose="020F0502020204030204" pitchFamily="34" charset="0"/>
                </a:rPr>
                <a:t>relacionada</a:t>
              </a:r>
              <a:r>
                <a:rPr lang="en-US" sz="1400" b="1" dirty="0">
                  <a:solidFill>
                    <a:srgbClr val="5B595D"/>
                  </a:solidFill>
                  <a:latin typeface="Calibri" panose="020F0502020204030204" pitchFamily="34" charset="0"/>
                  <a:ea typeface="Helvetica Neue"/>
                  <a:cs typeface="Calibri" panose="020F0502020204030204" pitchFamily="34" charset="0"/>
                </a:rPr>
                <a:t> com </a:t>
              </a:r>
              <a:r>
                <a:rPr lang="en-US" sz="1400" b="1" dirty="0" err="1">
                  <a:solidFill>
                    <a:srgbClr val="5B595D"/>
                  </a:solidFill>
                  <a:latin typeface="Calibri" panose="020F0502020204030204" pitchFamily="34" charset="0"/>
                  <a:ea typeface="Helvetica Neue"/>
                  <a:cs typeface="Calibri" panose="020F0502020204030204" pitchFamily="34" charset="0"/>
                </a:rPr>
                <a:t>saúde</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18" name="Rounded Rectangle 18">
              <a:extLst>
                <a:ext uri="{FF2B5EF4-FFF2-40B4-BE49-F238E27FC236}">
                  <a16:creationId xmlns:a16="http://schemas.microsoft.com/office/drawing/2014/main" id="{3321E7BF-4A75-DA4D-A3DA-E5D245975D35}"/>
                </a:ext>
              </a:extLst>
            </p:cNvPr>
            <p:cNvSpPr/>
            <p:nvPr/>
          </p:nvSpPr>
          <p:spPr>
            <a:xfrm>
              <a:off x="3509382" y="3615097"/>
              <a:ext cx="3538689"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a:solidFill>
                    <a:srgbClr val="5B595D"/>
                  </a:solidFill>
                  <a:latin typeface="Calibri" panose="020F0502020204030204" pitchFamily="34" charset="0"/>
                  <a:ea typeface="Helvetica Neue"/>
                  <a:cs typeface="Calibri" panose="020F0502020204030204" pitchFamily="34" charset="0"/>
                </a:rPr>
                <a:t>O “peso” da </a:t>
              </a:r>
              <a:r>
                <a:rPr lang="en-US" sz="1400" b="1" dirty="0" err="1">
                  <a:solidFill>
                    <a:srgbClr val="5B595D"/>
                  </a:solidFill>
                  <a:latin typeface="Calibri" panose="020F0502020204030204" pitchFamily="34" charset="0"/>
                  <a:ea typeface="Helvetica Neue"/>
                  <a:cs typeface="Calibri" panose="020F0502020204030204" pitchFamily="34" charset="0"/>
                </a:rPr>
                <a:t>doença</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19" name="Rounded Rectangle 19">
              <a:extLst>
                <a:ext uri="{FF2B5EF4-FFF2-40B4-BE49-F238E27FC236}">
                  <a16:creationId xmlns:a16="http://schemas.microsoft.com/office/drawing/2014/main" id="{64612FBC-B6FD-A848-8B05-6B6AF9DC6DA4}"/>
                </a:ext>
              </a:extLst>
            </p:cNvPr>
            <p:cNvSpPr/>
            <p:nvPr/>
          </p:nvSpPr>
          <p:spPr>
            <a:xfrm>
              <a:off x="3509382" y="4129208"/>
              <a:ext cx="3538689"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err="1">
                  <a:solidFill>
                    <a:srgbClr val="5B595D"/>
                  </a:solidFill>
                  <a:latin typeface="Calibri" panose="020F0502020204030204" pitchFamily="34" charset="0"/>
                  <a:ea typeface="Helvetica Neue"/>
                  <a:cs typeface="Calibri" panose="020F0502020204030204" pitchFamily="34" charset="0"/>
                </a:rPr>
                <a:t>Implicações</a:t>
              </a:r>
              <a:r>
                <a:rPr lang="en-US" sz="1400" b="1" dirty="0">
                  <a:solidFill>
                    <a:srgbClr val="5B595D"/>
                  </a:solidFill>
                  <a:latin typeface="Calibri" panose="020F0502020204030204" pitchFamily="34" charset="0"/>
                  <a:ea typeface="Helvetica Neue"/>
                  <a:cs typeface="Calibri" panose="020F0502020204030204" pitchFamily="34" charset="0"/>
                </a:rPr>
                <a:t> do </a:t>
              </a:r>
              <a:r>
                <a:rPr lang="en-US" sz="1400" b="1" dirty="0" err="1">
                  <a:solidFill>
                    <a:srgbClr val="5B595D"/>
                  </a:solidFill>
                  <a:latin typeface="Calibri" panose="020F0502020204030204" pitchFamily="34" charset="0"/>
                  <a:ea typeface="Helvetica Neue"/>
                  <a:cs typeface="Calibri" panose="020F0502020204030204" pitchFamily="34" charset="0"/>
                </a:rPr>
                <a:t>tratamento</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20" name="Rounded Rectangle 20">
              <a:extLst>
                <a:ext uri="{FF2B5EF4-FFF2-40B4-BE49-F238E27FC236}">
                  <a16:creationId xmlns:a16="http://schemas.microsoft.com/office/drawing/2014/main" id="{3C67637D-D1D8-BC4D-86F2-14A29CBEB20D}"/>
                </a:ext>
              </a:extLst>
            </p:cNvPr>
            <p:cNvSpPr/>
            <p:nvPr/>
          </p:nvSpPr>
          <p:spPr>
            <a:xfrm>
              <a:off x="3509381" y="4574051"/>
              <a:ext cx="3538688" cy="446085"/>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err="1">
                  <a:solidFill>
                    <a:srgbClr val="5B595D"/>
                  </a:solidFill>
                  <a:latin typeface="Calibri" panose="020F0502020204030204" pitchFamily="34" charset="0"/>
                  <a:ea typeface="Helvetica Neue"/>
                  <a:cs typeface="Calibri" panose="020F0502020204030204" pitchFamily="34" charset="0"/>
                </a:rPr>
                <a:t>Adesão</a:t>
              </a:r>
              <a:r>
                <a:rPr lang="en-US" sz="1400" b="1" dirty="0">
                  <a:solidFill>
                    <a:srgbClr val="5B595D"/>
                  </a:solidFill>
                  <a:latin typeface="Calibri" panose="020F0502020204030204" pitchFamily="34" charset="0"/>
                  <a:ea typeface="Helvetica Neue"/>
                  <a:cs typeface="Calibri" panose="020F0502020204030204" pitchFamily="34" charset="0"/>
                </a:rPr>
                <a:t> e </a:t>
              </a:r>
              <a:r>
                <a:rPr lang="en-US" sz="1400" b="1" dirty="0" err="1">
                  <a:solidFill>
                    <a:srgbClr val="5B595D"/>
                  </a:solidFill>
                  <a:latin typeface="Calibri" panose="020F0502020204030204" pitchFamily="34" charset="0"/>
                  <a:ea typeface="Helvetica Neue"/>
                  <a:cs typeface="Calibri" panose="020F0502020204030204" pitchFamily="34" charset="0"/>
                </a:rPr>
                <a:t>satisfação</a:t>
              </a:r>
              <a:r>
                <a:rPr lang="en-US" sz="1400" b="1" dirty="0">
                  <a:solidFill>
                    <a:srgbClr val="5B595D"/>
                  </a:solidFill>
                  <a:latin typeface="Calibri" panose="020F0502020204030204" pitchFamily="34" charset="0"/>
                  <a:ea typeface="Helvetica Neue"/>
                  <a:cs typeface="Calibri" panose="020F0502020204030204" pitchFamily="34" charset="0"/>
                </a:rPr>
                <a:t> com o </a:t>
              </a:r>
              <a:r>
                <a:rPr lang="en-US" sz="1400" b="1" dirty="0" err="1">
                  <a:solidFill>
                    <a:srgbClr val="5B595D"/>
                  </a:solidFill>
                  <a:latin typeface="Calibri" panose="020F0502020204030204" pitchFamily="34" charset="0"/>
                  <a:ea typeface="Helvetica Neue"/>
                  <a:cs typeface="Calibri" panose="020F0502020204030204" pitchFamily="34" charset="0"/>
                </a:rPr>
                <a:t>tratamento</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21" name="Rounded Rectangle 21">
              <a:extLst>
                <a:ext uri="{FF2B5EF4-FFF2-40B4-BE49-F238E27FC236}">
                  <a16:creationId xmlns:a16="http://schemas.microsoft.com/office/drawing/2014/main" id="{8FFEF341-8300-DB4C-942A-F8A99528FCFB}"/>
                </a:ext>
              </a:extLst>
            </p:cNvPr>
            <p:cNvSpPr/>
            <p:nvPr/>
          </p:nvSpPr>
          <p:spPr>
            <a:xfrm>
              <a:off x="3509381" y="5157430"/>
              <a:ext cx="3538688"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a:solidFill>
                    <a:srgbClr val="5B595D"/>
                  </a:solidFill>
                  <a:latin typeface="Calibri" panose="020F0502020204030204" pitchFamily="34" charset="0"/>
                  <a:ea typeface="Helvetica Neue"/>
                  <a:cs typeface="Calibri" panose="020F0502020204030204" pitchFamily="34" charset="0"/>
                </a:rPr>
                <a:t>“Valor” do </a:t>
              </a:r>
              <a:r>
                <a:rPr lang="en-US" sz="1400" b="1" dirty="0" err="1">
                  <a:solidFill>
                    <a:srgbClr val="5B595D"/>
                  </a:solidFill>
                  <a:latin typeface="Calibri" panose="020F0502020204030204" pitchFamily="34" charset="0"/>
                  <a:ea typeface="Helvetica Neue"/>
                  <a:cs typeface="Calibri" panose="020F0502020204030204" pitchFamily="34" charset="0"/>
                </a:rPr>
                <a:t>estado</a:t>
              </a:r>
              <a:r>
                <a:rPr lang="en-US" sz="1400" b="1" dirty="0">
                  <a:solidFill>
                    <a:srgbClr val="5B595D"/>
                  </a:solidFill>
                  <a:latin typeface="Calibri" panose="020F0502020204030204" pitchFamily="34" charset="0"/>
                  <a:ea typeface="Helvetica Neue"/>
                  <a:cs typeface="Calibri" panose="020F0502020204030204" pitchFamily="34" charset="0"/>
                </a:rPr>
                <a:t> de </a:t>
              </a:r>
              <a:r>
                <a:rPr lang="en-US" sz="1400" b="1" dirty="0" err="1">
                  <a:solidFill>
                    <a:srgbClr val="5B595D"/>
                  </a:solidFill>
                  <a:latin typeface="Calibri" panose="020F0502020204030204" pitchFamily="34" charset="0"/>
                  <a:ea typeface="Helvetica Neue"/>
                  <a:cs typeface="Calibri" panose="020F0502020204030204" pitchFamily="34" charset="0"/>
                </a:rPr>
                <a:t>saúde</a:t>
              </a:r>
              <a:endParaRPr lang="en-US" sz="1400" b="1" dirty="0">
                <a:solidFill>
                  <a:srgbClr val="5B595D"/>
                </a:solidFill>
                <a:latin typeface="Calibri" panose="020F0502020204030204" pitchFamily="34" charset="0"/>
                <a:ea typeface="Helvetica Neue"/>
                <a:cs typeface="Calibri" panose="020F0502020204030204" pitchFamily="34" charset="0"/>
              </a:endParaRPr>
            </a:p>
          </p:txBody>
        </p:sp>
        <p:sp>
          <p:nvSpPr>
            <p:cNvPr id="22" name="Rounded Rectangle 22">
              <a:extLst>
                <a:ext uri="{FF2B5EF4-FFF2-40B4-BE49-F238E27FC236}">
                  <a16:creationId xmlns:a16="http://schemas.microsoft.com/office/drawing/2014/main" id="{1174208D-3338-1342-A645-AF057450BED2}"/>
                </a:ext>
              </a:extLst>
            </p:cNvPr>
            <p:cNvSpPr/>
            <p:nvPr/>
          </p:nvSpPr>
          <p:spPr>
            <a:xfrm>
              <a:off x="3509380" y="5671542"/>
              <a:ext cx="3538688" cy="324000"/>
            </a:xfrm>
            <a:prstGeom prst="roundRect">
              <a:avLst>
                <a:gd name="adj" fmla="val 7964"/>
              </a:avLst>
            </a:prstGeom>
            <a:solidFill>
              <a:srgbClr val="FBC100"/>
            </a:solidFill>
            <a:ln w="25400" cap="flat" cmpd="sng" algn="ctr">
              <a:noFill/>
              <a:prstDash val="solid"/>
            </a:ln>
            <a:effectLst/>
          </p:spPr>
          <p:txBody>
            <a:bodyPr spcFirstLastPara="0" vert="horz" wrap="square" lIns="91440" tIns="45720" rIns="91440" bIns="45720" numCol="1" spcCol="1270" anchor="ctr" anchorCtr="0">
              <a:noAutofit/>
            </a:bodyPr>
            <a:lstStyle/>
            <a:p>
              <a:pPr defTabSz="488950">
                <a:lnSpc>
                  <a:spcPct val="90000"/>
                </a:lnSpc>
                <a:spcBef>
                  <a:spcPct val="0"/>
                </a:spcBef>
                <a:spcAft>
                  <a:spcPct val="35000"/>
                </a:spcAft>
                <a:defRPr/>
              </a:pPr>
              <a:r>
                <a:rPr lang="en-US" sz="1400" b="1" dirty="0" err="1">
                  <a:solidFill>
                    <a:srgbClr val="5B595D"/>
                  </a:solidFill>
                  <a:latin typeface="Calibri" panose="020F0502020204030204" pitchFamily="34" charset="0"/>
                  <a:ea typeface="Helvetica Neue"/>
                  <a:cs typeface="Calibri" panose="020F0502020204030204" pitchFamily="34" charset="0"/>
                </a:rPr>
                <a:t>Bem</a:t>
              </a:r>
              <a:r>
                <a:rPr lang="en-US" sz="1400" b="1" dirty="0">
                  <a:solidFill>
                    <a:srgbClr val="5B595D"/>
                  </a:solidFill>
                  <a:latin typeface="Calibri" panose="020F0502020204030204" pitchFamily="34" charset="0"/>
                  <a:ea typeface="Helvetica Neue"/>
                  <a:cs typeface="Calibri" panose="020F0502020204030204" pitchFamily="34" charset="0"/>
                </a:rPr>
                <a:t> </a:t>
              </a:r>
              <a:r>
                <a:rPr lang="en-US" sz="1400" b="1" dirty="0" err="1">
                  <a:solidFill>
                    <a:srgbClr val="5B595D"/>
                  </a:solidFill>
                  <a:latin typeface="Calibri" panose="020F0502020204030204" pitchFamily="34" charset="0"/>
                  <a:ea typeface="Helvetica Neue"/>
                  <a:cs typeface="Calibri" panose="020F0502020204030204" pitchFamily="34" charset="0"/>
                </a:rPr>
                <a:t>estar</a:t>
              </a:r>
              <a:r>
                <a:rPr lang="en-US" sz="1400" b="1" dirty="0">
                  <a:solidFill>
                    <a:srgbClr val="5B595D"/>
                  </a:solidFill>
                  <a:latin typeface="Calibri" panose="020F0502020204030204" pitchFamily="34" charset="0"/>
                  <a:ea typeface="Helvetica Neue"/>
                  <a:cs typeface="Calibri" panose="020F0502020204030204" pitchFamily="34" charset="0"/>
                </a:rPr>
                <a:t> social</a:t>
              </a:r>
            </a:p>
          </p:txBody>
        </p:sp>
        <p:cxnSp>
          <p:nvCxnSpPr>
            <p:cNvPr id="23" name="Elbow Connector 23">
              <a:extLst>
                <a:ext uri="{FF2B5EF4-FFF2-40B4-BE49-F238E27FC236}">
                  <a16:creationId xmlns:a16="http://schemas.microsoft.com/office/drawing/2014/main" id="{78943FD8-AD9B-1A4D-B677-44BC0324C0B6}"/>
                </a:ext>
              </a:extLst>
            </p:cNvPr>
            <p:cNvCxnSpPr>
              <a:cxnSpLocks/>
              <a:stCxn id="13" idx="6"/>
              <a:endCxn id="15" idx="1"/>
            </p:cNvCxnSpPr>
            <p:nvPr/>
          </p:nvCxnSpPr>
          <p:spPr>
            <a:xfrm flipV="1">
              <a:off x="2894341" y="2234764"/>
              <a:ext cx="615041" cy="1542333"/>
            </a:xfrm>
            <a:prstGeom prst="bentConnector3">
              <a:avLst/>
            </a:prstGeom>
            <a:noFill/>
            <a:ln w="12700" cap="flat" cmpd="sng" algn="ctr">
              <a:solidFill>
                <a:srgbClr val="FBC100"/>
              </a:solidFill>
              <a:prstDash val="solid"/>
            </a:ln>
            <a:effectLst/>
          </p:spPr>
        </p:cxnSp>
        <p:pic>
          <p:nvPicPr>
            <p:cNvPr id="31" name="Picture 2">
              <a:extLst>
                <a:ext uri="{FF2B5EF4-FFF2-40B4-BE49-F238E27FC236}">
                  <a16:creationId xmlns:a16="http://schemas.microsoft.com/office/drawing/2014/main" id="{5E00E990-F07D-DC46-9C7F-69A8FA29B10F}"/>
                </a:ext>
              </a:extLst>
            </p:cNvPr>
            <p:cNvPicPr>
              <a:picLocks noChangeAspect="1" noChangeArrowheads="1"/>
            </p:cNvPicPr>
            <p:nvPr/>
          </p:nvPicPr>
          <p:blipFill>
            <a:blip r:embed="rId4"/>
            <a:srcRect/>
            <a:stretch>
              <a:fillRect/>
            </a:stretch>
          </p:blipFill>
          <p:spPr bwMode="auto">
            <a:xfrm>
              <a:off x="7233806" y="2060939"/>
              <a:ext cx="3702900" cy="3940748"/>
            </a:xfrm>
            <a:prstGeom prst="rect">
              <a:avLst/>
            </a:prstGeom>
            <a:solidFill>
              <a:srgbClr val="CED3DC"/>
            </a:solidFill>
            <a:ln w="19050">
              <a:noFill/>
              <a:miter lim="800000"/>
              <a:headEnd/>
              <a:tailEnd/>
            </a:ln>
          </p:spPr>
        </p:pic>
        <p:cxnSp>
          <p:nvCxnSpPr>
            <p:cNvPr id="33" name="Elbow Connector 32">
              <a:extLst>
                <a:ext uri="{FF2B5EF4-FFF2-40B4-BE49-F238E27FC236}">
                  <a16:creationId xmlns:a16="http://schemas.microsoft.com/office/drawing/2014/main" id="{FEED6215-FF0F-4C4B-BD05-FD28E1C8C078}"/>
                </a:ext>
              </a:extLst>
            </p:cNvPr>
            <p:cNvCxnSpPr>
              <a:stCxn id="13" idx="6"/>
              <a:endCxn id="16" idx="1"/>
            </p:cNvCxnSpPr>
            <p:nvPr/>
          </p:nvCxnSpPr>
          <p:spPr>
            <a:xfrm flipV="1">
              <a:off x="2894341" y="2748875"/>
              <a:ext cx="615040" cy="1028222"/>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AA62D083-0A9D-464E-99BC-A15F8E405FA2}"/>
                </a:ext>
              </a:extLst>
            </p:cNvPr>
            <p:cNvCxnSpPr>
              <a:stCxn id="13" idx="6"/>
              <a:endCxn id="17" idx="1"/>
            </p:cNvCxnSpPr>
            <p:nvPr/>
          </p:nvCxnSpPr>
          <p:spPr>
            <a:xfrm flipV="1">
              <a:off x="2894341" y="3262986"/>
              <a:ext cx="615040" cy="514111"/>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8EC8E9B1-C414-DD40-8682-808995D0E5DA}"/>
                </a:ext>
              </a:extLst>
            </p:cNvPr>
            <p:cNvCxnSpPr>
              <a:stCxn id="13" idx="6"/>
              <a:endCxn id="18" idx="1"/>
            </p:cNvCxnSpPr>
            <p:nvPr/>
          </p:nvCxnSpPr>
          <p:spPr>
            <a:xfrm>
              <a:off x="2894341" y="3777097"/>
              <a:ext cx="615041" cy="12700"/>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5CE14D7F-1AF3-F346-8511-BF0F1B2EC360}"/>
                </a:ext>
              </a:extLst>
            </p:cNvPr>
            <p:cNvCxnSpPr>
              <a:stCxn id="13" idx="6"/>
              <a:endCxn id="19" idx="1"/>
            </p:cNvCxnSpPr>
            <p:nvPr/>
          </p:nvCxnSpPr>
          <p:spPr>
            <a:xfrm>
              <a:off x="2894341" y="3777097"/>
              <a:ext cx="615041" cy="514111"/>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C519C7D6-903A-8F41-915D-47EFCC09B66E}"/>
                </a:ext>
              </a:extLst>
            </p:cNvPr>
            <p:cNvCxnSpPr>
              <a:stCxn id="13" idx="6"/>
              <a:endCxn id="20" idx="1"/>
            </p:cNvCxnSpPr>
            <p:nvPr/>
          </p:nvCxnSpPr>
          <p:spPr>
            <a:xfrm>
              <a:off x="2894341" y="3777097"/>
              <a:ext cx="615040" cy="1019997"/>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AC20F7F5-2BAB-B447-A75D-7794FDEF5452}"/>
                </a:ext>
              </a:extLst>
            </p:cNvPr>
            <p:cNvCxnSpPr>
              <a:stCxn id="13" idx="6"/>
              <a:endCxn id="21" idx="1"/>
            </p:cNvCxnSpPr>
            <p:nvPr/>
          </p:nvCxnSpPr>
          <p:spPr>
            <a:xfrm>
              <a:off x="2894341" y="3777097"/>
              <a:ext cx="615040" cy="1542333"/>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08EEDEE8-6031-0743-AA04-A152C4F9A1B9}"/>
                </a:ext>
              </a:extLst>
            </p:cNvPr>
            <p:cNvCxnSpPr>
              <a:stCxn id="13" idx="6"/>
              <a:endCxn id="22" idx="1"/>
            </p:cNvCxnSpPr>
            <p:nvPr/>
          </p:nvCxnSpPr>
          <p:spPr>
            <a:xfrm>
              <a:off x="2894341" y="3777097"/>
              <a:ext cx="615039" cy="2056445"/>
            </a:xfrm>
            <a:prstGeom prst="bentConnector3">
              <a:avLst/>
            </a:prstGeom>
            <a:ln w="12700">
              <a:solidFill>
                <a:srgbClr val="FBC100"/>
              </a:solidFill>
            </a:ln>
          </p:spPr>
          <p:style>
            <a:lnRef idx="1">
              <a:schemeClr val="accent1"/>
            </a:lnRef>
            <a:fillRef idx="0">
              <a:schemeClr val="accent1"/>
            </a:fillRef>
            <a:effectRef idx="0">
              <a:schemeClr val="accent1"/>
            </a:effectRef>
            <a:fontRef idx="minor">
              <a:schemeClr val="tx1"/>
            </a:fontRef>
          </p:style>
        </p:cxnSp>
      </p:grpSp>
      <p:sp>
        <p:nvSpPr>
          <p:cNvPr id="48" name="CaixaDeTexto 12">
            <a:extLst>
              <a:ext uri="{FF2B5EF4-FFF2-40B4-BE49-F238E27FC236}">
                <a16:creationId xmlns:a16="http://schemas.microsoft.com/office/drawing/2014/main" id="{A3B1503B-7540-1740-A8C5-864865B22216}"/>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latin typeface="Calibri" panose="020F0502020204030204" pitchFamily="34" charset="0"/>
                <a:cs typeface="Calibri" panose="020F0502020204030204" pitchFamily="34" charset="0"/>
              </a:rPr>
              <a:t>PROs PODEM AVALIAR:</a:t>
            </a:r>
            <a:endParaRPr lang="pt-PT" sz="2200" b="1" kern="0" dirty="0">
              <a:solidFill>
                <a:srgbClr val="5B595D"/>
              </a:solidFill>
              <a:latin typeface="Helvetica Neue"/>
              <a:ea typeface="Helvetica Neue"/>
              <a:cs typeface="Helvetica Neue"/>
              <a:sym typeface="Helvetica Neue"/>
            </a:endParaRPr>
          </a:p>
        </p:txBody>
      </p:sp>
      <p:sp>
        <p:nvSpPr>
          <p:cNvPr id="35" name="CaixaDeTexto 34">
            <a:extLst>
              <a:ext uri="{FF2B5EF4-FFF2-40B4-BE49-F238E27FC236}">
                <a16:creationId xmlns:a16="http://schemas.microsoft.com/office/drawing/2014/main" id="{18992016-0F83-4A17-89BA-31ADC2212F6B}"/>
              </a:ext>
            </a:extLst>
          </p:cNvPr>
          <p:cNvSpPr txBox="1"/>
          <p:nvPr/>
        </p:nvSpPr>
        <p:spPr>
          <a:xfrm>
            <a:off x="179666" y="6198599"/>
            <a:ext cx="900840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cs typeface="Calibri" panose="020F0502020204030204" pitchFamily="34" charset="0"/>
              </a:rPr>
              <a:t>HRQL, qualidade de vida relacionada com a saúde </a:t>
            </a:r>
            <a:r>
              <a:rPr lang="pt-PT" sz="800" i="1" dirty="0">
                <a:solidFill>
                  <a:schemeClr val="tx1">
                    <a:lumMod val="65000"/>
                    <a:lumOff val="35000"/>
                  </a:schemeClr>
                </a:solidFill>
                <a:latin typeface="Calibri" panose="020F0502020204030204" pitchFamily="34" charset="0"/>
                <a:cs typeface="Calibri" panose="020F0502020204030204" pitchFamily="34" charset="0"/>
              </a:rPr>
              <a:t>(</a:t>
            </a:r>
            <a:r>
              <a:rPr lang="pt-PT" sz="800" i="1" dirty="0" err="1">
                <a:solidFill>
                  <a:schemeClr val="tx1">
                    <a:lumMod val="65000"/>
                    <a:lumOff val="35000"/>
                  </a:schemeClr>
                </a:solidFill>
                <a:latin typeface="Calibri" panose="020F0502020204030204" pitchFamily="34" charset="0"/>
                <a:cs typeface="Calibri" panose="020F0502020204030204" pitchFamily="34" charset="0"/>
              </a:rPr>
              <a:t>health-related</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quality</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of</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life</a:t>
            </a:r>
            <a:r>
              <a:rPr lang="pt-PT" sz="800" dirty="0">
                <a:solidFill>
                  <a:schemeClr val="tx1">
                    <a:lumMod val="65000"/>
                    <a:lumOff val="35000"/>
                  </a:schemeClr>
                </a:solidFill>
                <a:latin typeface="Calibri" panose="020F0502020204030204" pitchFamily="34" charset="0"/>
                <a:cs typeface="Calibri" panose="020F0502020204030204" pitchFamily="34" charset="0"/>
              </a:rPr>
              <a:t>); </a:t>
            </a:r>
            <a:r>
              <a:rPr lang="pt-PT" sz="800" dirty="0" err="1">
                <a:solidFill>
                  <a:schemeClr val="tx1">
                    <a:lumMod val="65000"/>
                    <a:lumOff val="35000"/>
                  </a:schemeClr>
                </a:solidFill>
                <a:latin typeface="Calibri" panose="020F0502020204030204" pitchFamily="34" charset="0"/>
                <a:cs typeface="Calibri" panose="020F0502020204030204" pitchFamily="34" charset="0"/>
              </a:rPr>
              <a:t>PROs</a:t>
            </a:r>
            <a:r>
              <a:rPr lang="pt-PT" sz="800" dirty="0">
                <a:solidFill>
                  <a:schemeClr val="tx1">
                    <a:lumMod val="65000"/>
                    <a:lumOff val="35000"/>
                  </a:schemeClr>
                </a:solidFill>
                <a:latin typeface="Calibri" panose="020F0502020204030204" pitchFamily="34" charset="0"/>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Outcomes</a:t>
            </a:r>
            <a:r>
              <a:rPr lang="pt-PT" sz="800" dirty="0">
                <a:solidFill>
                  <a:schemeClr val="tx1">
                    <a:lumMod val="65000"/>
                    <a:lumOff val="35000"/>
                  </a:schemeClr>
                </a:solidFill>
                <a:latin typeface="Calibri" panose="020F0502020204030204" pitchFamily="34" charset="0"/>
                <a:cs typeface="Calibri" panose="020F0502020204030204" pitchFamily="34" charset="0"/>
              </a:rPr>
              <a:t>); </a:t>
            </a:r>
            <a:r>
              <a:rPr lang="pt-PT" sz="800" dirty="0" err="1">
                <a:solidFill>
                  <a:schemeClr val="tx1">
                    <a:lumMod val="65000"/>
                    <a:lumOff val="35000"/>
                  </a:schemeClr>
                </a:solidFill>
                <a:latin typeface="Calibri" panose="020F0502020204030204" pitchFamily="34" charset="0"/>
                <a:cs typeface="Calibri" panose="020F0502020204030204" pitchFamily="34" charset="0"/>
              </a:rPr>
              <a:t>QoL</a:t>
            </a:r>
            <a:r>
              <a:rPr lang="pt-PT" sz="800" dirty="0">
                <a:solidFill>
                  <a:schemeClr val="tx1">
                    <a:lumMod val="65000"/>
                    <a:lumOff val="35000"/>
                  </a:schemeClr>
                </a:solidFill>
                <a:latin typeface="Calibri" panose="020F0502020204030204" pitchFamily="34" charset="0"/>
                <a:cs typeface="Calibri" panose="020F0502020204030204" pitchFamily="34" charset="0"/>
              </a:rPr>
              <a:t>, qualidade de vida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quality</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of</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life</a:t>
            </a:r>
            <a:r>
              <a:rPr lang="pt-PT" sz="800" dirty="0">
                <a:solidFill>
                  <a:schemeClr val="tx1">
                    <a:lumMod val="65000"/>
                    <a:lumOff val="35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626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3">
            <a:extLst>
              <a:ext uri="{FF2B5EF4-FFF2-40B4-BE49-F238E27FC236}">
                <a16:creationId xmlns:a16="http://schemas.microsoft.com/office/drawing/2014/main" id="{8FA7691F-5FA7-354F-A8DE-09D9EDCB9D8F}"/>
              </a:ext>
            </a:extLst>
          </p:cNvPr>
          <p:cNvSpPr txBox="1">
            <a:spLocks/>
          </p:cNvSpPr>
          <p:nvPr/>
        </p:nvSpPr>
        <p:spPr>
          <a:xfrm>
            <a:off x="198474" y="6337313"/>
            <a:ext cx="11993526" cy="35759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71450" indent="-171450">
              <a:buFont typeface="Arial" panose="020B0604020202020204" pitchFamily="34" charset="0"/>
              <a:buAutoNum type="arabicPeriod"/>
            </a:pP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Lazarus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J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Consensus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statement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on</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the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role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of</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health</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systems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in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advancing</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the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long-term</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well-being</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of</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people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living</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with</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HIV. NATURE COMMUNICATIONS 2021; 12:445.</a:t>
            </a:r>
          </a:p>
        </p:txBody>
      </p:sp>
      <p:sp>
        <p:nvSpPr>
          <p:cNvPr id="32" name="Rectangle: Rounded Corners 3">
            <a:extLst>
              <a:ext uri="{FF2B5EF4-FFF2-40B4-BE49-F238E27FC236}">
                <a16:creationId xmlns:a16="http://schemas.microsoft.com/office/drawing/2014/main" id="{2E85F3A4-8860-E64A-BB77-F96EEC1534FA}"/>
              </a:ext>
            </a:extLst>
          </p:cNvPr>
          <p:cNvSpPr/>
          <p:nvPr/>
        </p:nvSpPr>
        <p:spPr>
          <a:xfrm>
            <a:off x="1692526" y="1368459"/>
            <a:ext cx="8865538" cy="1775331"/>
          </a:xfrm>
          <a:prstGeom prst="roundRect">
            <a:avLst>
              <a:gd name="adj" fmla="val 3409"/>
            </a:avLst>
          </a:prstGeom>
          <a:solidFill>
            <a:srgbClr val="C51635"/>
          </a:solidFill>
          <a:ln w="38100">
            <a:solidFill>
              <a:srgbClr val="C51635"/>
            </a:solidFill>
          </a:ln>
        </p:spPr>
        <p:style>
          <a:lnRef idx="2">
            <a:schemeClr val="accent1">
              <a:shade val="50000"/>
            </a:schemeClr>
          </a:lnRef>
          <a:fillRef idx="1">
            <a:schemeClr val="accent1"/>
          </a:fillRef>
          <a:effectRef idx="0">
            <a:schemeClr val="accent1"/>
          </a:effectRef>
          <a:fontRef idx="minor">
            <a:schemeClr val="lt1"/>
          </a:fontRef>
        </p:style>
        <p:txBody>
          <a:bodyPr lIns="166154" tIns="99692" rIns="166154" bIns="166154" rtlCol="0" anchor="t"/>
          <a:lstStyle/>
          <a:p>
            <a:pPr indent="910027"/>
            <a:r>
              <a:rPr lang="en-GB" sz="2585" b="1" dirty="0" err="1">
                <a:solidFill>
                  <a:srgbClr val="FFFFFF"/>
                </a:solidFill>
                <a:latin typeface="Calibri" panose="020F0502020204030204" pitchFamily="34" charset="0"/>
                <a:ea typeface="Helvetica Neue"/>
                <a:cs typeface="Calibri" panose="020F0502020204030204" pitchFamily="34" charset="0"/>
              </a:rPr>
              <a:t>Visão</a:t>
            </a:r>
            <a:r>
              <a:rPr lang="en-GB" sz="2585" b="1" dirty="0">
                <a:solidFill>
                  <a:srgbClr val="FFFFFF"/>
                </a:solidFill>
                <a:latin typeface="Calibri" panose="020F0502020204030204" pitchFamily="34" charset="0"/>
                <a:ea typeface="Helvetica Neue"/>
                <a:cs typeface="Calibri" panose="020F0502020204030204" pitchFamily="34" charset="0"/>
              </a:rPr>
              <a:t> </a:t>
            </a:r>
            <a:r>
              <a:rPr lang="en-GB" sz="2585" b="1" dirty="0" err="1">
                <a:solidFill>
                  <a:srgbClr val="FFFFFF"/>
                </a:solidFill>
                <a:latin typeface="Calibri" panose="020F0502020204030204" pitchFamily="34" charset="0"/>
                <a:ea typeface="Helvetica Neue"/>
                <a:cs typeface="Calibri" panose="020F0502020204030204" pitchFamily="34" charset="0"/>
              </a:rPr>
              <a:t>Clínica</a:t>
            </a:r>
            <a:r>
              <a:rPr lang="en-GB" sz="2585" b="1" dirty="0">
                <a:solidFill>
                  <a:srgbClr val="FFFFFF"/>
                </a:solidFill>
                <a:latin typeface="Calibri" panose="020F0502020204030204" pitchFamily="34" charset="0"/>
                <a:ea typeface="Helvetica Neue"/>
                <a:cs typeface="Calibri" panose="020F0502020204030204" pitchFamily="34" charset="0"/>
              </a:rPr>
              <a:t>:</a:t>
            </a:r>
          </a:p>
        </p:txBody>
      </p:sp>
      <p:sp>
        <p:nvSpPr>
          <p:cNvPr id="35" name="Oval 34">
            <a:extLst>
              <a:ext uri="{FF2B5EF4-FFF2-40B4-BE49-F238E27FC236}">
                <a16:creationId xmlns:a16="http://schemas.microsoft.com/office/drawing/2014/main" id="{1739C188-E810-1446-BA5F-34AF5CC22AD3}"/>
              </a:ext>
            </a:extLst>
          </p:cNvPr>
          <p:cNvSpPr/>
          <p:nvPr/>
        </p:nvSpPr>
        <p:spPr>
          <a:xfrm>
            <a:off x="1881394" y="1227366"/>
            <a:ext cx="718963" cy="718963"/>
          </a:xfrm>
          <a:prstGeom prst="ellipse">
            <a:avLst/>
          </a:prstGeom>
          <a:solidFill>
            <a:schemeClr val="bg1"/>
          </a:solidFill>
          <a:ln w="38100">
            <a:solidFill>
              <a:srgbClr val="C51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62">
              <a:solidFill>
                <a:srgbClr val="FFFFFF"/>
              </a:solidFill>
              <a:latin typeface="Helvetica Neue"/>
              <a:ea typeface="Helvetica Neue"/>
              <a:cs typeface="Helvetica Neue"/>
            </a:endParaRPr>
          </a:p>
        </p:txBody>
      </p:sp>
      <p:pic>
        <p:nvPicPr>
          <p:cNvPr id="36" name="Picture 10">
            <a:extLst>
              <a:ext uri="{FF2B5EF4-FFF2-40B4-BE49-F238E27FC236}">
                <a16:creationId xmlns:a16="http://schemas.microsoft.com/office/drawing/2014/main" id="{C93A9FD8-ECC8-F14F-9659-4A5552C02A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5186" y="1280516"/>
            <a:ext cx="608364" cy="608364"/>
          </a:xfrm>
          <a:prstGeom prst="rect">
            <a:avLst/>
          </a:prstGeom>
        </p:spPr>
      </p:pic>
      <p:sp>
        <p:nvSpPr>
          <p:cNvPr id="37" name="Rectangle: Rounded Corners 28">
            <a:extLst>
              <a:ext uri="{FF2B5EF4-FFF2-40B4-BE49-F238E27FC236}">
                <a16:creationId xmlns:a16="http://schemas.microsoft.com/office/drawing/2014/main" id="{A9D45FEB-C7B6-3042-AAC1-4A4B9C1AE156}"/>
              </a:ext>
            </a:extLst>
          </p:cNvPr>
          <p:cNvSpPr/>
          <p:nvPr/>
        </p:nvSpPr>
        <p:spPr>
          <a:xfrm>
            <a:off x="1692528" y="3577667"/>
            <a:ext cx="8865538" cy="2353902"/>
          </a:xfrm>
          <a:prstGeom prst="roundRect">
            <a:avLst>
              <a:gd name="adj" fmla="val 3409"/>
            </a:avLst>
          </a:prstGeom>
          <a:solidFill>
            <a:srgbClr val="FBC100"/>
          </a:solidFill>
          <a:ln w="381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lIns="166154" tIns="99692" rIns="166154" bIns="166154" rtlCol="0" anchor="t"/>
          <a:lstStyle/>
          <a:p>
            <a:pPr indent="910027"/>
            <a:r>
              <a:rPr lang="en-GB" sz="2585" b="1" dirty="0" err="1">
                <a:solidFill>
                  <a:srgbClr val="FFFFFF"/>
                </a:solidFill>
                <a:latin typeface="Calibri" panose="020F0502020204030204" pitchFamily="34" charset="0"/>
                <a:ea typeface="Helvetica Neue"/>
                <a:cs typeface="Calibri" panose="020F0502020204030204" pitchFamily="34" charset="0"/>
              </a:rPr>
              <a:t>Missão</a:t>
            </a:r>
            <a:r>
              <a:rPr lang="en-GB" sz="2585" b="1" dirty="0">
                <a:solidFill>
                  <a:srgbClr val="FFFFFF"/>
                </a:solidFill>
                <a:latin typeface="Calibri" panose="020F0502020204030204" pitchFamily="34" charset="0"/>
                <a:ea typeface="Helvetica Neue"/>
                <a:cs typeface="Calibri" panose="020F0502020204030204" pitchFamily="34" charset="0"/>
              </a:rPr>
              <a:t>:</a:t>
            </a:r>
            <a:endParaRPr lang="en-GB" sz="2215" b="1" dirty="0">
              <a:solidFill>
                <a:srgbClr val="FFFFFF"/>
              </a:solidFill>
              <a:latin typeface="Calibri" panose="020F0502020204030204" pitchFamily="34" charset="0"/>
              <a:ea typeface="Helvetica Neue"/>
              <a:cs typeface="Calibri" panose="020F0502020204030204" pitchFamily="34" charset="0"/>
            </a:endParaRPr>
          </a:p>
        </p:txBody>
      </p:sp>
      <p:sp>
        <p:nvSpPr>
          <p:cNvPr id="39" name="Oval 38">
            <a:extLst>
              <a:ext uri="{FF2B5EF4-FFF2-40B4-BE49-F238E27FC236}">
                <a16:creationId xmlns:a16="http://schemas.microsoft.com/office/drawing/2014/main" id="{54290E01-620A-0542-9777-329457801445}"/>
              </a:ext>
            </a:extLst>
          </p:cNvPr>
          <p:cNvSpPr/>
          <p:nvPr/>
        </p:nvSpPr>
        <p:spPr>
          <a:xfrm>
            <a:off x="1881396" y="3444011"/>
            <a:ext cx="718963" cy="718963"/>
          </a:xfrm>
          <a:prstGeom prst="ellipse">
            <a:avLst/>
          </a:prstGeom>
          <a:solidFill>
            <a:schemeClr val="bg1"/>
          </a:solidFill>
          <a:ln w="381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62" dirty="0">
              <a:solidFill>
                <a:srgbClr val="FFFFFF"/>
              </a:solidFill>
              <a:latin typeface="Helvetica Neue"/>
              <a:ea typeface="Helvetica Neue"/>
              <a:cs typeface="Helvetica Neue"/>
            </a:endParaRPr>
          </a:p>
        </p:txBody>
      </p:sp>
      <p:pic>
        <p:nvPicPr>
          <p:cNvPr id="40" name="Picture 31">
            <a:extLst>
              <a:ext uri="{FF2B5EF4-FFF2-40B4-BE49-F238E27FC236}">
                <a16:creationId xmlns:a16="http://schemas.microsoft.com/office/drawing/2014/main" id="{427F486F-9F62-CC4C-8143-4AA24251AA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7983" y="3540576"/>
            <a:ext cx="502781" cy="502781"/>
          </a:xfrm>
          <a:prstGeom prst="rect">
            <a:avLst/>
          </a:prstGeom>
        </p:spPr>
      </p:pic>
      <p:sp>
        <p:nvSpPr>
          <p:cNvPr id="41" name="Rectangle: Rounded Corners 32">
            <a:extLst>
              <a:ext uri="{FF2B5EF4-FFF2-40B4-BE49-F238E27FC236}">
                <a16:creationId xmlns:a16="http://schemas.microsoft.com/office/drawing/2014/main" id="{D1B00620-E081-BE43-AD73-CA9F17249662}"/>
              </a:ext>
            </a:extLst>
          </p:cNvPr>
          <p:cNvSpPr/>
          <p:nvPr/>
        </p:nvSpPr>
        <p:spPr>
          <a:xfrm>
            <a:off x="1692527" y="2087421"/>
            <a:ext cx="8865538" cy="1058696"/>
          </a:xfrm>
          <a:prstGeom prst="roundRect">
            <a:avLst>
              <a:gd name="adj" fmla="val 3409"/>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66154" tIns="99692" rIns="166154" bIns="265846" rtlCol="0" anchor="ctr"/>
          <a:lstStyle/>
          <a:p>
            <a:pPr>
              <a:lnSpc>
                <a:spcPct val="90000"/>
              </a:lnSpc>
            </a:pPr>
            <a:r>
              <a:rPr lang="en-GB" dirty="0">
                <a:solidFill>
                  <a:srgbClr val="5B595D"/>
                </a:solidFill>
                <a:latin typeface="Calibri" panose="020F0502020204030204" pitchFamily="34" charset="0"/>
                <a:ea typeface="Helvetica Neue"/>
                <a:cs typeface="Calibri" panose="020F0502020204030204" pitchFamily="34" charset="0"/>
              </a:rPr>
              <a:t>Um </a:t>
            </a:r>
            <a:r>
              <a:rPr lang="en-GB" dirty="0" err="1">
                <a:solidFill>
                  <a:srgbClr val="5B595D"/>
                </a:solidFill>
                <a:latin typeface="Calibri" panose="020F0502020204030204" pitchFamily="34" charset="0"/>
                <a:ea typeface="Helvetica Neue"/>
                <a:cs typeface="Calibri" panose="020F0502020204030204" pitchFamily="34" charset="0"/>
              </a:rPr>
              <a:t>mundo</a:t>
            </a:r>
            <a:r>
              <a:rPr lang="en-GB" dirty="0">
                <a:solidFill>
                  <a:srgbClr val="5B595D"/>
                </a:solidFill>
                <a:latin typeface="Calibri" panose="020F0502020204030204" pitchFamily="34" charset="0"/>
                <a:ea typeface="Helvetica Neue"/>
                <a:cs typeface="Calibri" panose="020F0502020204030204" pitchFamily="34" charset="0"/>
              </a:rPr>
              <a:t> no qual as </a:t>
            </a:r>
            <a:r>
              <a:rPr lang="en-GB" dirty="0" err="1">
                <a:solidFill>
                  <a:srgbClr val="5B595D"/>
                </a:solidFill>
                <a:latin typeface="Calibri" panose="020F0502020204030204" pitchFamily="34" charset="0"/>
                <a:ea typeface="Helvetica Neue"/>
                <a:cs typeface="Calibri" panose="020F0502020204030204" pitchFamily="34" charset="0"/>
              </a:rPr>
              <a:t>pessoas</a:t>
            </a:r>
            <a:r>
              <a:rPr lang="en-GB" dirty="0">
                <a:solidFill>
                  <a:srgbClr val="5B595D"/>
                </a:solidFill>
                <a:latin typeface="Calibri" panose="020F0502020204030204" pitchFamily="34" charset="0"/>
                <a:ea typeface="Helvetica Neue"/>
                <a:cs typeface="Calibri" panose="020F0502020204030204" pitchFamily="34" charset="0"/>
              </a:rPr>
              <a:t> com </a:t>
            </a:r>
            <a:r>
              <a:rPr lang="en-GB" dirty="0" err="1">
                <a:solidFill>
                  <a:srgbClr val="5B595D"/>
                </a:solidFill>
                <a:latin typeface="Calibri" panose="020F0502020204030204" pitchFamily="34" charset="0"/>
                <a:ea typeface="Helvetica Neue"/>
                <a:cs typeface="Calibri" panose="020F0502020204030204" pitchFamily="34" charset="0"/>
              </a:rPr>
              <a:t>infeção</a:t>
            </a:r>
            <a:r>
              <a:rPr lang="en-GB" dirty="0">
                <a:solidFill>
                  <a:srgbClr val="5B595D"/>
                </a:solidFill>
                <a:latin typeface="Calibri" panose="020F0502020204030204" pitchFamily="34" charset="0"/>
                <a:ea typeface="Helvetica Neue"/>
                <a:cs typeface="Calibri" panose="020F0502020204030204" pitchFamily="34" charset="0"/>
              </a:rPr>
              <a:t> por VIH </a:t>
            </a:r>
            <a:r>
              <a:rPr lang="en-GB" dirty="0" err="1">
                <a:solidFill>
                  <a:srgbClr val="5B595D"/>
                </a:solidFill>
                <a:latin typeface="Calibri" panose="020F0502020204030204" pitchFamily="34" charset="0"/>
                <a:ea typeface="Helvetica Neue"/>
                <a:cs typeface="Calibri" panose="020F0502020204030204" pitchFamily="34" charset="0"/>
              </a:rPr>
              <a:t>apresentam</a:t>
            </a:r>
            <a:r>
              <a:rPr lang="en-GB" dirty="0">
                <a:solidFill>
                  <a:srgbClr val="5B595D"/>
                </a:solidFill>
                <a:latin typeface="Calibri" panose="020F0502020204030204" pitchFamily="34" charset="0"/>
                <a:ea typeface="Helvetica Neue"/>
                <a:cs typeface="Calibri" panose="020F0502020204030204" pitchFamily="34" charset="0"/>
              </a:rPr>
              <a:t> um </a:t>
            </a:r>
            <a:r>
              <a:rPr lang="en-GB" dirty="0" err="1">
                <a:solidFill>
                  <a:srgbClr val="5B595D"/>
                </a:solidFill>
                <a:latin typeface="Calibri" panose="020F0502020204030204" pitchFamily="34" charset="0"/>
                <a:ea typeface="Helvetica Neue"/>
                <a:cs typeface="Calibri" panose="020F0502020204030204" pitchFamily="34" charset="0"/>
              </a:rPr>
              <a:t>bom</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estado</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saúde</a:t>
            </a:r>
            <a:r>
              <a:rPr lang="en-GB" dirty="0">
                <a:solidFill>
                  <a:srgbClr val="5B595D"/>
                </a:solidFill>
                <a:latin typeface="Calibri" panose="020F0502020204030204" pitchFamily="34" charset="0"/>
                <a:ea typeface="Helvetica Neue"/>
                <a:cs typeface="Calibri" panose="020F0502020204030204" pitchFamily="34" charset="0"/>
              </a:rPr>
              <a:t> a </a:t>
            </a:r>
            <a:r>
              <a:rPr lang="en-GB" dirty="0" err="1">
                <a:solidFill>
                  <a:srgbClr val="5B595D"/>
                </a:solidFill>
                <a:latin typeface="Calibri" panose="020F0502020204030204" pitchFamily="34" charset="0"/>
                <a:ea typeface="Helvetica Neue"/>
                <a:cs typeface="Calibri" panose="020F0502020204030204" pitchFamily="34" charset="0"/>
              </a:rPr>
              <a:t>longo</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prazo</a:t>
            </a:r>
            <a:r>
              <a:rPr lang="en-GB" dirty="0">
                <a:solidFill>
                  <a:srgbClr val="5B595D"/>
                </a:solidFill>
                <a:latin typeface="Calibri" panose="020F0502020204030204" pitchFamily="34" charset="0"/>
                <a:ea typeface="Helvetica Neue"/>
                <a:cs typeface="Calibri" panose="020F0502020204030204" pitchFamily="34" charset="0"/>
              </a:rPr>
              <a:t> e </a:t>
            </a:r>
            <a:r>
              <a:rPr lang="en-GB" dirty="0" err="1">
                <a:solidFill>
                  <a:srgbClr val="5B595D"/>
                </a:solidFill>
                <a:latin typeface="Calibri" panose="020F0502020204030204" pitchFamily="34" charset="0"/>
                <a:ea typeface="Helvetica Neue"/>
                <a:cs typeface="Calibri" panose="020F0502020204030204" pitchFamily="34" charset="0"/>
              </a:rPr>
              <a:t>qualidade</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vida</a:t>
            </a:r>
            <a:endParaRPr lang="en-GB" dirty="0">
              <a:solidFill>
                <a:srgbClr val="5B595D"/>
              </a:solidFill>
              <a:latin typeface="Calibri" panose="020F0502020204030204" pitchFamily="34" charset="0"/>
              <a:ea typeface="Helvetica Neue"/>
              <a:cs typeface="Calibri" panose="020F0502020204030204" pitchFamily="34" charset="0"/>
            </a:endParaRPr>
          </a:p>
        </p:txBody>
      </p:sp>
      <p:sp>
        <p:nvSpPr>
          <p:cNvPr id="42" name="Rectangle: Rounded Corners 33">
            <a:extLst>
              <a:ext uri="{FF2B5EF4-FFF2-40B4-BE49-F238E27FC236}">
                <a16:creationId xmlns:a16="http://schemas.microsoft.com/office/drawing/2014/main" id="{D4531E54-475B-3B4B-8EFA-CF88A028B2C8}"/>
              </a:ext>
            </a:extLst>
          </p:cNvPr>
          <p:cNvSpPr/>
          <p:nvPr/>
        </p:nvSpPr>
        <p:spPr>
          <a:xfrm>
            <a:off x="1692527" y="4307691"/>
            <a:ext cx="8865538" cy="1623878"/>
          </a:xfrm>
          <a:prstGeom prst="roundRect">
            <a:avLst>
              <a:gd name="adj" fmla="val 3409"/>
            </a:avLst>
          </a:prstGeom>
          <a:solidFill>
            <a:schemeClr val="bg1"/>
          </a:solidFill>
          <a:ln w="381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lIns="166154" tIns="99692" rIns="166154" bIns="265846" rtlCol="0" anchor="ctr"/>
          <a:lstStyle/>
          <a:p>
            <a:pPr>
              <a:lnSpc>
                <a:spcPct val="90000"/>
              </a:lnSpc>
            </a:pPr>
            <a:r>
              <a:rPr lang="en-GB" dirty="0" err="1">
                <a:solidFill>
                  <a:srgbClr val="5B595D"/>
                </a:solidFill>
                <a:latin typeface="Calibri" panose="020F0502020204030204" pitchFamily="34" charset="0"/>
                <a:ea typeface="Helvetica Neue"/>
                <a:cs typeface="Calibri" panose="020F0502020204030204" pitchFamily="34" charset="0"/>
              </a:rPr>
              <a:t>Melhorar</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os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resultados</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saúde</a:t>
            </a:r>
            <a:r>
              <a:rPr lang="en-GB" dirty="0">
                <a:solidFill>
                  <a:srgbClr val="5B595D"/>
                </a:solidFill>
                <a:latin typeface="Calibri" panose="020F0502020204030204" pitchFamily="34" charset="0"/>
                <a:ea typeface="Helvetica Neue"/>
                <a:cs typeface="Calibri" panose="020F0502020204030204" pitchFamily="34" charset="0"/>
              </a:rPr>
              <a:t> a </a:t>
            </a:r>
            <a:r>
              <a:rPr lang="en-GB" dirty="0" err="1">
                <a:solidFill>
                  <a:srgbClr val="5B595D"/>
                </a:solidFill>
                <a:latin typeface="Calibri" panose="020F0502020204030204" pitchFamily="34" charset="0"/>
                <a:ea typeface="Helvetica Neue"/>
                <a:cs typeface="Calibri" panose="020F0502020204030204" pitchFamily="34" charset="0"/>
              </a:rPr>
              <a:t>longo</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prazo</a:t>
            </a:r>
            <a:r>
              <a:rPr lang="en-GB" dirty="0">
                <a:solidFill>
                  <a:srgbClr val="5B595D"/>
                </a:solidFill>
                <a:latin typeface="Calibri" panose="020F0502020204030204" pitchFamily="34" charset="0"/>
                <a:ea typeface="Helvetica Neue"/>
                <a:cs typeface="Calibri" panose="020F0502020204030204" pitchFamily="34" charset="0"/>
              </a:rPr>
              <a:t> e a </a:t>
            </a:r>
            <a:r>
              <a:rPr lang="en-GB" dirty="0" err="1">
                <a:solidFill>
                  <a:srgbClr val="5B595D"/>
                </a:solidFill>
                <a:latin typeface="Calibri" panose="020F0502020204030204" pitchFamily="34" charset="0"/>
                <a:ea typeface="Helvetica Neue"/>
                <a:cs typeface="Calibri" panose="020F0502020204030204" pitchFamily="34" charset="0"/>
              </a:rPr>
              <a:t>qualidade</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vida</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todas</a:t>
            </a:r>
            <a:r>
              <a:rPr lang="en-GB" dirty="0">
                <a:solidFill>
                  <a:srgbClr val="5B595D"/>
                </a:solidFill>
                <a:latin typeface="Calibri" panose="020F0502020204030204" pitchFamily="34" charset="0"/>
                <a:ea typeface="Helvetica Neue"/>
                <a:cs typeface="Calibri" panose="020F0502020204030204" pitchFamily="34" charset="0"/>
              </a:rPr>
              <a:t> as </a:t>
            </a:r>
            <a:r>
              <a:rPr lang="en-GB" dirty="0" err="1">
                <a:solidFill>
                  <a:srgbClr val="5B595D"/>
                </a:solidFill>
                <a:latin typeface="Calibri" panose="020F0502020204030204" pitchFamily="34" charset="0"/>
                <a:ea typeface="Helvetica Neue"/>
                <a:cs typeface="Calibri" panose="020F0502020204030204" pitchFamily="34" charset="0"/>
              </a:rPr>
              <a:t>pessoas</a:t>
            </a:r>
            <a:r>
              <a:rPr lang="en-GB" dirty="0">
                <a:solidFill>
                  <a:srgbClr val="5B595D"/>
                </a:solidFill>
                <a:latin typeface="Calibri" panose="020F0502020204030204" pitchFamily="34" charset="0"/>
                <a:ea typeface="Helvetica Neue"/>
                <a:cs typeface="Calibri" panose="020F0502020204030204" pitchFamily="34" charset="0"/>
              </a:rPr>
              <a:t> que </a:t>
            </a:r>
            <a:r>
              <a:rPr lang="en-GB" dirty="0" err="1">
                <a:solidFill>
                  <a:srgbClr val="5B595D"/>
                </a:solidFill>
                <a:latin typeface="Calibri" panose="020F0502020204030204" pitchFamily="34" charset="0"/>
                <a:ea typeface="Helvetica Neue"/>
                <a:cs typeface="Calibri" panose="020F0502020204030204" pitchFamily="34" charset="0"/>
              </a:rPr>
              <a:t>vivem</a:t>
            </a:r>
            <a:r>
              <a:rPr lang="en-GB" dirty="0">
                <a:solidFill>
                  <a:srgbClr val="5B595D"/>
                </a:solidFill>
                <a:latin typeface="Calibri" panose="020F0502020204030204" pitchFamily="34" charset="0"/>
                <a:ea typeface="Helvetica Neue"/>
                <a:cs typeface="Calibri" panose="020F0502020204030204" pitchFamily="34" charset="0"/>
              </a:rPr>
              <a:t> com </a:t>
            </a:r>
            <a:r>
              <a:rPr lang="en-GB" dirty="0" err="1">
                <a:solidFill>
                  <a:srgbClr val="5B595D"/>
                </a:solidFill>
                <a:latin typeface="Calibri" panose="020F0502020204030204" pitchFamily="34" charset="0"/>
                <a:ea typeface="Helvetica Neue"/>
                <a:cs typeface="Calibri" panose="020F0502020204030204" pitchFamily="34" charset="0"/>
              </a:rPr>
              <a:t>infeção</a:t>
            </a:r>
            <a:r>
              <a:rPr lang="en-GB" dirty="0">
                <a:solidFill>
                  <a:srgbClr val="5B595D"/>
                </a:solidFill>
                <a:latin typeface="Calibri" panose="020F0502020204030204" pitchFamily="34" charset="0"/>
                <a:ea typeface="Helvetica Neue"/>
                <a:cs typeface="Calibri" panose="020F0502020204030204" pitchFamily="34" charset="0"/>
              </a:rPr>
              <a:t> por VIH - e, </a:t>
            </a:r>
            <a:r>
              <a:rPr lang="en-GB" dirty="0" err="1">
                <a:solidFill>
                  <a:srgbClr val="5B595D"/>
                </a:solidFill>
                <a:latin typeface="Calibri" panose="020F0502020204030204" pitchFamily="34" charset="0"/>
                <a:ea typeface="Helvetica Neue"/>
                <a:cs typeface="Calibri" panose="020F0502020204030204" pitchFamily="34" charset="0"/>
              </a:rPr>
              <a:t>assim</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melhorar</a:t>
            </a:r>
            <a:r>
              <a:rPr lang="en-GB" dirty="0">
                <a:solidFill>
                  <a:srgbClr val="5B595D"/>
                </a:solidFill>
                <a:latin typeface="Calibri" panose="020F0502020204030204" pitchFamily="34" charset="0"/>
                <a:ea typeface="Helvetica Neue"/>
                <a:cs typeface="Calibri" panose="020F0502020204030204" pitchFamily="34" charset="0"/>
              </a:rPr>
              <a:t> a </a:t>
            </a:r>
            <a:r>
              <a:rPr lang="en-GB" dirty="0" err="1">
                <a:solidFill>
                  <a:srgbClr val="5B595D"/>
                </a:solidFill>
                <a:latin typeface="Calibri" panose="020F0502020204030204" pitchFamily="34" charset="0"/>
                <a:ea typeface="Helvetica Neue"/>
                <a:cs typeface="Calibri" panose="020F0502020204030204" pitchFamily="34" charset="0"/>
              </a:rPr>
              <a:t>sustentabilidade</a:t>
            </a:r>
            <a:r>
              <a:rPr lang="en-GB" dirty="0">
                <a:solidFill>
                  <a:srgbClr val="5B595D"/>
                </a:solidFill>
                <a:latin typeface="Calibri" panose="020F0502020204030204" pitchFamily="34" charset="0"/>
                <a:ea typeface="Helvetica Neue"/>
                <a:cs typeface="Calibri" panose="020F0502020204030204" pitchFamily="34" charset="0"/>
              </a:rPr>
              <a:t> dos </a:t>
            </a:r>
            <a:r>
              <a:rPr lang="en-GB" dirty="0" err="1">
                <a:solidFill>
                  <a:srgbClr val="5B595D"/>
                </a:solidFill>
                <a:latin typeface="Calibri" panose="020F0502020204030204" pitchFamily="34" charset="0"/>
                <a:ea typeface="Helvetica Neue"/>
                <a:cs typeface="Calibri" panose="020F0502020204030204" pitchFamily="34" charset="0"/>
              </a:rPr>
              <a:t>sistemas</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saúde</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partilhando</a:t>
            </a:r>
            <a:r>
              <a:rPr lang="en-GB" dirty="0">
                <a:solidFill>
                  <a:srgbClr val="5B595D"/>
                </a:solidFill>
                <a:latin typeface="Calibri" panose="020F0502020204030204" pitchFamily="34" charset="0"/>
                <a:ea typeface="Helvetica Neue"/>
                <a:cs typeface="Calibri" panose="020F0502020204030204" pitchFamily="34" charset="0"/>
              </a:rPr>
              <a:t> as </a:t>
            </a:r>
            <a:r>
              <a:rPr lang="en-GB" dirty="0" err="1">
                <a:solidFill>
                  <a:srgbClr val="5B595D"/>
                </a:solidFill>
                <a:latin typeface="Calibri" panose="020F0502020204030204" pitchFamily="34" charset="0"/>
                <a:ea typeface="Helvetica Neue"/>
                <a:cs typeface="Calibri" panose="020F0502020204030204" pitchFamily="34" charset="0"/>
              </a:rPr>
              <a:t>melhores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práticas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baseadas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em</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evidências</a:t>
            </a:r>
            <a:r>
              <a:rPr lang="en-GB" dirty="0">
                <a:solidFill>
                  <a:srgbClr val="5B595D"/>
                </a:solidFill>
                <a:latin typeface="Calibri" panose="020F0502020204030204" pitchFamily="34" charset="0"/>
                <a:ea typeface="Helvetica Neue"/>
                <a:cs typeface="Calibri" panose="020F0502020204030204" pitchFamily="34" charset="0"/>
              </a:rPr>
              <a:t> e </a:t>
            </a:r>
            <a:r>
              <a:rPr lang="en-GB" dirty="0" err="1">
                <a:solidFill>
                  <a:srgbClr val="5B595D"/>
                </a:solidFill>
                <a:latin typeface="Calibri" panose="020F0502020204030204" pitchFamily="34" charset="0"/>
                <a:ea typeface="Helvetica Neue"/>
                <a:cs typeface="Calibri" panose="020F0502020204030204" pitchFamily="34" charset="0"/>
              </a:rPr>
              <a:t>abordagens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inovadoras</a:t>
            </a:r>
            <a:r>
              <a:rPr lang="en-GB" dirty="0">
                <a:solidFill>
                  <a:srgbClr val="5B595D"/>
                </a:solidFill>
                <a:latin typeface="Calibri" panose="020F0502020204030204" pitchFamily="34" charset="0"/>
                <a:ea typeface="Helvetica Neue"/>
                <a:cs typeface="Calibri" panose="020F0502020204030204" pitchFamily="34" charset="0"/>
              </a:rPr>
              <a:t> de </a:t>
            </a:r>
            <a:r>
              <a:rPr lang="en-GB" dirty="0" err="1">
                <a:solidFill>
                  <a:srgbClr val="5B595D"/>
                </a:solidFill>
                <a:latin typeface="Calibri" panose="020F0502020204030204" pitchFamily="34" charset="0"/>
                <a:ea typeface="Helvetica Neue"/>
                <a:cs typeface="Calibri" panose="020F0502020204030204" pitchFamily="34" charset="0"/>
              </a:rPr>
              <a:t>cuidados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ao</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mesmo</a:t>
            </a:r>
            <a:r>
              <a:rPr lang="en-GB" dirty="0">
                <a:solidFill>
                  <a:srgbClr val="5B595D"/>
                </a:solidFill>
                <a:latin typeface="Calibri" panose="020F0502020204030204" pitchFamily="34" charset="0"/>
                <a:ea typeface="Helvetica Neue"/>
                <a:cs typeface="Calibri" panose="020F0502020204030204" pitchFamily="34" charset="0"/>
              </a:rPr>
              <a:t> tempo que se </a:t>
            </a:r>
            <a:r>
              <a:rPr lang="en-GB" dirty="0" err="1">
                <a:solidFill>
                  <a:srgbClr val="5B595D"/>
                </a:solidFill>
                <a:latin typeface="Calibri" panose="020F0502020204030204" pitchFamily="34" charset="0"/>
                <a:ea typeface="Helvetica Neue"/>
                <a:cs typeface="Calibri" panose="020F0502020204030204" pitchFamily="34" charset="0"/>
              </a:rPr>
              <a:t>implementam</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políticas</a:t>
            </a:r>
            <a:r>
              <a:rPr lang="en-GB" dirty="0">
                <a:solidFill>
                  <a:srgbClr val="5B595D"/>
                </a:solidFill>
                <a:latin typeface="Calibri" panose="020F0502020204030204" pitchFamily="34" charset="0"/>
                <a:ea typeface="Helvetica Neue"/>
                <a:cs typeface="Calibri" panose="020F0502020204030204" pitchFamily="34" charset="0"/>
              </a:rPr>
              <a:t> e </a:t>
            </a:r>
            <a:r>
              <a:rPr lang="en-GB" dirty="0" err="1">
                <a:solidFill>
                  <a:srgbClr val="5B595D"/>
                </a:solidFill>
                <a:latin typeface="Calibri" panose="020F0502020204030204" pitchFamily="34" charset="0"/>
                <a:ea typeface="Helvetica Neue"/>
                <a:cs typeface="Calibri" panose="020F0502020204030204" pitchFamily="34" charset="0"/>
              </a:rPr>
              <a:t>mudanças</a:t>
            </a:r>
            <a:r>
              <a:rPr lang="en-GB" dirty="0">
                <a:solidFill>
                  <a:srgbClr val="5B595D"/>
                </a:solidFill>
                <a:latin typeface="Calibri" panose="020F0502020204030204" pitchFamily="34" charset="0"/>
                <a:ea typeface="Helvetica Neue"/>
                <a:cs typeface="Calibri" panose="020F0502020204030204" pitchFamily="34" charset="0"/>
              </a:rPr>
              <a:t> </a:t>
            </a:r>
            <a:r>
              <a:rPr lang="en-GB" dirty="0" err="1">
                <a:solidFill>
                  <a:srgbClr val="5B595D"/>
                </a:solidFill>
                <a:latin typeface="Calibri" panose="020F0502020204030204" pitchFamily="34" charset="0"/>
                <a:ea typeface="Helvetica Neue"/>
                <a:cs typeface="Calibri" panose="020F0502020204030204" pitchFamily="34" charset="0"/>
              </a:rPr>
              <a:t>clínicas</a:t>
            </a:r>
            <a:r>
              <a:rPr lang="en-GB" dirty="0">
                <a:solidFill>
                  <a:srgbClr val="5B595D"/>
                </a:solidFill>
                <a:latin typeface="Calibri" panose="020F0502020204030204" pitchFamily="34" charset="0"/>
                <a:ea typeface="Helvetica Neue"/>
                <a:cs typeface="Calibri" panose="020F0502020204030204" pitchFamily="34" charset="0"/>
              </a:rPr>
              <a:t> </a:t>
            </a:r>
            <a:r>
              <a:rPr lang="en-GB" baseline="30000" dirty="0">
                <a:solidFill>
                  <a:srgbClr val="5B595D"/>
                </a:solidFill>
                <a:latin typeface="Calibri" panose="020F0502020204030204" pitchFamily="34" charset="0"/>
                <a:ea typeface="Helvetica Neue"/>
                <a:cs typeface="Calibri" panose="020F0502020204030204" pitchFamily="34" charset="0"/>
              </a:rPr>
              <a:t>1</a:t>
            </a:r>
            <a:endParaRPr lang="en-GB" dirty="0">
              <a:solidFill>
                <a:srgbClr val="5B595D"/>
              </a:solidFill>
              <a:latin typeface="Calibri" panose="020F0502020204030204" pitchFamily="34" charset="0"/>
              <a:ea typeface="Helvetica Neue"/>
              <a:cs typeface="Calibri" panose="020F0502020204030204" pitchFamily="34" charset="0"/>
            </a:endParaRPr>
          </a:p>
        </p:txBody>
      </p:sp>
      <p:pic>
        <p:nvPicPr>
          <p:cNvPr id="13" name="Graphic 12">
            <a:extLst>
              <a:ext uri="{FF2B5EF4-FFF2-40B4-BE49-F238E27FC236}">
                <a16:creationId xmlns:a16="http://schemas.microsoft.com/office/drawing/2014/main" id="{B9DB860B-B741-894C-B644-52CF97BEB8A0}"/>
              </a:ext>
            </a:extLst>
          </p:cNvPr>
          <p:cNvPicPr>
            <a:picLocks noChangeAspect="1"/>
          </p:cNvPicPr>
          <p:nvPr/>
        </p:nvPicPr>
        <p:blipFill rotWithShape="1">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229" t="33762" r="26029" b="44213"/>
          <a:stretch/>
        </p:blipFill>
        <p:spPr>
          <a:xfrm>
            <a:off x="8354617" y="3491345"/>
            <a:ext cx="2222945" cy="860961"/>
          </a:xfrm>
          <a:prstGeom prst="rect">
            <a:avLst/>
          </a:prstGeom>
        </p:spPr>
      </p:pic>
      <p:pic>
        <p:nvPicPr>
          <p:cNvPr id="14" name="Graphic 13">
            <a:extLst>
              <a:ext uri="{FF2B5EF4-FFF2-40B4-BE49-F238E27FC236}">
                <a16:creationId xmlns:a16="http://schemas.microsoft.com/office/drawing/2014/main" id="{4820F738-6003-6F44-AB59-672F9C269E19}"/>
              </a:ext>
            </a:extLst>
          </p:cNvPr>
          <p:cNvPicPr>
            <a:picLocks noChangeAspect="1"/>
          </p:cNvPicPr>
          <p:nvPr/>
        </p:nvPicPr>
        <p:blipFill rotWithShape="1">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229" t="33762" r="26029" b="44213"/>
          <a:stretch/>
        </p:blipFill>
        <p:spPr>
          <a:xfrm>
            <a:off x="8354616" y="1359046"/>
            <a:ext cx="2222945" cy="860961"/>
          </a:xfrm>
          <a:prstGeom prst="rect">
            <a:avLst/>
          </a:prstGeom>
        </p:spPr>
      </p:pic>
    </p:spTree>
    <p:extLst>
      <p:ext uri="{BB962C8B-B14F-4D97-AF65-F5344CB8AC3E}">
        <p14:creationId xmlns:p14="http://schemas.microsoft.com/office/powerpoint/2010/main" val="372793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3">
            <a:extLst>
              <a:ext uri="{FF2B5EF4-FFF2-40B4-BE49-F238E27FC236}">
                <a16:creationId xmlns:a16="http://schemas.microsoft.com/office/drawing/2014/main" id="{8FA7691F-5FA7-354F-A8DE-09D9EDCB9D8F}"/>
              </a:ext>
            </a:extLst>
          </p:cNvPr>
          <p:cNvSpPr txBox="1">
            <a:spLocks/>
          </p:cNvSpPr>
          <p:nvPr/>
        </p:nvSpPr>
        <p:spPr>
          <a:xfrm>
            <a:off x="220918" y="6498768"/>
            <a:ext cx="11239828" cy="230832"/>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Kumar</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J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Gen</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Intern</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Med 2010; 25:517–523. 2.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Okoli</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C,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AIDS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Behav</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2021; 25:1384–1395; 3.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Fuller</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SM,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J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Assoc</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Nurses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AIDS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Care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2017; 28:75–8; 4.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Fuster-Ruizde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Apodacar</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MJ,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EACS 2021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Abstract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PE5/32; apresentação de poster). </a:t>
            </a:r>
          </a:p>
        </p:txBody>
      </p:sp>
      <p:sp>
        <p:nvSpPr>
          <p:cNvPr id="14" name="Title 1">
            <a:extLst>
              <a:ext uri="{FF2B5EF4-FFF2-40B4-BE49-F238E27FC236}">
                <a16:creationId xmlns:a16="http://schemas.microsoft.com/office/drawing/2014/main" id="{509090BC-DF8A-264B-8BFE-B4B4CAFC6E49}"/>
              </a:ext>
            </a:extLst>
          </p:cNvPr>
          <p:cNvSpPr txBox="1">
            <a:spLocks/>
          </p:cNvSpPr>
          <p:nvPr/>
        </p:nvSpPr>
        <p:spPr>
          <a:xfrm>
            <a:off x="1064820" y="1438451"/>
            <a:ext cx="10062360" cy="591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lnSpc>
                <a:spcPts val="2400"/>
              </a:lnSpc>
            </a:pPr>
            <a:r>
              <a:rPr lang="pt-PT" sz="2000" b="0" spc="0" dirty="0">
                <a:solidFill>
                  <a:srgbClr val="5B595D"/>
                </a:solidFill>
                <a:latin typeface="Calibri" panose="020F0502020204030204" pitchFamily="34" charset="0"/>
                <a:ea typeface="Helvetica Neue"/>
                <a:cs typeface="Calibri" panose="020F0502020204030204" pitchFamily="34" charset="0"/>
              </a:rPr>
              <a:t>As perspetivas e envolvimento do doente no processo de decisão terapêutica é extremamente importante no sucesso terapêutico a longo prazo</a:t>
            </a:r>
          </a:p>
        </p:txBody>
      </p:sp>
      <p:sp>
        <p:nvSpPr>
          <p:cNvPr id="15" name="TextBox 8">
            <a:extLst>
              <a:ext uri="{FF2B5EF4-FFF2-40B4-BE49-F238E27FC236}">
                <a16:creationId xmlns:a16="http://schemas.microsoft.com/office/drawing/2014/main" id="{493094A1-7B70-7041-A8CF-FDCEC5A51E52}"/>
              </a:ext>
            </a:extLst>
          </p:cNvPr>
          <p:cNvSpPr txBox="1"/>
          <p:nvPr/>
        </p:nvSpPr>
        <p:spPr>
          <a:xfrm>
            <a:off x="910625" y="5192777"/>
            <a:ext cx="4930207" cy="896198"/>
          </a:xfrm>
          <a:prstGeom prst="rect">
            <a:avLst/>
          </a:prstGeom>
          <a:solidFill>
            <a:srgbClr val="FBC100"/>
          </a:solidFill>
          <a:ln>
            <a:noFill/>
          </a:ln>
        </p:spPr>
        <p:txBody>
          <a:bodyPr wrap="square" anchor="ctr">
            <a:noAutofit/>
          </a:bodyPr>
          <a:lstStyle>
            <a:defPPr>
              <a:defRPr lang="en-US"/>
            </a:defPPr>
            <a:lvl1pPr algn="ctr">
              <a:defRPr sz="2400" b="1">
                <a:solidFill>
                  <a:schemeClr val="bg1"/>
                </a:solidFill>
              </a:defRPr>
            </a:lvl1pPr>
          </a:lstStyle>
          <a:p>
            <a:pPr>
              <a:defRPr/>
            </a:pPr>
            <a:r>
              <a:rPr lang="en-GB" sz="1600" b="0" dirty="0">
                <a:solidFill>
                  <a:schemeClr val="tx1"/>
                </a:solidFill>
                <a:latin typeface="Calibri" panose="020F0502020204030204" pitchFamily="34" charset="0"/>
                <a:ea typeface="Helvetica Neue"/>
                <a:cs typeface="Calibri" panose="020F0502020204030204" pitchFamily="34" charset="0"/>
              </a:rPr>
              <a:t>V</a:t>
            </a:r>
            <a:r>
              <a:rPr lang="pt-PT" sz="1600" b="0" dirty="0" err="1">
                <a:solidFill>
                  <a:schemeClr val="tx1"/>
                </a:solidFill>
                <a:latin typeface="Calibri" panose="020F0502020204030204" pitchFamily="34" charset="0"/>
                <a:ea typeface="Helvetica Neue"/>
                <a:cs typeface="Calibri" panose="020F0502020204030204" pitchFamily="34" charset="0"/>
              </a:rPr>
              <a:t>alorizar</a:t>
            </a:r>
            <a:r>
              <a:rPr lang="pt-PT" sz="1600" b="0" dirty="0">
                <a:solidFill>
                  <a:schemeClr val="tx1"/>
                </a:solidFill>
                <a:latin typeface="Calibri" panose="020F0502020204030204" pitchFamily="34" charset="0"/>
                <a:ea typeface="Helvetica Neue"/>
                <a:cs typeface="Calibri" panose="020F0502020204030204" pitchFamily="34" charset="0"/>
              </a:rPr>
              <a:t> as preferências dos doentes é essencial na partilha de decisão e está associado a melhores resultados</a:t>
            </a:r>
            <a:r>
              <a:rPr lang="pt-PT" sz="1600" b="0" baseline="30000" dirty="0">
                <a:solidFill>
                  <a:schemeClr val="tx1"/>
                </a:solidFill>
                <a:latin typeface="Calibri" panose="020F0502020204030204" pitchFamily="34" charset="0"/>
                <a:ea typeface="Helvetica Neue"/>
                <a:cs typeface="Calibri" panose="020F0502020204030204" pitchFamily="34" charset="0"/>
              </a:rPr>
              <a:t>1,3</a:t>
            </a:r>
          </a:p>
        </p:txBody>
      </p:sp>
      <p:sp>
        <p:nvSpPr>
          <p:cNvPr id="16" name="TextBox 32">
            <a:extLst>
              <a:ext uri="{FF2B5EF4-FFF2-40B4-BE49-F238E27FC236}">
                <a16:creationId xmlns:a16="http://schemas.microsoft.com/office/drawing/2014/main" id="{639E35EE-F639-054C-AF69-CD1B9730173F}"/>
              </a:ext>
            </a:extLst>
          </p:cNvPr>
          <p:cNvSpPr txBox="1"/>
          <p:nvPr/>
        </p:nvSpPr>
        <p:spPr>
          <a:xfrm>
            <a:off x="6619841" y="5192777"/>
            <a:ext cx="4930207" cy="896198"/>
          </a:xfrm>
          <a:prstGeom prst="rect">
            <a:avLst/>
          </a:prstGeom>
          <a:solidFill>
            <a:srgbClr val="C51635"/>
          </a:solidFill>
          <a:ln>
            <a:noFill/>
          </a:ln>
        </p:spPr>
        <p:txBody>
          <a:bodyPr wrap="square" anchor="ctr">
            <a:noAutofit/>
          </a:bodyPr>
          <a:lstStyle>
            <a:defPPr>
              <a:defRPr lang="en-US"/>
            </a:defPPr>
            <a:lvl1pPr algn="ctr">
              <a:defRPr sz="2400" b="1">
                <a:solidFill>
                  <a:schemeClr val="bg1"/>
                </a:solidFill>
              </a:defRPr>
            </a:lvl1pPr>
          </a:lstStyle>
          <a:p>
            <a:pPr>
              <a:defRPr/>
            </a:pPr>
            <a:r>
              <a:rPr lang="en-GB" sz="1600" b="0" dirty="0" err="1">
                <a:solidFill>
                  <a:srgbClr val="FFFFFF"/>
                </a:solidFill>
                <a:latin typeface="Calibri" panose="020F0502020204030204" pitchFamily="34" charset="0"/>
                <a:ea typeface="Helvetica Neue"/>
                <a:cs typeface="Calibri" panose="020F0502020204030204" pitchFamily="34" charset="0"/>
              </a:rPr>
              <a:t>Melhorar</a:t>
            </a:r>
            <a:r>
              <a:rPr lang="en-GB" sz="1600" b="0" dirty="0">
                <a:solidFill>
                  <a:srgbClr val="FFFFFF"/>
                </a:solidFill>
                <a:latin typeface="Calibri" panose="020F0502020204030204" pitchFamily="34" charset="0"/>
                <a:ea typeface="Helvetica Neue"/>
                <a:cs typeface="Calibri" panose="020F0502020204030204" pitchFamily="34" charset="0"/>
              </a:rPr>
              <a:t> a </a:t>
            </a:r>
            <a:r>
              <a:rPr lang="en-GB" sz="1600" b="0" dirty="0" err="1">
                <a:solidFill>
                  <a:srgbClr val="FFFFFF"/>
                </a:solidFill>
                <a:latin typeface="Calibri" panose="020F0502020204030204" pitchFamily="34" charset="0"/>
                <a:ea typeface="Helvetica Neue"/>
                <a:cs typeface="Calibri" panose="020F0502020204030204" pitchFamily="34" charset="0"/>
              </a:rPr>
              <a:t>experiência</a:t>
            </a:r>
            <a:r>
              <a:rPr lang="en-GB" sz="1600" b="0" dirty="0">
                <a:solidFill>
                  <a:srgbClr val="FFFFFF"/>
                </a:solidFill>
                <a:latin typeface="Calibri" panose="020F0502020204030204" pitchFamily="34" charset="0"/>
                <a:ea typeface="Helvetica Neue"/>
                <a:cs typeface="Calibri" panose="020F0502020204030204" pitchFamily="34" charset="0"/>
              </a:rPr>
              <a:t> entre </a:t>
            </a:r>
            <a:r>
              <a:rPr lang="en-GB" sz="1600" b="0" dirty="0" err="1">
                <a:solidFill>
                  <a:srgbClr val="FFFFFF"/>
                </a:solidFill>
                <a:latin typeface="Calibri" panose="020F0502020204030204" pitchFamily="34" charset="0"/>
                <a:ea typeface="Helvetica Neue"/>
                <a:cs typeface="Calibri" panose="020F0502020204030204" pitchFamily="34" charset="0"/>
              </a:rPr>
              <a:t>os</a:t>
            </a:r>
            <a:r>
              <a:rPr lang="en-GB" sz="1600" b="0" dirty="0">
                <a:solidFill>
                  <a:srgbClr val="FFFFFF"/>
                </a:solidFill>
                <a:latin typeface="Calibri" panose="020F0502020204030204" pitchFamily="34" charset="0"/>
                <a:ea typeface="Helvetica Neue"/>
                <a:cs typeface="Calibri" panose="020F0502020204030204" pitchFamily="34" charset="0"/>
              </a:rPr>
              <a:t> </a:t>
            </a:r>
            <a:r>
              <a:rPr lang="en-GB" sz="1600" b="0" dirty="0" err="1">
                <a:solidFill>
                  <a:srgbClr val="FFFFFF"/>
                </a:solidFill>
                <a:latin typeface="Calibri" panose="020F0502020204030204" pitchFamily="34" charset="0"/>
                <a:ea typeface="Helvetica Neue"/>
                <a:cs typeface="Calibri" panose="020F0502020204030204" pitchFamily="34" charset="0"/>
              </a:rPr>
              <a:t>cuidados</a:t>
            </a:r>
            <a:r>
              <a:rPr lang="en-GB" sz="1600" b="0" dirty="0">
                <a:solidFill>
                  <a:srgbClr val="FFFFFF"/>
                </a:solidFill>
                <a:latin typeface="Calibri" panose="020F0502020204030204" pitchFamily="34" charset="0"/>
                <a:ea typeface="Helvetica Neue"/>
                <a:cs typeface="Calibri" panose="020F0502020204030204" pitchFamily="34" charset="0"/>
              </a:rPr>
              <a:t> de </a:t>
            </a:r>
            <a:r>
              <a:rPr lang="en-GB" sz="1600" b="0" dirty="0" err="1">
                <a:solidFill>
                  <a:srgbClr val="FFFFFF"/>
                </a:solidFill>
                <a:latin typeface="Calibri" panose="020F0502020204030204" pitchFamily="34" charset="0"/>
                <a:ea typeface="Helvetica Neue"/>
                <a:cs typeface="Calibri" panose="020F0502020204030204" pitchFamily="34" charset="0"/>
              </a:rPr>
              <a:t>saúde</a:t>
            </a:r>
            <a:r>
              <a:rPr lang="en-GB" sz="1600" b="0" dirty="0">
                <a:solidFill>
                  <a:srgbClr val="FFFFFF"/>
                </a:solidFill>
                <a:latin typeface="Calibri" panose="020F0502020204030204" pitchFamily="34" charset="0"/>
                <a:ea typeface="Helvetica Neue"/>
                <a:cs typeface="Calibri" panose="020F0502020204030204" pitchFamily="34" charset="0"/>
              </a:rPr>
              <a:t> e as PVVIH </a:t>
            </a:r>
            <a:r>
              <a:rPr lang="en-GB" sz="1600" b="0" dirty="0" err="1">
                <a:solidFill>
                  <a:srgbClr val="FFFFFF"/>
                </a:solidFill>
                <a:latin typeface="Calibri" panose="020F0502020204030204" pitchFamily="34" charset="0"/>
                <a:ea typeface="Helvetica Neue"/>
                <a:cs typeface="Calibri" panose="020F0502020204030204" pitchFamily="34" charset="0"/>
              </a:rPr>
              <a:t>pode</a:t>
            </a:r>
            <a:r>
              <a:rPr lang="en-GB" sz="1600" b="0" dirty="0">
                <a:solidFill>
                  <a:srgbClr val="FFFFFF"/>
                </a:solidFill>
                <a:latin typeface="Calibri" panose="020F0502020204030204" pitchFamily="34" charset="0"/>
                <a:ea typeface="Helvetica Neue"/>
                <a:cs typeface="Calibri" panose="020F0502020204030204" pitchFamily="34" charset="0"/>
              </a:rPr>
              <a:t> </a:t>
            </a:r>
            <a:r>
              <a:rPr lang="en-GB" sz="1600" b="0" dirty="0" err="1">
                <a:solidFill>
                  <a:srgbClr val="FFFFFF"/>
                </a:solidFill>
                <a:latin typeface="Calibri" panose="020F0502020204030204" pitchFamily="34" charset="0"/>
                <a:ea typeface="Helvetica Neue"/>
                <a:cs typeface="Calibri" panose="020F0502020204030204" pitchFamily="34" charset="0"/>
              </a:rPr>
              <a:t>ajudar</a:t>
            </a:r>
            <a:r>
              <a:rPr lang="en-GB" sz="1600" b="0" dirty="0">
                <a:solidFill>
                  <a:srgbClr val="FFFFFF"/>
                </a:solidFill>
                <a:latin typeface="Calibri" panose="020F0502020204030204" pitchFamily="34" charset="0"/>
                <a:ea typeface="Helvetica Neue"/>
                <a:cs typeface="Calibri" panose="020F0502020204030204" pitchFamily="34" charset="0"/>
              </a:rPr>
              <a:t> a </a:t>
            </a:r>
            <a:r>
              <a:rPr lang="en-GB" sz="1600" b="0" dirty="0" err="1">
                <a:solidFill>
                  <a:srgbClr val="FFFFFF"/>
                </a:solidFill>
                <a:latin typeface="Calibri" panose="020F0502020204030204" pitchFamily="34" charset="0"/>
                <a:ea typeface="Helvetica Neue"/>
                <a:cs typeface="Calibri" panose="020F0502020204030204" pitchFamily="34" charset="0"/>
              </a:rPr>
              <a:t>alcançar</a:t>
            </a:r>
            <a:r>
              <a:rPr lang="en-GB" sz="1600" b="0" dirty="0">
                <a:solidFill>
                  <a:srgbClr val="FFFFFF"/>
                </a:solidFill>
                <a:latin typeface="Calibri" panose="020F0502020204030204" pitchFamily="34" charset="0"/>
                <a:ea typeface="Helvetica Neue"/>
                <a:cs typeface="Calibri" panose="020F0502020204030204" pitchFamily="34" charset="0"/>
              </a:rPr>
              <a:t> um </a:t>
            </a:r>
            <a:r>
              <a:rPr lang="en-GB" sz="1600" b="0" dirty="0" err="1">
                <a:solidFill>
                  <a:srgbClr val="FFFFFF"/>
                </a:solidFill>
                <a:latin typeface="Calibri" panose="020F0502020204030204" pitchFamily="34" charset="0"/>
                <a:ea typeface="Helvetica Neue"/>
                <a:cs typeface="Calibri" panose="020F0502020204030204" pitchFamily="34" charset="0"/>
              </a:rPr>
              <a:t>modelo</a:t>
            </a:r>
            <a:r>
              <a:rPr lang="en-GB" sz="1600" b="0" dirty="0">
                <a:solidFill>
                  <a:srgbClr val="FFFFFF"/>
                </a:solidFill>
                <a:latin typeface="Calibri" panose="020F0502020204030204" pitchFamily="34" charset="0"/>
                <a:ea typeface="Helvetica Neue"/>
                <a:cs typeface="Calibri" panose="020F0502020204030204" pitchFamily="34" charset="0"/>
              </a:rPr>
              <a:t> de </a:t>
            </a:r>
            <a:r>
              <a:rPr lang="en-GB" sz="1600" b="0" dirty="0" err="1">
                <a:solidFill>
                  <a:srgbClr val="FFFFFF"/>
                </a:solidFill>
                <a:latin typeface="Calibri" panose="020F0502020204030204" pitchFamily="34" charset="0"/>
                <a:ea typeface="Helvetica Neue"/>
                <a:cs typeface="Calibri" panose="020F0502020204030204" pitchFamily="34" charset="0"/>
              </a:rPr>
              <a:t>saúde</a:t>
            </a:r>
            <a:r>
              <a:rPr lang="en-GB" sz="1600" b="0" dirty="0">
                <a:solidFill>
                  <a:srgbClr val="FFFFFF"/>
                </a:solidFill>
                <a:latin typeface="Calibri" panose="020F0502020204030204" pitchFamily="34" charset="0"/>
                <a:ea typeface="Helvetica Neue"/>
                <a:cs typeface="Calibri" panose="020F0502020204030204" pitchFamily="34" charset="0"/>
              </a:rPr>
              <a:t> </a:t>
            </a:r>
            <a:r>
              <a:rPr lang="en-GB" sz="1600" b="0" dirty="0" err="1">
                <a:solidFill>
                  <a:srgbClr val="FFFFFF"/>
                </a:solidFill>
                <a:latin typeface="Calibri" panose="020F0502020204030204" pitchFamily="34" charset="0"/>
                <a:ea typeface="Helvetica Neue"/>
                <a:cs typeface="Calibri" panose="020F0502020204030204" pitchFamily="34" charset="0"/>
              </a:rPr>
              <a:t>centrado</a:t>
            </a:r>
            <a:r>
              <a:rPr lang="en-GB" sz="1600" b="0" dirty="0">
                <a:solidFill>
                  <a:srgbClr val="FFFFFF"/>
                </a:solidFill>
                <a:latin typeface="Calibri" panose="020F0502020204030204" pitchFamily="34" charset="0"/>
                <a:ea typeface="Helvetica Neue"/>
                <a:cs typeface="Calibri" panose="020F0502020204030204" pitchFamily="34" charset="0"/>
              </a:rPr>
              <a:t> no </a:t>
            </a:r>
            <a:r>
              <a:rPr lang="en-GB" sz="1600" b="0" dirty="0" err="1">
                <a:solidFill>
                  <a:srgbClr val="FFFFFF"/>
                </a:solidFill>
                <a:latin typeface="Calibri" panose="020F0502020204030204" pitchFamily="34" charset="0"/>
                <a:ea typeface="Helvetica Neue"/>
                <a:cs typeface="Calibri" panose="020F0502020204030204" pitchFamily="34" charset="0"/>
              </a:rPr>
              <a:t>doente</a:t>
            </a:r>
            <a:r>
              <a:rPr lang="en-GB" sz="1600" b="0" dirty="0">
                <a:solidFill>
                  <a:srgbClr val="FFFFFF"/>
                </a:solidFill>
                <a:latin typeface="Calibri" panose="020F0502020204030204" pitchFamily="34" charset="0"/>
                <a:ea typeface="Helvetica Neue"/>
                <a:cs typeface="Calibri" panose="020F0502020204030204" pitchFamily="34" charset="0"/>
              </a:rPr>
              <a:t> e com </a:t>
            </a:r>
            <a:r>
              <a:rPr lang="en-GB" sz="1600" b="0" dirty="0" err="1">
                <a:solidFill>
                  <a:srgbClr val="FFFFFF"/>
                </a:solidFill>
                <a:latin typeface="Calibri" panose="020F0502020204030204" pitchFamily="34" charset="0"/>
                <a:ea typeface="Helvetica Neue"/>
                <a:cs typeface="Calibri" panose="020F0502020204030204" pitchFamily="34" charset="0"/>
              </a:rPr>
              <a:t>melhor</a:t>
            </a:r>
            <a:r>
              <a:rPr lang="en-GB" sz="1600" b="0" dirty="0">
                <a:solidFill>
                  <a:srgbClr val="FFFFFF"/>
                </a:solidFill>
                <a:latin typeface="Calibri" panose="020F0502020204030204" pitchFamily="34" charset="0"/>
                <a:ea typeface="Helvetica Neue"/>
                <a:cs typeface="Calibri" panose="020F0502020204030204" pitchFamily="34" charset="0"/>
              </a:rPr>
              <a:t> QVRL</a:t>
            </a:r>
            <a:r>
              <a:rPr lang="en-GB" sz="1600" b="0" baseline="30000" dirty="0">
                <a:solidFill>
                  <a:srgbClr val="FFFFFF"/>
                </a:solidFill>
                <a:latin typeface="Calibri" panose="020F0502020204030204" pitchFamily="34" charset="0"/>
                <a:ea typeface="Helvetica Neue"/>
                <a:cs typeface="Calibri" panose="020F0502020204030204" pitchFamily="34" charset="0"/>
              </a:rPr>
              <a:t>4</a:t>
            </a:r>
            <a:endParaRPr lang="en-GB" sz="1600" b="0" dirty="0">
              <a:solidFill>
                <a:srgbClr val="FFFFFF"/>
              </a:solidFill>
              <a:latin typeface="Calibri" panose="020F0502020204030204" pitchFamily="34" charset="0"/>
              <a:ea typeface="Helvetica Neue"/>
              <a:cs typeface="Calibri" panose="020F0502020204030204" pitchFamily="34" charset="0"/>
            </a:endParaRPr>
          </a:p>
        </p:txBody>
      </p:sp>
      <p:sp>
        <p:nvSpPr>
          <p:cNvPr id="18" name="Rectangle 26">
            <a:extLst>
              <a:ext uri="{FF2B5EF4-FFF2-40B4-BE49-F238E27FC236}">
                <a16:creationId xmlns:a16="http://schemas.microsoft.com/office/drawing/2014/main" id="{C03C4D65-BD28-0F41-AEEE-87EA90CEEA01}"/>
              </a:ext>
            </a:extLst>
          </p:cNvPr>
          <p:cNvSpPr/>
          <p:nvPr/>
        </p:nvSpPr>
        <p:spPr>
          <a:xfrm>
            <a:off x="939200" y="2391140"/>
            <a:ext cx="4876800" cy="2705805"/>
          </a:xfrm>
          <a:prstGeom prst="rect">
            <a:avLst/>
          </a:prstGeom>
          <a:solidFill>
            <a:schemeClr val="bg1"/>
          </a:solidFill>
          <a:ln w="5715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lIns="504000" tIns="144000" rIns="216000" rtlCol="0" anchor="t"/>
          <a:lstStyle/>
          <a:p>
            <a:pPr>
              <a:lnSpc>
                <a:spcPct val="95000"/>
              </a:lnSpc>
              <a:spcAft>
                <a:spcPts val="400"/>
              </a:spcAft>
              <a:defRPr/>
            </a:pPr>
            <a:r>
              <a:rPr lang="pt-PT" dirty="0">
                <a:solidFill>
                  <a:srgbClr val="C50F3C"/>
                </a:solidFill>
                <a:latin typeface="Calibri" panose="020F0502020204030204" pitchFamily="34" charset="0"/>
                <a:ea typeface="Helvetica Neue"/>
                <a:cs typeface="Calibri" panose="020F0502020204030204" pitchFamily="34" charset="0"/>
              </a:rPr>
              <a:t>Maior intenção de partilha de decisão entre as PVVIH e HCP</a:t>
            </a:r>
            <a:r>
              <a:rPr lang="pt-PT" baseline="30000" dirty="0">
                <a:solidFill>
                  <a:srgbClr val="C50F3C"/>
                </a:solidFill>
                <a:latin typeface="Calibri" panose="020F0502020204030204" pitchFamily="34" charset="0"/>
                <a:ea typeface="Helvetica Neue"/>
                <a:cs typeface="Calibri" panose="020F0502020204030204" pitchFamily="34" charset="0"/>
              </a:rPr>
              <a:t>1,2</a:t>
            </a:r>
          </a:p>
          <a:p>
            <a:pPr marL="228600">
              <a:lnSpc>
                <a:spcPct val="95000"/>
              </a:lnSpc>
              <a:spcAft>
                <a:spcPts val="400"/>
              </a:spcAft>
              <a:defRPr/>
            </a:pPr>
            <a:r>
              <a:rPr lang="pt-PT" sz="2400" dirty="0">
                <a:solidFill>
                  <a:srgbClr val="C50F3C"/>
                </a:solidFill>
                <a:latin typeface="Calibri" panose="020F0502020204030204" pitchFamily="34" charset="0"/>
                <a:ea typeface="Helvetica Neue"/>
                <a:cs typeface="Calibri" panose="020F0502020204030204" pitchFamily="34" charset="0"/>
              </a:rPr>
              <a:t>65,1% </a:t>
            </a:r>
            <a:br>
              <a:rPr lang="pt-PT" sz="1400" dirty="0">
                <a:solidFill>
                  <a:srgbClr val="000000"/>
                </a:solidFill>
                <a:latin typeface="Calibri" panose="020F0502020204030204" pitchFamily="34" charset="0"/>
                <a:ea typeface="Helvetica Neue"/>
                <a:cs typeface="Calibri" panose="020F0502020204030204" pitchFamily="34" charset="0"/>
              </a:rPr>
            </a:br>
            <a:r>
              <a:rPr lang="pt-PT" sz="1600" dirty="0">
                <a:solidFill>
                  <a:srgbClr val="000000"/>
                </a:solidFill>
                <a:latin typeface="Calibri" panose="020F0502020204030204" pitchFamily="34" charset="0"/>
                <a:ea typeface="Helvetica Neue"/>
                <a:cs typeface="Calibri" panose="020F0502020204030204" pitchFamily="34" charset="0"/>
              </a:rPr>
              <a:t>das PVVIH querem estar mais envolvidas nas decisões terapêuticas</a:t>
            </a:r>
            <a:r>
              <a:rPr lang="pt-PT" sz="1600" baseline="30000" dirty="0">
                <a:solidFill>
                  <a:srgbClr val="000000"/>
                </a:solidFill>
                <a:latin typeface="Calibri" panose="020F0502020204030204" pitchFamily="34" charset="0"/>
                <a:ea typeface="Helvetica Neue"/>
                <a:cs typeface="Calibri" panose="020F0502020204030204" pitchFamily="34" charset="0"/>
              </a:rPr>
              <a:t>2</a:t>
            </a:r>
            <a:endParaRPr lang="pt-PT" sz="1400" baseline="30000" dirty="0">
              <a:solidFill>
                <a:srgbClr val="000000"/>
              </a:solidFill>
              <a:latin typeface="Calibri" panose="020F0502020204030204" pitchFamily="34" charset="0"/>
              <a:ea typeface="Helvetica Neue"/>
              <a:cs typeface="Calibri" panose="020F0502020204030204" pitchFamily="34" charset="0"/>
            </a:endParaRPr>
          </a:p>
          <a:p>
            <a:pPr marL="228600">
              <a:lnSpc>
                <a:spcPct val="95000"/>
              </a:lnSpc>
              <a:spcAft>
                <a:spcPts val="400"/>
              </a:spcAft>
              <a:defRPr/>
            </a:pPr>
            <a:r>
              <a:rPr lang="pt-PT" sz="2400" dirty="0">
                <a:solidFill>
                  <a:srgbClr val="C50F3C"/>
                </a:solidFill>
                <a:latin typeface="Calibri" panose="020F0502020204030204" pitchFamily="34" charset="0"/>
                <a:ea typeface="Helvetica Neue"/>
                <a:cs typeface="Calibri" panose="020F0502020204030204" pitchFamily="34" charset="0"/>
              </a:rPr>
              <a:t>72,8% </a:t>
            </a:r>
            <a:br>
              <a:rPr lang="pt-PT" sz="1400" dirty="0">
                <a:solidFill>
                  <a:srgbClr val="000000"/>
                </a:solidFill>
                <a:latin typeface="Calibri" panose="020F0502020204030204" pitchFamily="34" charset="0"/>
                <a:ea typeface="Helvetica Neue"/>
                <a:cs typeface="Calibri" panose="020F0502020204030204" pitchFamily="34" charset="0"/>
              </a:rPr>
            </a:br>
            <a:r>
              <a:rPr lang="pt-PT" sz="1600" dirty="0">
                <a:solidFill>
                  <a:srgbClr val="000000"/>
                </a:solidFill>
                <a:latin typeface="Calibri" panose="020F0502020204030204" pitchFamily="34" charset="0"/>
                <a:ea typeface="Helvetica Neue"/>
                <a:cs typeface="Calibri" panose="020F0502020204030204" pitchFamily="34" charset="0"/>
              </a:rPr>
              <a:t>dos novos diagnósticos por VIH pretendem ser </a:t>
            </a:r>
            <a:r>
              <a:rPr lang="pt-PT" sz="1600" dirty="0" err="1">
                <a:solidFill>
                  <a:srgbClr val="000000"/>
                </a:solidFill>
                <a:latin typeface="Calibri" panose="020F0502020204030204" pitchFamily="34" charset="0"/>
                <a:ea typeface="Helvetica Neue"/>
                <a:cs typeface="Calibri" panose="020F0502020204030204" pitchFamily="34" charset="0"/>
              </a:rPr>
              <a:t>incluidos</a:t>
            </a:r>
            <a:r>
              <a:rPr lang="pt-PT" sz="1600" dirty="0">
                <a:solidFill>
                  <a:srgbClr val="000000"/>
                </a:solidFill>
                <a:latin typeface="Calibri" panose="020F0502020204030204" pitchFamily="34" charset="0"/>
                <a:ea typeface="Helvetica Neue"/>
                <a:cs typeface="Calibri" panose="020F0502020204030204" pitchFamily="34" charset="0"/>
              </a:rPr>
              <a:t> nas decisões terapêuticas a longo prazo</a:t>
            </a:r>
            <a:r>
              <a:rPr lang="pt-PT" sz="1600" baseline="30000" dirty="0">
                <a:solidFill>
                  <a:srgbClr val="000000"/>
                </a:solidFill>
                <a:latin typeface="Calibri" panose="020F0502020204030204" pitchFamily="34" charset="0"/>
                <a:ea typeface="Helvetica Neue"/>
                <a:cs typeface="Calibri" panose="020F0502020204030204" pitchFamily="34" charset="0"/>
              </a:rPr>
              <a:t>2,3</a:t>
            </a:r>
            <a:endParaRPr lang="pt-PT" sz="1400" baseline="30000" dirty="0">
              <a:solidFill>
                <a:srgbClr val="000000"/>
              </a:solidFill>
              <a:latin typeface="Calibri" panose="020F0502020204030204" pitchFamily="34" charset="0"/>
              <a:ea typeface="Helvetica Neue"/>
              <a:cs typeface="Calibri" panose="020F0502020204030204" pitchFamily="34" charset="0"/>
            </a:endParaRPr>
          </a:p>
        </p:txBody>
      </p:sp>
      <p:sp>
        <p:nvSpPr>
          <p:cNvPr id="20" name="Oval 19">
            <a:extLst>
              <a:ext uri="{FF2B5EF4-FFF2-40B4-BE49-F238E27FC236}">
                <a16:creationId xmlns:a16="http://schemas.microsoft.com/office/drawing/2014/main" id="{7B5CF08A-DD16-EC41-894D-5F46225280F7}"/>
              </a:ext>
            </a:extLst>
          </p:cNvPr>
          <p:cNvSpPr/>
          <p:nvPr/>
        </p:nvSpPr>
        <p:spPr>
          <a:xfrm>
            <a:off x="341164" y="3141779"/>
            <a:ext cx="1194153" cy="1194153"/>
          </a:xfrm>
          <a:prstGeom prst="ellipse">
            <a:avLst/>
          </a:prstGeom>
          <a:solidFill>
            <a:srgbClr val="FBC100"/>
          </a:solidFill>
          <a:ln w="5715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200" dirty="0">
              <a:solidFill>
                <a:prstClr val="white"/>
              </a:solidFill>
              <a:latin typeface="Helvetica" pitchFamily="2" charset="0"/>
              <a:ea typeface="Helvetica Neue"/>
              <a:cs typeface="Helvetica Neue"/>
            </a:endParaRPr>
          </a:p>
        </p:txBody>
      </p:sp>
      <p:pic>
        <p:nvPicPr>
          <p:cNvPr id="21" name="Graphic 34" descr="Handshake outline">
            <a:extLst>
              <a:ext uri="{FF2B5EF4-FFF2-40B4-BE49-F238E27FC236}">
                <a16:creationId xmlns:a16="http://schemas.microsoft.com/office/drawing/2014/main" id="{B9811B18-7D95-9A4C-9C33-0DD3F2C3FC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372" y="3327753"/>
            <a:ext cx="957735" cy="957735"/>
          </a:xfrm>
          <a:prstGeom prst="rect">
            <a:avLst/>
          </a:prstGeom>
        </p:spPr>
      </p:pic>
      <p:sp>
        <p:nvSpPr>
          <p:cNvPr id="22" name="Rectangle 12">
            <a:extLst>
              <a:ext uri="{FF2B5EF4-FFF2-40B4-BE49-F238E27FC236}">
                <a16:creationId xmlns:a16="http://schemas.microsoft.com/office/drawing/2014/main" id="{DBDF47F1-B502-0947-8A69-875989D93829}"/>
              </a:ext>
            </a:extLst>
          </p:cNvPr>
          <p:cNvSpPr/>
          <p:nvPr/>
        </p:nvSpPr>
        <p:spPr>
          <a:xfrm>
            <a:off x="6646545" y="2339650"/>
            <a:ext cx="4876800" cy="275729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04000" tIns="144000" rIns="216000" rtlCol="0" anchor="t"/>
          <a:lstStyle/>
          <a:p>
            <a:pPr>
              <a:lnSpc>
                <a:spcPct val="95000"/>
              </a:lnSpc>
              <a:spcAft>
                <a:spcPts val="400"/>
              </a:spcAft>
              <a:defRPr/>
            </a:pPr>
            <a:r>
              <a:rPr lang="pt-PT" dirty="0">
                <a:solidFill>
                  <a:srgbClr val="C51635"/>
                </a:solidFill>
                <a:latin typeface="Calibri" panose="020F0502020204030204" pitchFamily="34" charset="0"/>
                <a:ea typeface="Helvetica Neue"/>
                <a:cs typeface="Calibri" panose="020F0502020204030204" pitchFamily="34" charset="0"/>
              </a:rPr>
              <a:t>Desafios e experiências entre PVVIH e o sistema de saúde</a:t>
            </a:r>
            <a:r>
              <a:rPr lang="pt-PT" baseline="30000" dirty="0">
                <a:solidFill>
                  <a:srgbClr val="C51635"/>
                </a:solidFill>
                <a:latin typeface="Calibri" panose="020F0502020204030204" pitchFamily="34" charset="0"/>
                <a:ea typeface="Helvetica Neue"/>
                <a:cs typeface="Calibri" panose="020F0502020204030204" pitchFamily="34" charset="0"/>
              </a:rPr>
              <a:t>4</a:t>
            </a:r>
          </a:p>
          <a:p>
            <a:pPr marL="228600">
              <a:lnSpc>
                <a:spcPct val="95000"/>
              </a:lnSpc>
              <a:defRPr/>
            </a:pPr>
            <a:r>
              <a:rPr lang="pt-PT" sz="2400" dirty="0">
                <a:solidFill>
                  <a:srgbClr val="C51635"/>
                </a:solidFill>
                <a:latin typeface="Calibri" panose="020F0502020204030204" pitchFamily="34" charset="0"/>
                <a:ea typeface="Helvetica Neue"/>
                <a:cs typeface="Calibri" panose="020F0502020204030204" pitchFamily="34" charset="0"/>
              </a:rPr>
              <a:t>33,6% </a:t>
            </a:r>
            <a:br>
              <a:rPr lang="pt-PT" sz="1400" dirty="0">
                <a:solidFill>
                  <a:srgbClr val="000000"/>
                </a:solidFill>
                <a:latin typeface="Calibri" panose="020F0502020204030204" pitchFamily="34" charset="0"/>
                <a:ea typeface="Helvetica Neue"/>
                <a:cs typeface="Calibri" panose="020F0502020204030204" pitchFamily="34" charset="0"/>
              </a:rPr>
            </a:br>
            <a:r>
              <a:rPr lang="pt-PT" sz="1600" dirty="0">
                <a:solidFill>
                  <a:srgbClr val="000000"/>
                </a:solidFill>
                <a:latin typeface="Calibri" panose="020F0502020204030204" pitchFamily="34" charset="0"/>
                <a:ea typeface="Helvetica Neue"/>
                <a:cs typeface="Calibri" panose="020F0502020204030204" pitchFamily="34" charset="0"/>
              </a:rPr>
              <a:t>das PVVIH referem que o médico de família não tem conhecimento do seu estado serológico</a:t>
            </a:r>
            <a:endParaRPr lang="pt-PT" sz="1400" baseline="30000" dirty="0">
              <a:solidFill>
                <a:srgbClr val="000000"/>
              </a:solidFill>
              <a:latin typeface="Calibri" panose="020F0502020204030204" pitchFamily="34" charset="0"/>
              <a:ea typeface="Helvetica Neue"/>
              <a:cs typeface="Calibri" panose="020F0502020204030204" pitchFamily="34" charset="0"/>
            </a:endParaRPr>
          </a:p>
          <a:p>
            <a:pPr marL="228600">
              <a:lnSpc>
                <a:spcPct val="95000"/>
              </a:lnSpc>
              <a:spcBef>
                <a:spcPts val="600"/>
              </a:spcBef>
              <a:defRPr/>
            </a:pPr>
            <a:r>
              <a:rPr lang="pt-PT" sz="2400" dirty="0">
                <a:solidFill>
                  <a:srgbClr val="C51635"/>
                </a:solidFill>
                <a:latin typeface="Calibri" panose="020F0502020204030204" pitchFamily="34" charset="0"/>
                <a:ea typeface="Helvetica Neue"/>
                <a:cs typeface="Calibri" panose="020F0502020204030204" pitchFamily="34" charset="0"/>
              </a:rPr>
              <a:t>23,7% </a:t>
            </a:r>
          </a:p>
          <a:p>
            <a:pPr marL="228600">
              <a:lnSpc>
                <a:spcPct val="95000"/>
              </a:lnSpc>
              <a:spcAft>
                <a:spcPts val="400"/>
              </a:spcAft>
              <a:defRPr/>
            </a:pPr>
            <a:r>
              <a:rPr lang="pt-PT" sz="1600" dirty="0">
                <a:solidFill>
                  <a:srgbClr val="000000"/>
                </a:solidFill>
                <a:latin typeface="Calibri" panose="020F0502020204030204" pitchFamily="34" charset="0"/>
                <a:ea typeface="Helvetica Neue"/>
                <a:cs typeface="Calibri" panose="020F0502020204030204" pitchFamily="34" charset="0"/>
              </a:rPr>
              <a:t>das PVVIH referem experiências de discriminação nos Serviços de Saúde</a:t>
            </a:r>
            <a:endParaRPr lang="pt-PT" sz="1600" baseline="30000" dirty="0">
              <a:solidFill>
                <a:srgbClr val="000000"/>
              </a:solidFill>
              <a:latin typeface="Calibri" panose="020F0502020204030204" pitchFamily="34" charset="0"/>
              <a:ea typeface="Helvetica Neue"/>
              <a:cs typeface="Calibri" panose="020F0502020204030204" pitchFamily="34" charset="0"/>
            </a:endParaRPr>
          </a:p>
        </p:txBody>
      </p:sp>
      <p:sp>
        <p:nvSpPr>
          <p:cNvPr id="24" name="Oval 23">
            <a:extLst>
              <a:ext uri="{FF2B5EF4-FFF2-40B4-BE49-F238E27FC236}">
                <a16:creationId xmlns:a16="http://schemas.microsoft.com/office/drawing/2014/main" id="{26E1869C-DD7F-F04F-8200-3520C822943B}"/>
              </a:ext>
            </a:extLst>
          </p:cNvPr>
          <p:cNvSpPr/>
          <p:nvPr/>
        </p:nvSpPr>
        <p:spPr>
          <a:xfrm>
            <a:off x="6047145" y="3141778"/>
            <a:ext cx="1198800" cy="1198800"/>
          </a:xfrm>
          <a:prstGeom prst="ellipse">
            <a:avLst/>
          </a:prstGeom>
          <a:solidFill>
            <a:srgbClr val="C51635"/>
          </a:solidFill>
          <a:ln w="57150" cap="flat" cmpd="sng" algn="ctr">
            <a:noFill/>
            <a:prstDash val="solid"/>
          </a:ln>
          <a:effectLst/>
        </p:spPr>
        <p:txBody>
          <a:bodyPr rtlCol="0" anchor="ctr"/>
          <a:lstStyle/>
          <a:p>
            <a:pPr defTabSz="1828800">
              <a:defRPr/>
            </a:pPr>
            <a:endParaRPr lang="en-GB" sz="3300" dirty="0">
              <a:solidFill>
                <a:prstClr val="white"/>
              </a:solidFill>
              <a:latin typeface="Helvetica" pitchFamily="2" charset="0"/>
              <a:ea typeface="Helvetica Neue"/>
              <a:cs typeface="Helvetica Neue"/>
            </a:endParaRPr>
          </a:p>
        </p:txBody>
      </p:sp>
      <p:sp>
        <p:nvSpPr>
          <p:cNvPr id="25" name="Graphic 46" descr="Hospital with solid fill">
            <a:extLst>
              <a:ext uri="{FF2B5EF4-FFF2-40B4-BE49-F238E27FC236}">
                <a16:creationId xmlns:a16="http://schemas.microsoft.com/office/drawing/2014/main" id="{6AFAAA30-A28B-3C40-AE46-B937FBF5B3A8}"/>
              </a:ext>
            </a:extLst>
          </p:cNvPr>
          <p:cNvSpPr/>
          <p:nvPr/>
        </p:nvSpPr>
        <p:spPr>
          <a:xfrm>
            <a:off x="6231652" y="3395405"/>
            <a:ext cx="829785" cy="576801"/>
          </a:xfrm>
          <a:custGeom>
            <a:avLst/>
            <a:gdLst>
              <a:gd name="connsiteX0" fmla="*/ 535325 w 828238"/>
              <a:gd name="connsiteY0" fmla="*/ 151507 h 575726"/>
              <a:gd name="connsiteX1" fmla="*/ 535325 w 828238"/>
              <a:gd name="connsiteY1" fmla="*/ 121206 h 575726"/>
              <a:gd name="connsiteX2" fmla="*/ 414119 w 828238"/>
              <a:gd name="connsiteY2" fmla="*/ 0 h 575726"/>
              <a:gd name="connsiteX3" fmla="*/ 292914 w 828238"/>
              <a:gd name="connsiteY3" fmla="*/ 121206 h 575726"/>
              <a:gd name="connsiteX4" fmla="*/ 292914 w 828238"/>
              <a:gd name="connsiteY4" fmla="*/ 151507 h 575726"/>
              <a:gd name="connsiteX5" fmla="*/ 0 w 828238"/>
              <a:gd name="connsiteY5" fmla="*/ 151507 h 575726"/>
              <a:gd name="connsiteX6" fmla="*/ 0 w 828238"/>
              <a:gd name="connsiteY6" fmla="*/ 191909 h 575726"/>
              <a:gd name="connsiteX7" fmla="*/ 20201 w 828238"/>
              <a:gd name="connsiteY7" fmla="*/ 191909 h 575726"/>
              <a:gd name="connsiteX8" fmla="*/ 20201 w 828238"/>
              <a:gd name="connsiteY8" fmla="*/ 575727 h 575726"/>
              <a:gd name="connsiteX9" fmla="*/ 808038 w 828238"/>
              <a:gd name="connsiteY9" fmla="*/ 575727 h 575726"/>
              <a:gd name="connsiteX10" fmla="*/ 808038 w 828238"/>
              <a:gd name="connsiteY10" fmla="*/ 191909 h 575726"/>
              <a:gd name="connsiteX11" fmla="*/ 828238 w 828238"/>
              <a:gd name="connsiteY11" fmla="*/ 191909 h 575726"/>
              <a:gd name="connsiteX12" fmla="*/ 828238 w 828238"/>
              <a:gd name="connsiteY12" fmla="*/ 151507 h 575726"/>
              <a:gd name="connsiteX13" fmla="*/ 121206 w 828238"/>
              <a:gd name="connsiteY13" fmla="*/ 494923 h 575726"/>
              <a:gd name="connsiteX14" fmla="*/ 60603 w 828238"/>
              <a:gd name="connsiteY14" fmla="*/ 494923 h 575726"/>
              <a:gd name="connsiteX15" fmla="*/ 60603 w 828238"/>
              <a:gd name="connsiteY15" fmla="*/ 434320 h 575726"/>
              <a:gd name="connsiteX16" fmla="*/ 121206 w 828238"/>
              <a:gd name="connsiteY16" fmla="*/ 434320 h 575726"/>
              <a:gd name="connsiteX17" fmla="*/ 121206 w 828238"/>
              <a:gd name="connsiteY17" fmla="*/ 393918 h 575726"/>
              <a:gd name="connsiteX18" fmla="*/ 60603 w 828238"/>
              <a:gd name="connsiteY18" fmla="*/ 393918 h 575726"/>
              <a:gd name="connsiteX19" fmla="*/ 60603 w 828238"/>
              <a:gd name="connsiteY19" fmla="*/ 333315 h 575726"/>
              <a:gd name="connsiteX20" fmla="*/ 121206 w 828238"/>
              <a:gd name="connsiteY20" fmla="*/ 333315 h 575726"/>
              <a:gd name="connsiteX21" fmla="*/ 121206 w 828238"/>
              <a:gd name="connsiteY21" fmla="*/ 292914 h 575726"/>
              <a:gd name="connsiteX22" fmla="*/ 60603 w 828238"/>
              <a:gd name="connsiteY22" fmla="*/ 292914 h 575726"/>
              <a:gd name="connsiteX23" fmla="*/ 60603 w 828238"/>
              <a:gd name="connsiteY23" fmla="*/ 232311 h 575726"/>
              <a:gd name="connsiteX24" fmla="*/ 121206 w 828238"/>
              <a:gd name="connsiteY24" fmla="*/ 232311 h 575726"/>
              <a:gd name="connsiteX25" fmla="*/ 222210 w 828238"/>
              <a:gd name="connsiteY25" fmla="*/ 494923 h 575726"/>
              <a:gd name="connsiteX26" fmla="*/ 161608 w 828238"/>
              <a:gd name="connsiteY26" fmla="*/ 494923 h 575726"/>
              <a:gd name="connsiteX27" fmla="*/ 161608 w 828238"/>
              <a:gd name="connsiteY27" fmla="*/ 434320 h 575726"/>
              <a:gd name="connsiteX28" fmla="*/ 222210 w 828238"/>
              <a:gd name="connsiteY28" fmla="*/ 434320 h 575726"/>
              <a:gd name="connsiteX29" fmla="*/ 222210 w 828238"/>
              <a:gd name="connsiteY29" fmla="*/ 393918 h 575726"/>
              <a:gd name="connsiteX30" fmla="*/ 161608 w 828238"/>
              <a:gd name="connsiteY30" fmla="*/ 393918 h 575726"/>
              <a:gd name="connsiteX31" fmla="*/ 161608 w 828238"/>
              <a:gd name="connsiteY31" fmla="*/ 333315 h 575726"/>
              <a:gd name="connsiteX32" fmla="*/ 222210 w 828238"/>
              <a:gd name="connsiteY32" fmla="*/ 333315 h 575726"/>
              <a:gd name="connsiteX33" fmla="*/ 222210 w 828238"/>
              <a:gd name="connsiteY33" fmla="*/ 292914 h 575726"/>
              <a:gd name="connsiteX34" fmla="*/ 161608 w 828238"/>
              <a:gd name="connsiteY34" fmla="*/ 292914 h 575726"/>
              <a:gd name="connsiteX35" fmla="*/ 161608 w 828238"/>
              <a:gd name="connsiteY35" fmla="*/ 232311 h 575726"/>
              <a:gd name="connsiteX36" fmla="*/ 222210 w 828238"/>
              <a:gd name="connsiteY36" fmla="*/ 232311 h 575726"/>
              <a:gd name="connsiteX37" fmla="*/ 323215 w 828238"/>
              <a:gd name="connsiteY37" fmla="*/ 494923 h 575726"/>
              <a:gd name="connsiteX38" fmla="*/ 262612 w 828238"/>
              <a:gd name="connsiteY38" fmla="*/ 494923 h 575726"/>
              <a:gd name="connsiteX39" fmla="*/ 262612 w 828238"/>
              <a:gd name="connsiteY39" fmla="*/ 434320 h 575726"/>
              <a:gd name="connsiteX40" fmla="*/ 323215 w 828238"/>
              <a:gd name="connsiteY40" fmla="*/ 434320 h 575726"/>
              <a:gd name="connsiteX41" fmla="*/ 323215 w 828238"/>
              <a:gd name="connsiteY41" fmla="*/ 393918 h 575726"/>
              <a:gd name="connsiteX42" fmla="*/ 262612 w 828238"/>
              <a:gd name="connsiteY42" fmla="*/ 393918 h 575726"/>
              <a:gd name="connsiteX43" fmla="*/ 262612 w 828238"/>
              <a:gd name="connsiteY43" fmla="*/ 333315 h 575726"/>
              <a:gd name="connsiteX44" fmla="*/ 323215 w 828238"/>
              <a:gd name="connsiteY44" fmla="*/ 333315 h 575726"/>
              <a:gd name="connsiteX45" fmla="*/ 323215 w 828238"/>
              <a:gd name="connsiteY45" fmla="*/ 292914 h 575726"/>
              <a:gd name="connsiteX46" fmla="*/ 262612 w 828238"/>
              <a:gd name="connsiteY46" fmla="*/ 292914 h 575726"/>
              <a:gd name="connsiteX47" fmla="*/ 262612 w 828238"/>
              <a:gd name="connsiteY47" fmla="*/ 232311 h 575726"/>
              <a:gd name="connsiteX48" fmla="*/ 323215 w 828238"/>
              <a:gd name="connsiteY48" fmla="*/ 232311 h 575726"/>
              <a:gd name="connsiteX49" fmla="*/ 373717 w 828238"/>
              <a:gd name="connsiteY49" fmla="*/ 535325 h 575726"/>
              <a:gd name="connsiteX50" fmla="*/ 373717 w 828238"/>
              <a:gd name="connsiteY50" fmla="*/ 393918 h 575726"/>
              <a:gd name="connsiteX51" fmla="*/ 454521 w 828238"/>
              <a:gd name="connsiteY51" fmla="*/ 393918 h 575726"/>
              <a:gd name="connsiteX52" fmla="*/ 454521 w 828238"/>
              <a:gd name="connsiteY52" fmla="*/ 535325 h 575726"/>
              <a:gd name="connsiteX53" fmla="*/ 484823 w 828238"/>
              <a:gd name="connsiteY53" fmla="*/ 190697 h 575726"/>
              <a:gd name="connsiteX54" fmla="*/ 465935 w 828238"/>
              <a:gd name="connsiteY54" fmla="*/ 223422 h 575726"/>
              <a:gd name="connsiteX55" fmla="*/ 433007 w 828238"/>
              <a:gd name="connsiteY55" fmla="*/ 204332 h 575726"/>
              <a:gd name="connsiteX56" fmla="*/ 433007 w 828238"/>
              <a:gd name="connsiteY56" fmla="*/ 242411 h 575726"/>
              <a:gd name="connsiteX57" fmla="*/ 395231 w 828238"/>
              <a:gd name="connsiteY57" fmla="*/ 242411 h 575726"/>
              <a:gd name="connsiteX58" fmla="*/ 395231 w 828238"/>
              <a:gd name="connsiteY58" fmla="*/ 204332 h 575726"/>
              <a:gd name="connsiteX59" fmla="*/ 362304 w 828238"/>
              <a:gd name="connsiteY59" fmla="*/ 223422 h 575726"/>
              <a:gd name="connsiteX60" fmla="*/ 343416 w 828238"/>
              <a:gd name="connsiteY60" fmla="*/ 190697 h 575726"/>
              <a:gd name="connsiteX61" fmla="*/ 376444 w 828238"/>
              <a:gd name="connsiteY61" fmla="*/ 171708 h 575726"/>
              <a:gd name="connsiteX62" fmla="*/ 343416 w 828238"/>
              <a:gd name="connsiteY62" fmla="*/ 152719 h 575726"/>
              <a:gd name="connsiteX63" fmla="*/ 362304 w 828238"/>
              <a:gd name="connsiteY63" fmla="*/ 119994 h 575726"/>
              <a:gd name="connsiteX64" fmla="*/ 395231 w 828238"/>
              <a:gd name="connsiteY64" fmla="*/ 139083 h 575726"/>
              <a:gd name="connsiteX65" fmla="*/ 395231 w 828238"/>
              <a:gd name="connsiteY65" fmla="*/ 101005 h 575726"/>
              <a:gd name="connsiteX66" fmla="*/ 433007 w 828238"/>
              <a:gd name="connsiteY66" fmla="*/ 101005 h 575726"/>
              <a:gd name="connsiteX67" fmla="*/ 433007 w 828238"/>
              <a:gd name="connsiteY67" fmla="*/ 139083 h 575726"/>
              <a:gd name="connsiteX68" fmla="*/ 465935 w 828238"/>
              <a:gd name="connsiteY68" fmla="*/ 119994 h 575726"/>
              <a:gd name="connsiteX69" fmla="*/ 484823 w 828238"/>
              <a:gd name="connsiteY69" fmla="*/ 152719 h 575726"/>
              <a:gd name="connsiteX70" fmla="*/ 451794 w 828238"/>
              <a:gd name="connsiteY70" fmla="*/ 171708 h 575726"/>
              <a:gd name="connsiteX71" fmla="*/ 565626 w 828238"/>
              <a:gd name="connsiteY71" fmla="*/ 494923 h 575726"/>
              <a:gd name="connsiteX72" fmla="*/ 505023 w 828238"/>
              <a:gd name="connsiteY72" fmla="*/ 494923 h 575726"/>
              <a:gd name="connsiteX73" fmla="*/ 505023 w 828238"/>
              <a:gd name="connsiteY73" fmla="*/ 434320 h 575726"/>
              <a:gd name="connsiteX74" fmla="*/ 565626 w 828238"/>
              <a:gd name="connsiteY74" fmla="*/ 434320 h 575726"/>
              <a:gd name="connsiteX75" fmla="*/ 565626 w 828238"/>
              <a:gd name="connsiteY75" fmla="*/ 393918 h 575726"/>
              <a:gd name="connsiteX76" fmla="*/ 505023 w 828238"/>
              <a:gd name="connsiteY76" fmla="*/ 393918 h 575726"/>
              <a:gd name="connsiteX77" fmla="*/ 505023 w 828238"/>
              <a:gd name="connsiteY77" fmla="*/ 333315 h 575726"/>
              <a:gd name="connsiteX78" fmla="*/ 565626 w 828238"/>
              <a:gd name="connsiteY78" fmla="*/ 333315 h 575726"/>
              <a:gd name="connsiteX79" fmla="*/ 565626 w 828238"/>
              <a:gd name="connsiteY79" fmla="*/ 292914 h 575726"/>
              <a:gd name="connsiteX80" fmla="*/ 505023 w 828238"/>
              <a:gd name="connsiteY80" fmla="*/ 292914 h 575726"/>
              <a:gd name="connsiteX81" fmla="*/ 505023 w 828238"/>
              <a:gd name="connsiteY81" fmla="*/ 232311 h 575726"/>
              <a:gd name="connsiteX82" fmla="*/ 565626 w 828238"/>
              <a:gd name="connsiteY82" fmla="*/ 232311 h 575726"/>
              <a:gd name="connsiteX83" fmla="*/ 666631 w 828238"/>
              <a:gd name="connsiteY83" fmla="*/ 494923 h 575726"/>
              <a:gd name="connsiteX84" fmla="*/ 606028 w 828238"/>
              <a:gd name="connsiteY84" fmla="*/ 494923 h 575726"/>
              <a:gd name="connsiteX85" fmla="*/ 606028 w 828238"/>
              <a:gd name="connsiteY85" fmla="*/ 434320 h 575726"/>
              <a:gd name="connsiteX86" fmla="*/ 666631 w 828238"/>
              <a:gd name="connsiteY86" fmla="*/ 434320 h 575726"/>
              <a:gd name="connsiteX87" fmla="*/ 666631 w 828238"/>
              <a:gd name="connsiteY87" fmla="*/ 393918 h 575726"/>
              <a:gd name="connsiteX88" fmla="*/ 606028 w 828238"/>
              <a:gd name="connsiteY88" fmla="*/ 393918 h 575726"/>
              <a:gd name="connsiteX89" fmla="*/ 606028 w 828238"/>
              <a:gd name="connsiteY89" fmla="*/ 333315 h 575726"/>
              <a:gd name="connsiteX90" fmla="*/ 666631 w 828238"/>
              <a:gd name="connsiteY90" fmla="*/ 333315 h 575726"/>
              <a:gd name="connsiteX91" fmla="*/ 666631 w 828238"/>
              <a:gd name="connsiteY91" fmla="*/ 292914 h 575726"/>
              <a:gd name="connsiteX92" fmla="*/ 606028 w 828238"/>
              <a:gd name="connsiteY92" fmla="*/ 292914 h 575726"/>
              <a:gd name="connsiteX93" fmla="*/ 606028 w 828238"/>
              <a:gd name="connsiteY93" fmla="*/ 232311 h 575726"/>
              <a:gd name="connsiteX94" fmla="*/ 666631 w 828238"/>
              <a:gd name="connsiteY94" fmla="*/ 232311 h 575726"/>
              <a:gd name="connsiteX95" fmla="*/ 767636 w 828238"/>
              <a:gd name="connsiteY95" fmla="*/ 494923 h 575726"/>
              <a:gd name="connsiteX96" fmla="*/ 707033 w 828238"/>
              <a:gd name="connsiteY96" fmla="*/ 494923 h 575726"/>
              <a:gd name="connsiteX97" fmla="*/ 707033 w 828238"/>
              <a:gd name="connsiteY97" fmla="*/ 434320 h 575726"/>
              <a:gd name="connsiteX98" fmla="*/ 767636 w 828238"/>
              <a:gd name="connsiteY98" fmla="*/ 434320 h 575726"/>
              <a:gd name="connsiteX99" fmla="*/ 767636 w 828238"/>
              <a:gd name="connsiteY99" fmla="*/ 393918 h 575726"/>
              <a:gd name="connsiteX100" fmla="*/ 707033 w 828238"/>
              <a:gd name="connsiteY100" fmla="*/ 393918 h 575726"/>
              <a:gd name="connsiteX101" fmla="*/ 707033 w 828238"/>
              <a:gd name="connsiteY101" fmla="*/ 333315 h 575726"/>
              <a:gd name="connsiteX102" fmla="*/ 767636 w 828238"/>
              <a:gd name="connsiteY102" fmla="*/ 333315 h 575726"/>
              <a:gd name="connsiteX103" fmla="*/ 767636 w 828238"/>
              <a:gd name="connsiteY103" fmla="*/ 292914 h 575726"/>
              <a:gd name="connsiteX104" fmla="*/ 707033 w 828238"/>
              <a:gd name="connsiteY104" fmla="*/ 292914 h 575726"/>
              <a:gd name="connsiteX105" fmla="*/ 707033 w 828238"/>
              <a:gd name="connsiteY105" fmla="*/ 232311 h 575726"/>
              <a:gd name="connsiteX106" fmla="*/ 767636 w 828238"/>
              <a:gd name="connsiteY106" fmla="*/ 232311 h 57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28238" h="575726">
                <a:moveTo>
                  <a:pt x="535325" y="151507"/>
                </a:moveTo>
                <a:lnTo>
                  <a:pt x="535325" y="121206"/>
                </a:lnTo>
                <a:lnTo>
                  <a:pt x="414119" y="0"/>
                </a:lnTo>
                <a:lnTo>
                  <a:pt x="292914" y="121206"/>
                </a:lnTo>
                <a:lnTo>
                  <a:pt x="292914" y="151507"/>
                </a:lnTo>
                <a:lnTo>
                  <a:pt x="0" y="151507"/>
                </a:lnTo>
                <a:lnTo>
                  <a:pt x="0" y="191909"/>
                </a:lnTo>
                <a:lnTo>
                  <a:pt x="20201" y="191909"/>
                </a:lnTo>
                <a:lnTo>
                  <a:pt x="20201" y="575727"/>
                </a:lnTo>
                <a:lnTo>
                  <a:pt x="808038" y="575727"/>
                </a:lnTo>
                <a:lnTo>
                  <a:pt x="808038" y="191909"/>
                </a:lnTo>
                <a:lnTo>
                  <a:pt x="828238" y="191909"/>
                </a:lnTo>
                <a:lnTo>
                  <a:pt x="828238" y="151507"/>
                </a:lnTo>
                <a:close/>
                <a:moveTo>
                  <a:pt x="121206" y="494923"/>
                </a:moveTo>
                <a:lnTo>
                  <a:pt x="60603" y="494923"/>
                </a:lnTo>
                <a:lnTo>
                  <a:pt x="60603" y="434320"/>
                </a:lnTo>
                <a:lnTo>
                  <a:pt x="121206" y="434320"/>
                </a:lnTo>
                <a:close/>
                <a:moveTo>
                  <a:pt x="121206" y="393918"/>
                </a:moveTo>
                <a:lnTo>
                  <a:pt x="60603" y="393918"/>
                </a:lnTo>
                <a:lnTo>
                  <a:pt x="60603" y="333315"/>
                </a:lnTo>
                <a:lnTo>
                  <a:pt x="121206" y="333315"/>
                </a:lnTo>
                <a:close/>
                <a:moveTo>
                  <a:pt x="121206" y="292914"/>
                </a:moveTo>
                <a:lnTo>
                  <a:pt x="60603" y="292914"/>
                </a:lnTo>
                <a:lnTo>
                  <a:pt x="60603" y="232311"/>
                </a:lnTo>
                <a:lnTo>
                  <a:pt x="121206" y="232311"/>
                </a:lnTo>
                <a:close/>
                <a:moveTo>
                  <a:pt x="222210" y="494923"/>
                </a:moveTo>
                <a:lnTo>
                  <a:pt x="161608" y="494923"/>
                </a:lnTo>
                <a:lnTo>
                  <a:pt x="161608" y="434320"/>
                </a:lnTo>
                <a:lnTo>
                  <a:pt x="222210" y="434320"/>
                </a:lnTo>
                <a:close/>
                <a:moveTo>
                  <a:pt x="222210" y="393918"/>
                </a:moveTo>
                <a:lnTo>
                  <a:pt x="161608" y="393918"/>
                </a:lnTo>
                <a:lnTo>
                  <a:pt x="161608" y="333315"/>
                </a:lnTo>
                <a:lnTo>
                  <a:pt x="222210" y="333315"/>
                </a:lnTo>
                <a:close/>
                <a:moveTo>
                  <a:pt x="222210" y="292914"/>
                </a:moveTo>
                <a:lnTo>
                  <a:pt x="161608" y="292914"/>
                </a:lnTo>
                <a:lnTo>
                  <a:pt x="161608" y="232311"/>
                </a:lnTo>
                <a:lnTo>
                  <a:pt x="222210" y="232311"/>
                </a:lnTo>
                <a:close/>
                <a:moveTo>
                  <a:pt x="323215" y="494923"/>
                </a:moveTo>
                <a:lnTo>
                  <a:pt x="262612" y="494923"/>
                </a:lnTo>
                <a:lnTo>
                  <a:pt x="262612" y="434320"/>
                </a:lnTo>
                <a:lnTo>
                  <a:pt x="323215" y="434320"/>
                </a:lnTo>
                <a:close/>
                <a:moveTo>
                  <a:pt x="323215" y="393918"/>
                </a:moveTo>
                <a:lnTo>
                  <a:pt x="262612" y="393918"/>
                </a:lnTo>
                <a:lnTo>
                  <a:pt x="262612" y="333315"/>
                </a:lnTo>
                <a:lnTo>
                  <a:pt x="323215" y="333315"/>
                </a:lnTo>
                <a:close/>
                <a:moveTo>
                  <a:pt x="323215" y="292914"/>
                </a:moveTo>
                <a:lnTo>
                  <a:pt x="262612" y="292914"/>
                </a:lnTo>
                <a:lnTo>
                  <a:pt x="262612" y="232311"/>
                </a:lnTo>
                <a:lnTo>
                  <a:pt x="323215" y="232311"/>
                </a:lnTo>
                <a:close/>
                <a:moveTo>
                  <a:pt x="373717" y="535325"/>
                </a:moveTo>
                <a:lnTo>
                  <a:pt x="373717" y="393918"/>
                </a:lnTo>
                <a:lnTo>
                  <a:pt x="454521" y="393918"/>
                </a:lnTo>
                <a:lnTo>
                  <a:pt x="454521" y="535325"/>
                </a:lnTo>
                <a:close/>
                <a:moveTo>
                  <a:pt x="484823" y="190697"/>
                </a:moveTo>
                <a:lnTo>
                  <a:pt x="465935" y="223422"/>
                </a:lnTo>
                <a:lnTo>
                  <a:pt x="433007" y="204332"/>
                </a:lnTo>
                <a:lnTo>
                  <a:pt x="433007" y="242411"/>
                </a:lnTo>
                <a:lnTo>
                  <a:pt x="395231" y="242411"/>
                </a:lnTo>
                <a:lnTo>
                  <a:pt x="395231" y="204332"/>
                </a:lnTo>
                <a:lnTo>
                  <a:pt x="362304" y="223422"/>
                </a:lnTo>
                <a:lnTo>
                  <a:pt x="343416" y="190697"/>
                </a:lnTo>
                <a:lnTo>
                  <a:pt x="376444" y="171708"/>
                </a:lnTo>
                <a:lnTo>
                  <a:pt x="343416" y="152719"/>
                </a:lnTo>
                <a:lnTo>
                  <a:pt x="362304" y="119994"/>
                </a:lnTo>
                <a:lnTo>
                  <a:pt x="395231" y="139083"/>
                </a:lnTo>
                <a:lnTo>
                  <a:pt x="395231" y="101005"/>
                </a:lnTo>
                <a:lnTo>
                  <a:pt x="433007" y="101005"/>
                </a:lnTo>
                <a:lnTo>
                  <a:pt x="433007" y="139083"/>
                </a:lnTo>
                <a:lnTo>
                  <a:pt x="465935" y="119994"/>
                </a:lnTo>
                <a:lnTo>
                  <a:pt x="484823" y="152719"/>
                </a:lnTo>
                <a:lnTo>
                  <a:pt x="451794" y="171708"/>
                </a:lnTo>
                <a:close/>
                <a:moveTo>
                  <a:pt x="565626" y="494923"/>
                </a:moveTo>
                <a:lnTo>
                  <a:pt x="505023" y="494923"/>
                </a:lnTo>
                <a:lnTo>
                  <a:pt x="505023" y="434320"/>
                </a:lnTo>
                <a:lnTo>
                  <a:pt x="565626" y="434320"/>
                </a:lnTo>
                <a:close/>
                <a:moveTo>
                  <a:pt x="565626" y="393918"/>
                </a:moveTo>
                <a:lnTo>
                  <a:pt x="505023" y="393918"/>
                </a:lnTo>
                <a:lnTo>
                  <a:pt x="505023" y="333315"/>
                </a:lnTo>
                <a:lnTo>
                  <a:pt x="565626" y="333315"/>
                </a:lnTo>
                <a:close/>
                <a:moveTo>
                  <a:pt x="565626" y="292914"/>
                </a:moveTo>
                <a:lnTo>
                  <a:pt x="505023" y="292914"/>
                </a:lnTo>
                <a:lnTo>
                  <a:pt x="505023" y="232311"/>
                </a:lnTo>
                <a:lnTo>
                  <a:pt x="565626" y="232311"/>
                </a:lnTo>
                <a:close/>
                <a:moveTo>
                  <a:pt x="666631" y="494923"/>
                </a:moveTo>
                <a:lnTo>
                  <a:pt x="606028" y="494923"/>
                </a:lnTo>
                <a:lnTo>
                  <a:pt x="606028" y="434320"/>
                </a:lnTo>
                <a:lnTo>
                  <a:pt x="666631" y="434320"/>
                </a:lnTo>
                <a:close/>
                <a:moveTo>
                  <a:pt x="666631" y="393918"/>
                </a:moveTo>
                <a:lnTo>
                  <a:pt x="606028" y="393918"/>
                </a:lnTo>
                <a:lnTo>
                  <a:pt x="606028" y="333315"/>
                </a:lnTo>
                <a:lnTo>
                  <a:pt x="666631" y="333315"/>
                </a:lnTo>
                <a:close/>
                <a:moveTo>
                  <a:pt x="666631" y="292914"/>
                </a:moveTo>
                <a:lnTo>
                  <a:pt x="606028" y="292914"/>
                </a:lnTo>
                <a:lnTo>
                  <a:pt x="606028" y="232311"/>
                </a:lnTo>
                <a:lnTo>
                  <a:pt x="666631" y="232311"/>
                </a:lnTo>
                <a:close/>
                <a:moveTo>
                  <a:pt x="767636" y="494923"/>
                </a:moveTo>
                <a:lnTo>
                  <a:pt x="707033" y="494923"/>
                </a:lnTo>
                <a:lnTo>
                  <a:pt x="707033" y="434320"/>
                </a:lnTo>
                <a:lnTo>
                  <a:pt x="767636" y="434320"/>
                </a:lnTo>
                <a:close/>
                <a:moveTo>
                  <a:pt x="767636" y="393918"/>
                </a:moveTo>
                <a:lnTo>
                  <a:pt x="707033" y="393918"/>
                </a:lnTo>
                <a:lnTo>
                  <a:pt x="707033" y="333315"/>
                </a:lnTo>
                <a:lnTo>
                  <a:pt x="767636" y="333315"/>
                </a:lnTo>
                <a:close/>
                <a:moveTo>
                  <a:pt x="767636" y="292914"/>
                </a:moveTo>
                <a:lnTo>
                  <a:pt x="707033" y="292914"/>
                </a:lnTo>
                <a:lnTo>
                  <a:pt x="707033" y="232311"/>
                </a:lnTo>
                <a:lnTo>
                  <a:pt x="767636" y="232311"/>
                </a:lnTo>
                <a:close/>
              </a:path>
            </a:pathLst>
          </a:custGeom>
          <a:solidFill>
            <a:schemeClr val="bg1"/>
          </a:solidFill>
          <a:ln w="10021" cap="flat">
            <a:noFill/>
            <a:prstDash val="solid"/>
            <a:miter/>
          </a:ln>
        </p:spPr>
        <p:txBody>
          <a:bodyPr rtlCol="0" anchor="ctr"/>
          <a:lstStyle/>
          <a:p>
            <a:pPr defTabSz="1828800">
              <a:defRPr/>
            </a:pPr>
            <a:endParaRPr lang="en-GB" sz="3300" dirty="0">
              <a:solidFill>
                <a:srgbClr val="000000"/>
              </a:solidFill>
              <a:latin typeface="Helvetica" pitchFamily="2" charset="0"/>
              <a:ea typeface="Helvetica Neue"/>
              <a:cs typeface="Helvetica Neue"/>
            </a:endParaRPr>
          </a:p>
        </p:txBody>
      </p:sp>
      <p:sp>
        <p:nvSpPr>
          <p:cNvPr id="26" name="CaixaDeTexto 12">
            <a:extLst>
              <a:ext uri="{FF2B5EF4-FFF2-40B4-BE49-F238E27FC236}">
                <a16:creationId xmlns:a16="http://schemas.microsoft.com/office/drawing/2014/main" id="{F2DCE423-D65A-FE40-8515-2DF73F525CE2}"/>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latin typeface="Calibri" panose="020F0502020204030204" pitchFamily="34" charset="0"/>
                <a:cs typeface="Calibri" panose="020F0502020204030204" pitchFamily="34" charset="0"/>
              </a:rPr>
              <a:t>PROs – </a:t>
            </a:r>
            <a:r>
              <a:rPr lang="en-US" sz="2200" b="1" dirty="0" err="1">
                <a:solidFill>
                  <a:srgbClr val="5B595D"/>
                </a:solidFill>
                <a:latin typeface="Calibri" panose="020F0502020204030204" pitchFamily="34" charset="0"/>
                <a:cs typeface="Calibri" panose="020F0502020204030204" pitchFamily="34" charset="0"/>
              </a:rPr>
              <a:t>intenções</a:t>
            </a:r>
            <a:r>
              <a:rPr lang="en-US" sz="2200" b="1" dirty="0">
                <a:solidFill>
                  <a:srgbClr val="5B595D"/>
                </a:solidFill>
                <a:latin typeface="Calibri" panose="020F0502020204030204" pitchFamily="34" charset="0"/>
                <a:cs typeface="Calibri" panose="020F0502020204030204" pitchFamily="34" charset="0"/>
              </a:rPr>
              <a:t> e </a:t>
            </a:r>
            <a:r>
              <a:rPr lang="en-US" sz="2200" b="1" dirty="0" err="1">
                <a:solidFill>
                  <a:srgbClr val="5B595D"/>
                </a:solidFill>
                <a:latin typeface="Calibri" panose="020F0502020204030204" pitchFamily="34" charset="0"/>
                <a:cs typeface="Calibri" panose="020F0502020204030204" pitchFamily="34" charset="0"/>
              </a:rPr>
              <a:t>experiência</a:t>
            </a:r>
            <a:r>
              <a:rPr lang="en-US" sz="2200" b="1" dirty="0">
                <a:solidFill>
                  <a:srgbClr val="5B595D"/>
                </a:solidFill>
                <a:latin typeface="Calibri" panose="020F0502020204030204" pitchFamily="34" charset="0"/>
                <a:cs typeface="Calibri" panose="020F0502020204030204" pitchFamily="34" charset="0"/>
              </a:rPr>
              <a:t> com </a:t>
            </a:r>
            <a:r>
              <a:rPr lang="en-US" sz="2200" b="1" dirty="0" err="1">
                <a:solidFill>
                  <a:srgbClr val="5B595D"/>
                </a:solidFill>
                <a:latin typeface="Calibri" panose="020F0502020204030204" pitchFamily="34" charset="0"/>
                <a:cs typeface="Calibri" panose="020F0502020204030204" pitchFamily="34" charset="0"/>
              </a:rPr>
              <a:t>sistemas</a:t>
            </a:r>
            <a:r>
              <a:rPr lang="en-US" sz="2200" b="1" dirty="0">
                <a:solidFill>
                  <a:srgbClr val="5B595D"/>
                </a:solidFill>
                <a:latin typeface="Calibri" panose="020F0502020204030204" pitchFamily="34" charset="0"/>
                <a:cs typeface="Calibri" panose="020F0502020204030204" pitchFamily="34" charset="0"/>
              </a:rPr>
              <a:t> de </a:t>
            </a:r>
            <a:r>
              <a:rPr lang="en-US" sz="2200" b="1" dirty="0" err="1">
                <a:solidFill>
                  <a:srgbClr val="5B595D"/>
                </a:solidFill>
                <a:latin typeface="Calibri" panose="020F0502020204030204" pitchFamily="34" charset="0"/>
                <a:cs typeface="Calibri" panose="020F0502020204030204" pitchFamily="34" charset="0"/>
              </a:rPr>
              <a:t>saúde</a:t>
            </a:r>
            <a:endParaRPr lang="pt-PT" sz="2200" b="1" kern="0" dirty="0">
              <a:solidFill>
                <a:srgbClr val="5B595D"/>
              </a:solidFill>
              <a:latin typeface="Helvetica Neue"/>
              <a:ea typeface="Helvetica Neue"/>
              <a:cs typeface="Helvetica Neue"/>
              <a:sym typeface="Helvetica Neue"/>
            </a:endParaRPr>
          </a:p>
        </p:txBody>
      </p:sp>
      <p:pic>
        <p:nvPicPr>
          <p:cNvPr id="28" name="Graphic 27">
            <a:extLst>
              <a:ext uri="{FF2B5EF4-FFF2-40B4-BE49-F238E27FC236}">
                <a16:creationId xmlns:a16="http://schemas.microsoft.com/office/drawing/2014/main" id="{B6139309-809A-DE46-ADCD-2E457B2173C7}"/>
              </a:ext>
            </a:extLst>
          </p:cNvPr>
          <p:cNvPicPr>
            <a:picLocks noChangeAspect="1"/>
          </p:cNvPicPr>
          <p:nvPr/>
        </p:nvPicPr>
        <p:blipFill rotWithShape="1">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229" t="33762" r="26029" b="44213"/>
          <a:stretch/>
        </p:blipFill>
        <p:spPr>
          <a:xfrm>
            <a:off x="3526907" y="5192778"/>
            <a:ext cx="2313925" cy="896198"/>
          </a:xfrm>
          <a:prstGeom prst="rect">
            <a:avLst/>
          </a:prstGeom>
        </p:spPr>
      </p:pic>
      <p:pic>
        <p:nvPicPr>
          <p:cNvPr id="29" name="Graphic 28">
            <a:extLst>
              <a:ext uri="{FF2B5EF4-FFF2-40B4-BE49-F238E27FC236}">
                <a16:creationId xmlns:a16="http://schemas.microsoft.com/office/drawing/2014/main" id="{B15628FD-5719-B246-BD0D-A13850C6C5DC}"/>
              </a:ext>
            </a:extLst>
          </p:cNvPr>
          <p:cNvPicPr>
            <a:picLocks noChangeAspect="1"/>
          </p:cNvPicPr>
          <p:nvPr/>
        </p:nvPicPr>
        <p:blipFill rotWithShape="1">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229" t="33762" r="26029" b="44213"/>
          <a:stretch/>
        </p:blipFill>
        <p:spPr>
          <a:xfrm>
            <a:off x="9250814" y="5192778"/>
            <a:ext cx="2313925" cy="896198"/>
          </a:xfrm>
          <a:prstGeom prst="rect">
            <a:avLst/>
          </a:prstGeom>
        </p:spPr>
      </p:pic>
      <p:sp>
        <p:nvSpPr>
          <p:cNvPr id="17" name="CaixaDeTexto 16">
            <a:extLst>
              <a:ext uri="{FF2B5EF4-FFF2-40B4-BE49-F238E27FC236}">
                <a16:creationId xmlns:a16="http://schemas.microsoft.com/office/drawing/2014/main" id="{17CF6423-7B3D-4CCA-A17D-7895F6D9AD63}"/>
              </a:ext>
            </a:extLst>
          </p:cNvPr>
          <p:cNvSpPr txBox="1"/>
          <p:nvPr/>
        </p:nvSpPr>
        <p:spPr>
          <a:xfrm>
            <a:off x="179666" y="6335233"/>
            <a:ext cx="900840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cs typeface="Calibri" panose="020F0502020204030204" pitchFamily="34" charset="0"/>
              </a:rPr>
              <a:t>HCP, profissionais de saúde; </a:t>
            </a:r>
            <a:r>
              <a:rPr lang="pt-PT" sz="800" dirty="0" err="1">
                <a:solidFill>
                  <a:schemeClr val="tx1">
                    <a:lumMod val="65000"/>
                    <a:lumOff val="35000"/>
                  </a:schemeClr>
                </a:solidFill>
                <a:latin typeface="Calibri" panose="020F0502020204030204" pitchFamily="34" charset="0"/>
                <a:cs typeface="Calibri" panose="020F0502020204030204" pitchFamily="34" charset="0"/>
              </a:rPr>
              <a:t>PROs</a:t>
            </a:r>
            <a:r>
              <a:rPr lang="pt-PT" sz="800" dirty="0">
                <a:solidFill>
                  <a:schemeClr val="tx1">
                    <a:lumMod val="65000"/>
                    <a:lumOff val="35000"/>
                  </a:schemeClr>
                </a:solidFill>
                <a:latin typeface="Calibri" panose="020F0502020204030204" pitchFamily="34" charset="0"/>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Outcomes</a:t>
            </a:r>
            <a:r>
              <a:rPr lang="pt-PT" sz="800" dirty="0">
                <a:solidFill>
                  <a:schemeClr val="tx1">
                    <a:lumMod val="65000"/>
                    <a:lumOff val="35000"/>
                  </a:schemeClr>
                </a:solidFill>
                <a:latin typeface="Calibri" panose="020F0502020204030204" pitchFamily="34" charset="0"/>
                <a:cs typeface="Calibri" panose="020F0502020204030204" pitchFamily="34" charset="0"/>
              </a:rPr>
              <a:t>); PVVIH, pessoas que vivem com VIH; QVRL, qualidade de vida relacionada com a saúde</a:t>
            </a:r>
          </a:p>
        </p:txBody>
      </p:sp>
    </p:spTree>
    <p:extLst>
      <p:ext uri="{BB962C8B-B14F-4D97-AF65-F5344CB8AC3E}">
        <p14:creationId xmlns:p14="http://schemas.microsoft.com/office/powerpoint/2010/main" val="335176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98B1172-5149-4A2D-AE67-1E3A0C3EDD71}"/>
              </a:ext>
            </a:extLst>
          </p:cNvPr>
          <p:cNvPicPr>
            <a:picLocks noChangeAspect="1"/>
          </p:cNvPicPr>
          <p:nvPr/>
        </p:nvPicPr>
        <p:blipFill rotWithShape="1">
          <a:blip r:embed="rId2"/>
          <a:srcRect l="6068" t="3184" b="14026"/>
          <a:stretch/>
        </p:blipFill>
        <p:spPr>
          <a:xfrm>
            <a:off x="466405" y="211403"/>
            <a:ext cx="11725595" cy="5810122"/>
          </a:xfrm>
          <a:prstGeom prst="rect">
            <a:avLst/>
          </a:prstGeom>
        </p:spPr>
      </p:pic>
      <p:sp>
        <p:nvSpPr>
          <p:cNvPr id="4" name="Subtitle 2">
            <a:extLst>
              <a:ext uri="{FF2B5EF4-FFF2-40B4-BE49-F238E27FC236}">
                <a16:creationId xmlns:a16="http://schemas.microsoft.com/office/drawing/2014/main" id="{5CA7C725-7A55-433F-A85A-37AE2311879D}"/>
              </a:ext>
            </a:extLst>
          </p:cNvPr>
          <p:cNvSpPr txBox="1">
            <a:spLocks/>
          </p:cNvSpPr>
          <p:nvPr/>
        </p:nvSpPr>
        <p:spPr>
          <a:xfrm>
            <a:off x="972187" y="5574031"/>
            <a:ext cx="4504123" cy="8598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pt-PT" sz="2600" dirty="0">
                <a:solidFill>
                  <a:srgbClr val="5B595D"/>
                </a:solidFill>
              </a:rPr>
              <a:t>Dr.ª Diva Trigo</a:t>
            </a:r>
          </a:p>
          <a:p>
            <a:r>
              <a:rPr lang="pt-PT" sz="1800" dirty="0">
                <a:solidFill>
                  <a:srgbClr val="5B595D"/>
                </a:solidFill>
              </a:rPr>
              <a:t>Hospital Prof. Doutor Fernando Fonseca</a:t>
            </a:r>
          </a:p>
        </p:txBody>
      </p:sp>
      <p:sp>
        <p:nvSpPr>
          <p:cNvPr id="5" name="Subtitle 2">
            <a:extLst>
              <a:ext uri="{FF2B5EF4-FFF2-40B4-BE49-F238E27FC236}">
                <a16:creationId xmlns:a16="http://schemas.microsoft.com/office/drawing/2014/main" id="{C0BF66A3-4F89-49FA-A5F0-4B8EDA2A7C25}"/>
              </a:ext>
            </a:extLst>
          </p:cNvPr>
          <p:cNvSpPr txBox="1">
            <a:spLocks/>
          </p:cNvSpPr>
          <p:nvPr/>
        </p:nvSpPr>
        <p:spPr>
          <a:xfrm>
            <a:off x="6459916" y="5574031"/>
            <a:ext cx="4759897" cy="89498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pt-PT" sz="2600" dirty="0">
                <a:solidFill>
                  <a:srgbClr val="5B595D"/>
                </a:solidFill>
              </a:rPr>
              <a:t>Dr. Daniel Coutinho</a:t>
            </a:r>
          </a:p>
          <a:p>
            <a:r>
              <a:rPr lang="pt-PT" sz="1800" dirty="0">
                <a:solidFill>
                  <a:srgbClr val="5B595D"/>
                </a:solidFill>
              </a:rPr>
              <a:t>Centro Hospitalar Vila Nova de Gaia/Espinho </a:t>
            </a:r>
          </a:p>
          <a:p>
            <a:endParaRPr lang="pt-PT" sz="2600" dirty="0">
              <a:solidFill>
                <a:srgbClr val="5B595D"/>
              </a:solidFill>
            </a:endParaRPr>
          </a:p>
        </p:txBody>
      </p:sp>
    </p:spTree>
    <p:extLst>
      <p:ext uri="{BB962C8B-B14F-4D97-AF65-F5344CB8AC3E}">
        <p14:creationId xmlns:p14="http://schemas.microsoft.com/office/powerpoint/2010/main" val="105689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3">
            <a:extLst>
              <a:ext uri="{FF2B5EF4-FFF2-40B4-BE49-F238E27FC236}">
                <a16:creationId xmlns:a16="http://schemas.microsoft.com/office/drawing/2014/main" id="{8FA7691F-5FA7-354F-A8DE-09D9EDCB9D8F}"/>
              </a:ext>
            </a:extLst>
          </p:cNvPr>
          <p:cNvSpPr txBox="1">
            <a:spLocks/>
          </p:cNvSpPr>
          <p:nvPr/>
        </p:nvSpPr>
        <p:spPr>
          <a:xfrm>
            <a:off x="198475" y="6376303"/>
            <a:ext cx="11993526" cy="279021"/>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685800">
              <a:defRPr/>
            </a:pP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1. Porter I,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J Comp Eff Res </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2016;5:507–19; 2. Deshpande PR,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en-GB"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Perspect</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Clin Res</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2011;2:137–4; 3. </a:t>
            </a:r>
            <a:r>
              <a:rPr lang="en-GB"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Simpelaere</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I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JBI Database of System Rev Implement Rep</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2016;14(7):45–75.</a:t>
            </a:r>
          </a:p>
        </p:txBody>
      </p:sp>
      <p:cxnSp>
        <p:nvCxnSpPr>
          <p:cNvPr id="32" name="Straight Connector 41">
            <a:extLst>
              <a:ext uri="{FF2B5EF4-FFF2-40B4-BE49-F238E27FC236}">
                <a16:creationId xmlns:a16="http://schemas.microsoft.com/office/drawing/2014/main" id="{C7D7FF60-BB75-9D47-BCB5-21BBDD03D892}"/>
              </a:ext>
            </a:extLst>
          </p:cNvPr>
          <p:cNvCxnSpPr>
            <a:cxnSpLocks/>
          </p:cNvCxnSpPr>
          <p:nvPr/>
        </p:nvCxnSpPr>
        <p:spPr>
          <a:xfrm flipV="1">
            <a:off x="3169408" y="4172780"/>
            <a:ext cx="5987457" cy="27305"/>
          </a:xfrm>
          <a:prstGeom prst="line">
            <a:avLst/>
          </a:prstGeom>
          <a:noFill/>
          <a:ln w="28575" cap="flat" cmpd="sng" algn="ctr">
            <a:solidFill>
              <a:srgbClr val="C51635"/>
            </a:solidFill>
            <a:prstDash val="solid"/>
            <a:miter lim="800000"/>
          </a:ln>
          <a:effectLst/>
        </p:spPr>
      </p:cxnSp>
      <p:sp>
        <p:nvSpPr>
          <p:cNvPr id="33" name="Rectangle: Rounded Corners 6">
            <a:extLst>
              <a:ext uri="{FF2B5EF4-FFF2-40B4-BE49-F238E27FC236}">
                <a16:creationId xmlns:a16="http://schemas.microsoft.com/office/drawing/2014/main" id="{5349E11C-9B20-0441-9199-70E716F7004E}"/>
              </a:ext>
            </a:extLst>
          </p:cNvPr>
          <p:cNvSpPr/>
          <p:nvPr/>
        </p:nvSpPr>
        <p:spPr>
          <a:xfrm>
            <a:off x="578079" y="2481449"/>
            <a:ext cx="3523270" cy="3437273"/>
          </a:xfrm>
          <a:prstGeom prst="roundRect">
            <a:avLst>
              <a:gd name="adj" fmla="val 12672"/>
            </a:avLst>
          </a:prstGeom>
          <a:solidFill>
            <a:schemeClr val="bg1">
              <a:lumMod val="85000"/>
            </a:schemeClr>
          </a:solidFill>
          <a:ln w="38100" cap="flat" cmpd="sng" algn="ctr">
            <a:solidFill>
              <a:srgbClr val="C51635"/>
            </a:solidFill>
            <a:prstDash val="solid"/>
            <a:miter lim="800000"/>
          </a:ln>
          <a:effectLst/>
        </p:spPr>
        <p:txBody>
          <a:bodyPr lIns="27000" rIns="27000" rtlCol="0" anchor="ctr" anchorCtr="1"/>
          <a:lstStyle/>
          <a:p>
            <a:pPr defTabSz="685800">
              <a:defRPr/>
            </a:pPr>
            <a:endParaRPr lang="en-GB" sz="1600" dirty="0">
              <a:solidFill>
                <a:srgbClr val="D5D5D5">
                  <a:lumMod val="10000"/>
                </a:srgbClr>
              </a:solidFill>
              <a:latin typeface="Calibri" panose="020F0502020204030204" pitchFamily="34" charset="0"/>
              <a:ea typeface="Helvetica Neue"/>
              <a:cs typeface="Calibri" panose="020F0502020204030204" pitchFamily="34" charset="0"/>
            </a:endParaRPr>
          </a:p>
        </p:txBody>
      </p:sp>
      <p:sp>
        <p:nvSpPr>
          <p:cNvPr id="38" name="Rectangle: Rounded Corners 11">
            <a:extLst>
              <a:ext uri="{FF2B5EF4-FFF2-40B4-BE49-F238E27FC236}">
                <a16:creationId xmlns:a16="http://schemas.microsoft.com/office/drawing/2014/main" id="{A67F7772-8A46-2949-A017-340C64B9A499}"/>
              </a:ext>
            </a:extLst>
          </p:cNvPr>
          <p:cNvSpPr/>
          <p:nvPr/>
        </p:nvSpPr>
        <p:spPr>
          <a:xfrm>
            <a:off x="4333800" y="2481449"/>
            <a:ext cx="3524400" cy="3437273"/>
          </a:xfrm>
          <a:prstGeom prst="roundRect">
            <a:avLst>
              <a:gd name="adj" fmla="val 12839"/>
            </a:avLst>
          </a:prstGeom>
          <a:solidFill>
            <a:schemeClr val="bg1">
              <a:lumMod val="85000"/>
            </a:schemeClr>
          </a:solidFill>
          <a:ln w="38100" cap="flat" cmpd="sng" algn="ctr">
            <a:solidFill>
              <a:srgbClr val="C51635"/>
            </a:solidFill>
            <a:prstDash val="solid"/>
            <a:miter lim="800000"/>
          </a:ln>
          <a:effectLst/>
        </p:spPr>
        <p:txBody>
          <a:bodyPr lIns="27000" rIns="27000" rtlCol="0" anchor="ctr"/>
          <a:lstStyle/>
          <a:p>
            <a:pPr defTabSz="685800">
              <a:defRPr/>
            </a:pPr>
            <a:r>
              <a:rPr lang="en-GB" sz="1600" b="1" dirty="0">
                <a:solidFill>
                  <a:srgbClr val="C51635"/>
                </a:solidFill>
                <a:latin typeface="Calibri" panose="020F0502020204030204" pitchFamily="34" charset="0"/>
                <a:ea typeface="Helvetica Neue"/>
                <a:cs typeface="Calibri" panose="020F0502020204030204" pitchFamily="34" charset="0"/>
              </a:rPr>
              <a:t>O </a:t>
            </a:r>
            <a:r>
              <a:rPr lang="en-GB" sz="1600" b="1" dirty="0" err="1">
                <a:solidFill>
                  <a:srgbClr val="C51635"/>
                </a:solidFill>
                <a:latin typeface="Calibri" panose="020F0502020204030204" pitchFamily="34" charset="0"/>
                <a:ea typeface="Helvetica Neue"/>
                <a:cs typeface="Calibri" panose="020F0502020204030204" pitchFamily="34" charset="0"/>
              </a:rPr>
              <a:t>impacto</a:t>
            </a:r>
            <a:r>
              <a:rPr lang="en-GB" sz="1600" b="1" dirty="0">
                <a:solidFill>
                  <a:srgbClr val="C51635"/>
                </a:solidFill>
                <a:latin typeface="Calibri" panose="020F0502020204030204" pitchFamily="34" charset="0"/>
                <a:ea typeface="Helvetica Neue"/>
                <a:cs typeface="Calibri" panose="020F0502020204030204" pitchFamily="34" charset="0"/>
              </a:rPr>
              <a:t> da </a:t>
            </a:r>
            <a:r>
              <a:rPr lang="en-GB" sz="1600" b="1" dirty="0" err="1">
                <a:solidFill>
                  <a:srgbClr val="C51635"/>
                </a:solidFill>
                <a:latin typeface="Calibri" panose="020F0502020204030204" pitchFamily="34" charset="0"/>
                <a:ea typeface="Helvetica Neue"/>
                <a:cs typeface="Calibri" panose="020F0502020204030204" pitchFamily="34" charset="0"/>
              </a:rPr>
              <a:t>doença</a:t>
            </a:r>
            <a:r>
              <a:rPr lang="en-GB" sz="1600" b="1" dirty="0">
                <a:solidFill>
                  <a:srgbClr val="C51635"/>
                </a:solidFill>
                <a:latin typeface="Calibri" panose="020F0502020204030204" pitchFamily="34" charset="0"/>
                <a:ea typeface="Helvetica Neue"/>
                <a:cs typeface="Calibri" panose="020F0502020204030204" pitchFamily="34" charset="0"/>
              </a:rPr>
              <a:t> no </a:t>
            </a:r>
            <a:r>
              <a:rPr lang="en-GB" sz="1600" b="1" dirty="0" err="1">
                <a:solidFill>
                  <a:srgbClr val="C51635"/>
                </a:solidFill>
                <a:latin typeface="Calibri" panose="020F0502020204030204" pitchFamily="34" charset="0"/>
                <a:ea typeface="Helvetica Neue"/>
                <a:cs typeface="Calibri" panose="020F0502020204030204" pitchFamily="34" charset="0"/>
              </a:rPr>
              <a:t>quotidiano</a:t>
            </a:r>
            <a:r>
              <a:rPr lang="en-GB" sz="1600" b="1" dirty="0">
                <a:solidFill>
                  <a:srgbClr val="C51635"/>
                </a:solidFill>
                <a:latin typeface="Calibri" panose="020F0502020204030204" pitchFamily="34" charset="0"/>
                <a:ea typeface="Helvetica Neue"/>
                <a:cs typeface="Calibri" panose="020F0502020204030204" pitchFamily="34" charset="0"/>
              </a:rPr>
              <a:t> do </a:t>
            </a:r>
            <a:r>
              <a:rPr lang="en-GB" sz="1600" b="1" dirty="0" err="1">
                <a:solidFill>
                  <a:srgbClr val="C51635"/>
                </a:solidFill>
                <a:latin typeface="Calibri" panose="020F0502020204030204" pitchFamily="34" charset="0"/>
                <a:ea typeface="Helvetica Neue"/>
                <a:cs typeface="Calibri" panose="020F0502020204030204" pitchFamily="34" charset="0"/>
              </a:rPr>
              <a:t>doente</a:t>
            </a:r>
            <a:r>
              <a:rPr lang="en-GB" sz="1600" b="1" dirty="0">
                <a:solidFill>
                  <a:srgbClr val="C51635"/>
                </a:solidFill>
                <a:latin typeface="Calibri" panose="020F0502020204030204" pitchFamily="34" charset="0"/>
                <a:ea typeface="Helvetica Neue"/>
                <a:cs typeface="Calibri" panose="020F0502020204030204" pitchFamily="34" charset="0"/>
              </a:rPr>
              <a:t> </a:t>
            </a:r>
          </a:p>
          <a:p>
            <a:pPr defTabSz="685800">
              <a:defRPr/>
            </a:pPr>
            <a:endParaRPr lang="en-GB" sz="1600" b="1" dirty="0">
              <a:solidFill>
                <a:srgbClr val="4298B5"/>
              </a:solidFill>
              <a:latin typeface="Calibri" panose="020F0502020204030204" pitchFamily="34" charset="0"/>
              <a:ea typeface="Helvetica Neue"/>
              <a:cs typeface="Calibri" panose="020F0502020204030204" pitchFamily="34" charset="0"/>
            </a:endParaRPr>
          </a:p>
          <a:p>
            <a:pPr defTabSz="685800">
              <a:defRPr/>
            </a:pPr>
            <a:endParaRPr lang="en-GB" sz="1600" b="1" dirty="0">
              <a:solidFill>
                <a:srgbClr val="000000"/>
              </a:solidFill>
              <a:latin typeface="Calibri" panose="020F0502020204030204" pitchFamily="34" charset="0"/>
              <a:ea typeface="Helvetica Neue"/>
              <a:cs typeface="Calibri" panose="020F0502020204030204" pitchFamily="34" charset="0"/>
            </a:endParaRPr>
          </a:p>
          <a:p>
            <a:pPr marL="27000" defTabSz="685800">
              <a:defRPr/>
            </a:pPr>
            <a:r>
              <a:rPr lang="en-GB" sz="1600" dirty="0">
                <a:solidFill>
                  <a:srgbClr val="D5D5D5">
                    <a:lumMod val="10000"/>
                  </a:srgbClr>
                </a:solidFill>
                <a:latin typeface="Calibri" panose="020F0502020204030204" pitchFamily="34" charset="0"/>
                <a:ea typeface="Helvetica Neue"/>
                <a:cs typeface="Calibri" panose="020F0502020204030204" pitchFamily="34" charset="0"/>
              </a:rPr>
              <a:t>Ex: a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infeção</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por VIH interfere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nas</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atividades</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de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vida</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diária</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Se sim,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como</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é</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esse</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impacto</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a:t>
            </a:r>
          </a:p>
        </p:txBody>
      </p:sp>
      <p:sp>
        <p:nvSpPr>
          <p:cNvPr id="52" name="Rectangle: Rounded Corners 34">
            <a:extLst>
              <a:ext uri="{FF2B5EF4-FFF2-40B4-BE49-F238E27FC236}">
                <a16:creationId xmlns:a16="http://schemas.microsoft.com/office/drawing/2014/main" id="{559D6882-6174-274F-8EDA-6A40210FB00A}"/>
              </a:ext>
            </a:extLst>
          </p:cNvPr>
          <p:cNvSpPr/>
          <p:nvPr/>
        </p:nvSpPr>
        <p:spPr>
          <a:xfrm>
            <a:off x="8121566" y="2481448"/>
            <a:ext cx="3524400" cy="3438000"/>
          </a:xfrm>
          <a:prstGeom prst="roundRect">
            <a:avLst>
              <a:gd name="adj" fmla="val 12839"/>
            </a:avLst>
          </a:prstGeom>
          <a:solidFill>
            <a:schemeClr val="bg1">
              <a:lumMod val="85000"/>
            </a:schemeClr>
          </a:solidFill>
          <a:ln w="38100" cap="flat" cmpd="sng" algn="ctr">
            <a:solidFill>
              <a:srgbClr val="C51635"/>
            </a:solidFill>
            <a:prstDash val="solid"/>
            <a:miter lim="800000"/>
          </a:ln>
          <a:effectLst/>
        </p:spPr>
        <p:txBody>
          <a:bodyPr lIns="27000" rIns="27000" rtlCol="0" anchor="ctr"/>
          <a:lstStyle/>
          <a:p>
            <a:pPr defTabSz="685800">
              <a:defRPr/>
            </a:pPr>
            <a:r>
              <a:rPr lang="en-US" sz="1600" b="1" dirty="0">
                <a:solidFill>
                  <a:srgbClr val="C51635"/>
                </a:solidFill>
                <a:latin typeface="Calibri" panose="020F0502020204030204" pitchFamily="34" charset="0"/>
                <a:ea typeface="Helvetica Neue"/>
                <a:cs typeface="Calibri" panose="020F0502020204030204" pitchFamily="34" charset="0"/>
              </a:rPr>
              <a:t>O </a:t>
            </a:r>
            <a:r>
              <a:rPr lang="en-US" sz="1600" b="1" dirty="0" err="1">
                <a:solidFill>
                  <a:srgbClr val="C51635"/>
                </a:solidFill>
                <a:latin typeface="Calibri" panose="020F0502020204030204" pitchFamily="34" charset="0"/>
                <a:ea typeface="Helvetica Neue"/>
                <a:cs typeface="Calibri" panose="020F0502020204030204" pitchFamily="34" charset="0"/>
              </a:rPr>
              <a:t>uso</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rotineiro</a:t>
            </a:r>
            <a:r>
              <a:rPr lang="en-US" sz="1600" b="1" dirty="0">
                <a:solidFill>
                  <a:srgbClr val="C51635"/>
                </a:solidFill>
                <a:latin typeface="Calibri" panose="020F0502020204030204" pitchFamily="34" charset="0"/>
                <a:ea typeface="Helvetica Neue"/>
                <a:cs typeface="Calibri" panose="020F0502020204030204" pitchFamily="34" charset="0"/>
              </a:rPr>
              <a:t> de PROs </a:t>
            </a:r>
            <a:r>
              <a:rPr lang="en-US" sz="1600" b="1" dirty="0" err="1">
                <a:solidFill>
                  <a:srgbClr val="C51635"/>
                </a:solidFill>
                <a:latin typeface="Calibri" panose="020F0502020204030204" pitchFamily="34" charset="0"/>
                <a:ea typeface="Helvetica Neue"/>
                <a:cs typeface="Calibri" panose="020F0502020204030204" pitchFamily="34" charset="0"/>
              </a:rPr>
              <a:t>ajuda</a:t>
            </a:r>
            <a:r>
              <a:rPr lang="en-US" sz="1600" b="1" dirty="0">
                <a:solidFill>
                  <a:srgbClr val="C51635"/>
                </a:solidFill>
                <a:latin typeface="Calibri" panose="020F0502020204030204" pitchFamily="34" charset="0"/>
                <a:ea typeface="Helvetica Neue"/>
                <a:cs typeface="Calibri" panose="020F0502020204030204" pitchFamily="34" charset="0"/>
              </a:rPr>
              <a:t> a </a:t>
            </a:r>
            <a:r>
              <a:rPr lang="en-US" sz="1600" b="1" dirty="0" err="1">
                <a:solidFill>
                  <a:srgbClr val="C51635"/>
                </a:solidFill>
                <a:latin typeface="Calibri" panose="020F0502020204030204" pitchFamily="34" charset="0"/>
                <a:ea typeface="Helvetica Neue"/>
                <a:cs typeface="Calibri" panose="020F0502020204030204" pitchFamily="34" charset="0"/>
              </a:rPr>
              <a:t>identificar</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problemas</a:t>
            </a:r>
            <a:r>
              <a:rPr lang="en-US" sz="1600" b="1" dirty="0">
                <a:solidFill>
                  <a:srgbClr val="C51635"/>
                </a:solidFill>
                <a:latin typeface="Calibri" panose="020F0502020204030204" pitchFamily="34" charset="0"/>
                <a:ea typeface="Helvetica Neue"/>
                <a:cs typeface="Calibri" panose="020F0502020204030204" pitchFamily="34" charset="0"/>
              </a:rPr>
              <a:t>/</a:t>
            </a:r>
            <a:r>
              <a:rPr lang="en-US" sz="1600" b="1" dirty="0" err="1">
                <a:solidFill>
                  <a:srgbClr val="C51635"/>
                </a:solidFill>
                <a:latin typeface="Calibri" panose="020F0502020204030204" pitchFamily="34" charset="0"/>
                <a:ea typeface="Helvetica Neue"/>
                <a:cs typeface="Calibri" panose="020F0502020204030204" pitchFamily="34" charset="0"/>
              </a:rPr>
              <a:t>preocupações</a:t>
            </a:r>
            <a:r>
              <a:rPr lang="en-US" sz="1600" b="1" dirty="0">
                <a:solidFill>
                  <a:srgbClr val="C51635"/>
                </a:solidFill>
                <a:latin typeface="Calibri" panose="020F0502020204030204" pitchFamily="34" charset="0"/>
                <a:ea typeface="Helvetica Neue"/>
                <a:cs typeface="Calibri" panose="020F0502020204030204" pitchFamily="34" charset="0"/>
              </a:rPr>
              <a:t> e </a:t>
            </a:r>
            <a:r>
              <a:rPr lang="en-US" sz="1600" b="1" dirty="0" err="1">
                <a:solidFill>
                  <a:srgbClr val="C51635"/>
                </a:solidFill>
                <a:latin typeface="Calibri" panose="020F0502020204030204" pitchFamily="34" charset="0"/>
                <a:ea typeface="Helvetica Neue"/>
                <a:cs typeface="Calibri" panose="020F0502020204030204" pitchFamily="34" charset="0"/>
              </a:rPr>
              <a:t>melhora</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os</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resultados</a:t>
            </a:r>
            <a:r>
              <a:rPr lang="en-US" sz="1600" b="1" dirty="0">
                <a:solidFill>
                  <a:srgbClr val="C51635"/>
                </a:solidFill>
                <a:latin typeface="Calibri" panose="020F0502020204030204" pitchFamily="34" charset="0"/>
                <a:ea typeface="Helvetica Neue"/>
                <a:cs typeface="Calibri" panose="020F0502020204030204" pitchFamily="34" charset="0"/>
              </a:rPr>
              <a:t> dos </a:t>
            </a:r>
            <a:r>
              <a:rPr lang="en-US" sz="1600" b="1" dirty="0" err="1">
                <a:solidFill>
                  <a:srgbClr val="C51635"/>
                </a:solidFill>
                <a:latin typeface="Calibri" panose="020F0502020204030204" pitchFamily="34" charset="0"/>
                <a:ea typeface="Helvetica Neue"/>
                <a:cs typeface="Calibri" panose="020F0502020204030204" pitchFamily="34" charset="0"/>
              </a:rPr>
              <a:t>doentes</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através</a:t>
            </a:r>
            <a:r>
              <a:rPr lang="en-US" sz="1600" b="1" dirty="0">
                <a:solidFill>
                  <a:srgbClr val="C51635"/>
                </a:solidFill>
                <a:latin typeface="Calibri" panose="020F0502020204030204" pitchFamily="34" charset="0"/>
                <a:ea typeface="Helvetica Neue"/>
                <a:cs typeface="Calibri" panose="020F0502020204030204" pitchFamily="34" charset="0"/>
              </a:rPr>
              <a:t> de </a:t>
            </a:r>
            <a:r>
              <a:rPr lang="en-US" sz="1600" b="1" dirty="0" err="1">
                <a:solidFill>
                  <a:srgbClr val="C51635"/>
                </a:solidFill>
                <a:latin typeface="Calibri" panose="020F0502020204030204" pitchFamily="34" charset="0"/>
                <a:ea typeface="Helvetica Neue"/>
                <a:cs typeface="Calibri" panose="020F0502020204030204" pitchFamily="34" charset="0"/>
              </a:rPr>
              <a:t>partilha</a:t>
            </a:r>
            <a:r>
              <a:rPr lang="en-US" sz="1600" b="1" dirty="0">
                <a:solidFill>
                  <a:srgbClr val="C51635"/>
                </a:solidFill>
                <a:latin typeface="Calibri" panose="020F0502020204030204" pitchFamily="34" charset="0"/>
                <a:ea typeface="Helvetica Neue"/>
                <a:cs typeface="Calibri" panose="020F0502020204030204" pitchFamily="34" charset="0"/>
              </a:rPr>
              <a:t> e </a:t>
            </a:r>
            <a:r>
              <a:rPr lang="en-US" sz="1600" b="1" dirty="0" err="1">
                <a:solidFill>
                  <a:srgbClr val="C51635"/>
                </a:solidFill>
                <a:latin typeface="Calibri" panose="020F0502020204030204" pitchFamily="34" charset="0"/>
                <a:ea typeface="Helvetica Neue"/>
                <a:cs typeface="Calibri" panose="020F0502020204030204" pitchFamily="34" charset="0"/>
              </a:rPr>
              <a:t>planeamento</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em</a:t>
            </a:r>
            <a:r>
              <a:rPr lang="en-US" sz="1600" b="1" dirty="0">
                <a:solidFill>
                  <a:srgbClr val="C51635"/>
                </a:solidFill>
                <a:latin typeface="Calibri" panose="020F0502020204030204" pitchFamily="34" charset="0"/>
                <a:ea typeface="Helvetica Neue"/>
                <a:cs typeface="Calibri" panose="020F0502020204030204" pitchFamily="34" charset="0"/>
              </a:rPr>
              <a:t> </a:t>
            </a:r>
            <a:r>
              <a:rPr lang="en-US" sz="1600" b="1" dirty="0" err="1">
                <a:solidFill>
                  <a:srgbClr val="C51635"/>
                </a:solidFill>
                <a:latin typeface="Calibri" panose="020F0502020204030204" pitchFamily="34" charset="0"/>
                <a:ea typeface="Helvetica Neue"/>
                <a:cs typeface="Calibri" panose="020F0502020204030204" pitchFamily="34" charset="0"/>
              </a:rPr>
              <a:t>equipa</a:t>
            </a:r>
            <a:endParaRPr lang="en-GB" sz="1600" b="1" dirty="0">
              <a:solidFill>
                <a:srgbClr val="C51635"/>
              </a:solidFill>
              <a:latin typeface="Calibri" panose="020F0502020204030204" pitchFamily="34" charset="0"/>
              <a:ea typeface="Helvetica Neue"/>
              <a:cs typeface="Calibri" panose="020F0502020204030204" pitchFamily="34" charset="0"/>
            </a:endParaRPr>
          </a:p>
        </p:txBody>
      </p:sp>
      <p:sp>
        <p:nvSpPr>
          <p:cNvPr id="61" name="CaixaDeTexto 60">
            <a:extLst>
              <a:ext uri="{FF2B5EF4-FFF2-40B4-BE49-F238E27FC236}">
                <a16:creationId xmlns:a16="http://schemas.microsoft.com/office/drawing/2014/main" id="{9DC28A01-7D98-AE4F-A8C1-5668008CB78A}"/>
              </a:ext>
            </a:extLst>
          </p:cNvPr>
          <p:cNvSpPr txBox="1"/>
          <p:nvPr/>
        </p:nvSpPr>
        <p:spPr>
          <a:xfrm>
            <a:off x="483588" y="1494207"/>
            <a:ext cx="11089884" cy="707886"/>
          </a:xfrm>
          <a:prstGeom prst="rect">
            <a:avLst/>
          </a:prstGeom>
          <a:noFill/>
        </p:spPr>
        <p:txBody>
          <a:bodyPr wrap="square" rtlCol="0">
            <a:spAutoFit/>
          </a:bodyPr>
          <a:lstStyle/>
          <a:p>
            <a:pPr algn="ctr">
              <a:defRPr/>
            </a:pPr>
            <a:r>
              <a:rPr lang="pt-PT" sz="2000" dirty="0" err="1">
                <a:solidFill>
                  <a:srgbClr val="000000"/>
                </a:solidFill>
                <a:latin typeface="Calibri" panose="020F0502020204030204" pitchFamily="34" charset="0"/>
                <a:ea typeface="Helvetica Neue"/>
                <a:cs typeface="Calibri" panose="020F0502020204030204" pitchFamily="34" charset="0"/>
              </a:rPr>
              <a:t>PROs</a:t>
            </a:r>
            <a:r>
              <a:rPr lang="pt-PT" sz="2000" dirty="0">
                <a:solidFill>
                  <a:srgbClr val="000000"/>
                </a:solidFill>
                <a:latin typeface="Calibri" panose="020F0502020204030204" pitchFamily="34" charset="0"/>
                <a:ea typeface="Helvetica Neue"/>
                <a:cs typeface="Calibri" panose="020F0502020204030204" pitchFamily="34" charset="0"/>
              </a:rPr>
              <a:t> fornecem uma avaliação quantitativa do estado de saúde da pessoa e do tratamento que só o próprio pode avaliar</a:t>
            </a:r>
            <a:r>
              <a:rPr lang="pt-PT" sz="2000" baseline="30000" dirty="0">
                <a:solidFill>
                  <a:srgbClr val="000000"/>
                </a:solidFill>
                <a:latin typeface="Calibri" panose="020F0502020204030204" pitchFamily="34" charset="0"/>
                <a:ea typeface="Helvetica Neue"/>
                <a:cs typeface="Calibri" panose="020F0502020204030204" pitchFamily="34" charset="0"/>
              </a:rPr>
              <a:t>1–3</a:t>
            </a:r>
          </a:p>
        </p:txBody>
      </p:sp>
      <p:pic>
        <p:nvPicPr>
          <p:cNvPr id="124" name="Picture 7">
            <a:extLst>
              <a:ext uri="{FF2B5EF4-FFF2-40B4-BE49-F238E27FC236}">
                <a16:creationId xmlns:a16="http://schemas.microsoft.com/office/drawing/2014/main" id="{54155F5F-97C5-124B-89FD-739FDDAD284C}"/>
              </a:ext>
            </a:extLst>
          </p:cNvPr>
          <p:cNvPicPr>
            <a:picLocks noChangeAspect="1"/>
          </p:cNvPicPr>
          <p:nvPr/>
        </p:nvPicPr>
        <p:blipFill>
          <a:blip r:embed="rId3">
            <a:clrChange>
              <a:clrFrom>
                <a:srgbClr val="F8FAFB"/>
              </a:clrFrom>
              <a:clrTo>
                <a:srgbClr val="F8FAFB">
                  <a:alpha val="0"/>
                </a:srgbClr>
              </a:clrTo>
            </a:clrChange>
          </a:blip>
          <a:stretch>
            <a:fillRect/>
          </a:stretch>
        </p:blipFill>
        <p:spPr>
          <a:xfrm>
            <a:off x="3169408" y="5050811"/>
            <a:ext cx="809525" cy="755085"/>
          </a:xfrm>
          <a:prstGeom prst="rect">
            <a:avLst/>
          </a:prstGeom>
        </p:spPr>
      </p:pic>
      <p:grpSp>
        <p:nvGrpSpPr>
          <p:cNvPr id="2" name="Group 1">
            <a:extLst>
              <a:ext uri="{FF2B5EF4-FFF2-40B4-BE49-F238E27FC236}">
                <a16:creationId xmlns:a16="http://schemas.microsoft.com/office/drawing/2014/main" id="{FD079BC4-5357-F84F-9938-E9414CA701CB}"/>
              </a:ext>
            </a:extLst>
          </p:cNvPr>
          <p:cNvGrpSpPr/>
          <p:nvPr/>
        </p:nvGrpSpPr>
        <p:grpSpPr>
          <a:xfrm>
            <a:off x="6837634" y="4942863"/>
            <a:ext cx="840286" cy="803100"/>
            <a:chOff x="6987722" y="5078097"/>
            <a:chExt cx="654268" cy="625314"/>
          </a:xfrm>
        </p:grpSpPr>
        <p:pic>
          <p:nvPicPr>
            <p:cNvPr id="139" name="Picture 27">
              <a:extLst>
                <a:ext uri="{FF2B5EF4-FFF2-40B4-BE49-F238E27FC236}">
                  <a16:creationId xmlns:a16="http://schemas.microsoft.com/office/drawing/2014/main" id="{359EA03F-FEB9-C745-9B3A-EB4B0A6EAF65}"/>
                </a:ext>
              </a:extLst>
            </p:cNvPr>
            <p:cNvPicPr>
              <a:picLocks noChangeAspect="1"/>
            </p:cNvPicPr>
            <p:nvPr/>
          </p:nvPicPr>
          <p:blipFill>
            <a:blip r:embed="rId4">
              <a:clrChange>
                <a:clrFrom>
                  <a:srgbClr val="F8FAFB"/>
                </a:clrFrom>
                <a:clrTo>
                  <a:srgbClr val="F8FAFB">
                    <a:alpha val="0"/>
                  </a:srgbClr>
                </a:clrTo>
              </a:clrChange>
            </a:blip>
            <a:stretch>
              <a:fillRect/>
            </a:stretch>
          </p:blipFill>
          <p:spPr>
            <a:xfrm>
              <a:off x="7199340" y="5305293"/>
              <a:ext cx="282829" cy="250823"/>
            </a:xfrm>
            <a:prstGeom prst="rect">
              <a:avLst/>
            </a:prstGeom>
          </p:spPr>
        </p:pic>
        <p:sp>
          <p:nvSpPr>
            <p:cNvPr id="140" name="TextBox 28">
              <a:extLst>
                <a:ext uri="{FF2B5EF4-FFF2-40B4-BE49-F238E27FC236}">
                  <a16:creationId xmlns:a16="http://schemas.microsoft.com/office/drawing/2014/main" id="{00080BB7-4618-3F4C-94C3-19A227A367FC}"/>
                </a:ext>
              </a:extLst>
            </p:cNvPr>
            <p:cNvSpPr txBox="1"/>
            <p:nvPr/>
          </p:nvSpPr>
          <p:spPr>
            <a:xfrm rot="10800000" flipV="1">
              <a:off x="7347002" y="5078097"/>
              <a:ext cx="294987" cy="359464"/>
            </a:xfrm>
            <a:prstGeom prst="rect">
              <a:avLst/>
            </a:prstGeom>
            <a:noFill/>
          </p:spPr>
          <p:txBody>
            <a:bodyPr wrap="square" rtlCol="0">
              <a:spAutoFit/>
            </a:bodyPr>
            <a:lstStyle/>
            <a:p>
              <a:pPr defTabSz="342900">
                <a:defRPr/>
              </a:pPr>
              <a:r>
                <a:rPr lang="en-GB" sz="2400" dirty="0">
                  <a:latin typeface="Arial" panose="020B0604020202020204"/>
                  <a:ea typeface="Helvetica Neue"/>
                  <a:cs typeface="Helvetica Neue"/>
                </a:rPr>
                <a:t>€</a:t>
              </a:r>
            </a:p>
          </p:txBody>
        </p:sp>
        <p:pic>
          <p:nvPicPr>
            <p:cNvPr id="141" name="Picture 29">
              <a:extLst>
                <a:ext uri="{FF2B5EF4-FFF2-40B4-BE49-F238E27FC236}">
                  <a16:creationId xmlns:a16="http://schemas.microsoft.com/office/drawing/2014/main" id="{FDFF4226-C141-4D47-8E10-A48181009B0E}"/>
                </a:ext>
              </a:extLst>
            </p:cNvPr>
            <p:cNvPicPr>
              <a:picLocks noChangeAspect="1"/>
            </p:cNvPicPr>
            <p:nvPr/>
          </p:nvPicPr>
          <p:blipFill>
            <a:blip r:embed="rId5">
              <a:clrChange>
                <a:clrFrom>
                  <a:srgbClr val="F8FAFB"/>
                </a:clrFrom>
                <a:clrTo>
                  <a:srgbClr val="F8FAFB">
                    <a:alpha val="0"/>
                  </a:srgbClr>
                </a:clrTo>
              </a:clrChange>
            </a:blip>
            <a:stretch>
              <a:fillRect/>
            </a:stretch>
          </p:blipFill>
          <p:spPr>
            <a:xfrm>
              <a:off x="7394843" y="5488858"/>
              <a:ext cx="247147" cy="214553"/>
            </a:xfrm>
            <a:prstGeom prst="rect">
              <a:avLst/>
            </a:prstGeom>
          </p:spPr>
        </p:pic>
        <p:pic>
          <p:nvPicPr>
            <p:cNvPr id="142" name="Picture 30">
              <a:extLst>
                <a:ext uri="{FF2B5EF4-FFF2-40B4-BE49-F238E27FC236}">
                  <a16:creationId xmlns:a16="http://schemas.microsoft.com/office/drawing/2014/main" id="{A3C34D82-1B7C-334B-A557-8F92883E139C}"/>
                </a:ext>
              </a:extLst>
            </p:cNvPr>
            <p:cNvPicPr>
              <a:picLocks noChangeAspect="1"/>
            </p:cNvPicPr>
            <p:nvPr/>
          </p:nvPicPr>
          <p:blipFill>
            <a:blip r:embed="rId6">
              <a:clrChange>
                <a:clrFrom>
                  <a:srgbClr val="F8FAFB"/>
                </a:clrFrom>
                <a:clrTo>
                  <a:srgbClr val="F8FAFB">
                    <a:alpha val="0"/>
                  </a:srgbClr>
                </a:clrTo>
              </a:clrChange>
            </a:blip>
            <a:stretch>
              <a:fillRect/>
            </a:stretch>
          </p:blipFill>
          <p:spPr>
            <a:xfrm>
              <a:off x="6987722" y="5465999"/>
              <a:ext cx="292314" cy="228299"/>
            </a:xfrm>
            <a:prstGeom prst="rect">
              <a:avLst/>
            </a:prstGeom>
          </p:spPr>
        </p:pic>
        <p:pic>
          <p:nvPicPr>
            <p:cNvPr id="143" name="Picture 31">
              <a:extLst>
                <a:ext uri="{FF2B5EF4-FFF2-40B4-BE49-F238E27FC236}">
                  <a16:creationId xmlns:a16="http://schemas.microsoft.com/office/drawing/2014/main" id="{F777958D-9695-B744-BFA4-9DD59BC8311C}"/>
                </a:ext>
              </a:extLst>
            </p:cNvPr>
            <p:cNvPicPr>
              <a:picLocks noChangeAspect="1"/>
            </p:cNvPicPr>
            <p:nvPr/>
          </p:nvPicPr>
          <p:blipFill>
            <a:blip r:embed="rId7">
              <a:clrChange>
                <a:clrFrom>
                  <a:srgbClr val="F8FAFB"/>
                </a:clrFrom>
                <a:clrTo>
                  <a:srgbClr val="F8FAFB">
                    <a:alpha val="0"/>
                  </a:srgbClr>
                </a:clrTo>
              </a:clrChange>
            </a:blip>
            <a:stretch>
              <a:fillRect/>
            </a:stretch>
          </p:blipFill>
          <p:spPr>
            <a:xfrm>
              <a:off x="6992464" y="5174721"/>
              <a:ext cx="282830" cy="216495"/>
            </a:xfrm>
            <a:prstGeom prst="rect">
              <a:avLst/>
            </a:prstGeom>
          </p:spPr>
        </p:pic>
      </p:grpSp>
      <p:sp>
        <p:nvSpPr>
          <p:cNvPr id="28" name="CaixaDeTexto 12">
            <a:extLst>
              <a:ext uri="{FF2B5EF4-FFF2-40B4-BE49-F238E27FC236}">
                <a16:creationId xmlns:a16="http://schemas.microsoft.com/office/drawing/2014/main" id="{0F016B35-B6EB-F645-A6E1-E429D2B5EB3D}"/>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a:t>
            </a:r>
            <a:r>
              <a:rPr lang="en-US" sz="2200" b="1" dirty="0" err="1">
                <a:solidFill>
                  <a:srgbClr val="5B595D"/>
                </a:solidFill>
              </a:rPr>
              <a:t>avaliação</a:t>
            </a:r>
            <a:r>
              <a:rPr lang="en-US" sz="2200" b="1" dirty="0">
                <a:solidFill>
                  <a:srgbClr val="5B595D"/>
                </a:solidFill>
              </a:rPr>
              <a:t> de </a:t>
            </a:r>
            <a:r>
              <a:rPr lang="en-US" sz="2200" b="1" dirty="0" err="1">
                <a:solidFill>
                  <a:srgbClr val="5B595D"/>
                </a:solidFill>
              </a:rPr>
              <a:t>sintomas</a:t>
            </a:r>
            <a:r>
              <a:rPr lang="en-US" sz="2200" b="1" dirty="0">
                <a:solidFill>
                  <a:srgbClr val="5B595D"/>
                </a:solidFill>
              </a:rPr>
              <a:t>, </a:t>
            </a:r>
            <a:r>
              <a:rPr lang="en-US" sz="2200" b="1" dirty="0" err="1">
                <a:solidFill>
                  <a:srgbClr val="5B595D"/>
                </a:solidFill>
              </a:rPr>
              <a:t>impacto</a:t>
            </a:r>
            <a:r>
              <a:rPr lang="en-US" sz="2200" b="1" dirty="0">
                <a:solidFill>
                  <a:srgbClr val="5B595D"/>
                </a:solidFill>
              </a:rPr>
              <a:t> e </a:t>
            </a:r>
            <a:r>
              <a:rPr lang="en-US" sz="2200" b="1" dirty="0" err="1">
                <a:solidFill>
                  <a:srgbClr val="5B595D"/>
                </a:solidFill>
              </a:rPr>
              <a:t>resultados</a:t>
            </a:r>
            <a:endParaRPr lang="pt-PT" sz="2200" b="1" kern="0" dirty="0">
              <a:solidFill>
                <a:srgbClr val="5B595D"/>
              </a:solidFill>
              <a:latin typeface="Helvetica Neue"/>
              <a:ea typeface="Helvetica Neue"/>
              <a:cs typeface="Helvetica Neue"/>
              <a:sym typeface="Helvetica Neue"/>
            </a:endParaRPr>
          </a:p>
        </p:txBody>
      </p:sp>
      <p:sp>
        <p:nvSpPr>
          <p:cNvPr id="29" name="Rectangle: Rounded Corners 6">
            <a:extLst>
              <a:ext uri="{FF2B5EF4-FFF2-40B4-BE49-F238E27FC236}">
                <a16:creationId xmlns:a16="http://schemas.microsoft.com/office/drawing/2014/main" id="{F9A5620C-01FD-B743-9B87-76FCDEC64DD9}"/>
              </a:ext>
            </a:extLst>
          </p:cNvPr>
          <p:cNvSpPr/>
          <p:nvPr/>
        </p:nvSpPr>
        <p:spPr>
          <a:xfrm>
            <a:off x="463272" y="2555339"/>
            <a:ext cx="3523270" cy="3437273"/>
          </a:xfrm>
          <a:prstGeom prst="roundRect">
            <a:avLst>
              <a:gd name="adj" fmla="val 12672"/>
            </a:avLst>
          </a:prstGeom>
          <a:noFill/>
          <a:ln w="38100" cap="flat" cmpd="sng" algn="ctr">
            <a:noFill/>
            <a:prstDash val="solid"/>
            <a:miter lim="800000"/>
          </a:ln>
          <a:effectLst/>
        </p:spPr>
        <p:txBody>
          <a:bodyPr lIns="27000" rIns="27000" rtlCol="0" anchor="ctr" anchorCtr="1"/>
          <a:lstStyle/>
          <a:p>
            <a:pPr defTabSz="685800">
              <a:lnSpc>
                <a:spcPts val="1620"/>
              </a:lnSpc>
              <a:defRPr/>
            </a:pPr>
            <a:r>
              <a:rPr lang="en-GB" sz="1600" b="1" dirty="0" err="1">
                <a:solidFill>
                  <a:srgbClr val="C51635"/>
                </a:solidFill>
                <a:latin typeface="Calibri" panose="020F0502020204030204" pitchFamily="34" charset="0"/>
                <a:ea typeface="Helvetica Neue"/>
                <a:cs typeface="Calibri" panose="020F0502020204030204" pitchFamily="34" charset="0"/>
              </a:rPr>
              <a:t>Vários</a:t>
            </a:r>
            <a:r>
              <a:rPr lang="en-GB" sz="1600" b="1" dirty="0">
                <a:solidFill>
                  <a:srgbClr val="C51635"/>
                </a:solidFill>
                <a:latin typeface="Calibri" panose="020F0502020204030204" pitchFamily="34" charset="0"/>
                <a:ea typeface="Helvetica Neue"/>
                <a:cs typeface="Calibri" panose="020F0502020204030204" pitchFamily="34" charset="0"/>
              </a:rPr>
              <a:t> </a:t>
            </a:r>
            <a:r>
              <a:rPr lang="en-GB" sz="1600" b="1" dirty="0" err="1">
                <a:solidFill>
                  <a:srgbClr val="C51635"/>
                </a:solidFill>
                <a:latin typeface="Calibri" panose="020F0502020204030204" pitchFamily="34" charset="0"/>
                <a:ea typeface="Helvetica Neue"/>
                <a:cs typeface="Calibri" panose="020F0502020204030204" pitchFamily="34" charset="0"/>
              </a:rPr>
              <a:t>sintomas</a:t>
            </a:r>
            <a:r>
              <a:rPr lang="en-GB" sz="1600" b="1" dirty="0">
                <a:solidFill>
                  <a:srgbClr val="C51635"/>
                </a:solidFill>
                <a:latin typeface="Calibri" panose="020F0502020204030204" pitchFamily="34" charset="0"/>
                <a:ea typeface="Helvetica Neue"/>
                <a:cs typeface="Calibri" panose="020F0502020204030204" pitchFamily="34" charset="0"/>
              </a:rPr>
              <a:t>, </a:t>
            </a:r>
            <a:r>
              <a:rPr lang="en-GB" sz="1600" b="1" dirty="0" err="1">
                <a:solidFill>
                  <a:srgbClr val="C51635"/>
                </a:solidFill>
                <a:latin typeface="Calibri" panose="020F0502020204030204" pitchFamily="34" charset="0"/>
                <a:ea typeface="Helvetica Neue"/>
                <a:cs typeface="Calibri" panose="020F0502020204030204" pitchFamily="34" charset="0"/>
              </a:rPr>
              <a:t>sua</a:t>
            </a:r>
            <a:r>
              <a:rPr lang="en-GB" sz="1600" b="1" dirty="0">
                <a:solidFill>
                  <a:srgbClr val="C51635"/>
                </a:solidFill>
                <a:latin typeface="Calibri" panose="020F0502020204030204" pitchFamily="34" charset="0"/>
                <a:ea typeface="Helvetica Neue"/>
                <a:cs typeface="Calibri" panose="020F0502020204030204" pitchFamily="34" charset="0"/>
              </a:rPr>
              <a:t> </a:t>
            </a:r>
            <a:r>
              <a:rPr lang="en-GB" sz="1600" b="1" dirty="0" err="1">
                <a:solidFill>
                  <a:srgbClr val="C51635"/>
                </a:solidFill>
                <a:latin typeface="Calibri" panose="020F0502020204030204" pitchFamily="34" charset="0"/>
                <a:ea typeface="Helvetica Neue"/>
                <a:cs typeface="Calibri" panose="020F0502020204030204" pitchFamily="34" charset="0"/>
              </a:rPr>
              <a:t>frequência</a:t>
            </a:r>
            <a:r>
              <a:rPr lang="en-GB" sz="1600" b="1" dirty="0">
                <a:solidFill>
                  <a:srgbClr val="C51635"/>
                </a:solidFill>
                <a:latin typeface="Calibri" panose="020F0502020204030204" pitchFamily="34" charset="0"/>
                <a:ea typeface="Helvetica Neue"/>
                <a:cs typeface="Calibri" panose="020F0502020204030204" pitchFamily="34" charset="0"/>
              </a:rPr>
              <a:t> </a:t>
            </a:r>
          </a:p>
          <a:p>
            <a:pPr defTabSz="685800">
              <a:lnSpc>
                <a:spcPts val="1620"/>
              </a:lnSpc>
              <a:defRPr/>
            </a:pPr>
            <a:r>
              <a:rPr lang="en-GB" sz="1600" b="1" dirty="0">
                <a:solidFill>
                  <a:srgbClr val="C51635"/>
                </a:solidFill>
                <a:latin typeface="Calibri" panose="020F0502020204030204" pitchFamily="34" charset="0"/>
                <a:ea typeface="Helvetica Neue"/>
                <a:cs typeface="Calibri" panose="020F0502020204030204" pitchFamily="34" charset="0"/>
              </a:rPr>
              <a:t>e </a:t>
            </a:r>
            <a:r>
              <a:rPr lang="en-GB" sz="1600" b="1" dirty="0" err="1">
                <a:solidFill>
                  <a:srgbClr val="C51635"/>
                </a:solidFill>
                <a:latin typeface="Calibri" panose="020F0502020204030204" pitchFamily="34" charset="0"/>
                <a:ea typeface="Helvetica Neue"/>
                <a:cs typeface="Calibri" panose="020F0502020204030204" pitchFamily="34" charset="0"/>
              </a:rPr>
              <a:t>gravidade</a:t>
            </a:r>
            <a:endParaRPr lang="en-GB" sz="1600" b="1" dirty="0">
              <a:solidFill>
                <a:srgbClr val="C51635"/>
              </a:solidFill>
              <a:latin typeface="Calibri" panose="020F0502020204030204" pitchFamily="34" charset="0"/>
              <a:ea typeface="Helvetica Neue"/>
              <a:cs typeface="Calibri" panose="020F0502020204030204" pitchFamily="34" charset="0"/>
            </a:endParaRPr>
          </a:p>
          <a:p>
            <a:pPr defTabSz="685800">
              <a:lnSpc>
                <a:spcPts val="1620"/>
              </a:lnSpc>
              <a:defRPr/>
            </a:pPr>
            <a:endParaRPr lang="en-GB" sz="1600" b="1" dirty="0">
              <a:solidFill>
                <a:srgbClr val="000000"/>
              </a:solidFill>
              <a:latin typeface="Calibri" panose="020F0502020204030204" pitchFamily="34" charset="0"/>
              <a:ea typeface="Helvetica Neue"/>
              <a:cs typeface="Calibri" panose="020F0502020204030204" pitchFamily="34" charset="0"/>
            </a:endParaRPr>
          </a:p>
          <a:p>
            <a:pPr marL="27000" defTabSz="685800">
              <a:lnSpc>
                <a:spcPts val="1620"/>
              </a:lnSpc>
              <a:defRPr/>
            </a:pP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Sintomas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não</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óbvios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para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os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observadores</a:t>
            </a:r>
            <a:endParaRPr lang="en-GB" sz="1600" b="1" dirty="0">
              <a:solidFill>
                <a:srgbClr val="D5D5D5">
                  <a:lumMod val="10000"/>
                </a:srgbClr>
              </a:solidFill>
              <a:latin typeface="Calibri" panose="020F0502020204030204" pitchFamily="34" charset="0"/>
              <a:ea typeface="Helvetica Neue"/>
              <a:cs typeface="Calibri" panose="020F0502020204030204" pitchFamily="34" charset="0"/>
            </a:endParaRPr>
          </a:p>
          <a:p>
            <a:pPr marL="27000" defTabSz="685800">
              <a:lnSpc>
                <a:spcPts val="1620"/>
              </a:lnSpc>
              <a:defRPr/>
            </a:pPr>
            <a:r>
              <a:rPr lang="en-GB" sz="1600" dirty="0">
                <a:solidFill>
                  <a:srgbClr val="D5D5D5">
                    <a:lumMod val="10000"/>
                  </a:srgbClr>
                </a:solidFill>
                <a:latin typeface="Calibri" panose="020F0502020204030204" pitchFamily="34" charset="0"/>
                <a:ea typeface="Helvetica Neue"/>
                <a:cs typeface="Calibri" panose="020F0502020204030204" pitchFamily="34" charset="0"/>
              </a:rPr>
              <a:t> (ex: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fadiga</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cefaleia</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a:t>
            </a:r>
          </a:p>
          <a:p>
            <a:pPr marL="27000" defTabSz="685800">
              <a:lnSpc>
                <a:spcPts val="1620"/>
              </a:lnSpc>
              <a:defRPr/>
            </a:pPr>
            <a:endParaRPr lang="en-GB" sz="1600" dirty="0">
              <a:solidFill>
                <a:srgbClr val="D5D5D5">
                  <a:lumMod val="10000"/>
                </a:srgbClr>
              </a:solidFill>
              <a:latin typeface="Calibri" panose="020F0502020204030204" pitchFamily="34" charset="0"/>
              <a:ea typeface="Helvetica Neue"/>
              <a:cs typeface="Calibri" panose="020F0502020204030204" pitchFamily="34" charset="0"/>
            </a:endParaRPr>
          </a:p>
          <a:p>
            <a:pPr marL="27000" defTabSz="685800">
              <a:lnSpc>
                <a:spcPts val="1620"/>
              </a:lnSpc>
              <a:defRPr/>
            </a:pP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Sintomas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na</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ausência</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de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observadores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p>
          <a:p>
            <a:pPr marL="27000" defTabSz="685800">
              <a:lnSpc>
                <a:spcPts val="1620"/>
              </a:lnSpc>
              <a:defRPr/>
            </a:pPr>
            <a:r>
              <a:rPr lang="en-GB" sz="1600" dirty="0">
                <a:solidFill>
                  <a:srgbClr val="D5D5D5">
                    <a:lumMod val="10000"/>
                  </a:srgbClr>
                </a:solidFill>
                <a:latin typeface="Calibri" panose="020F0502020204030204" pitchFamily="34" charset="0"/>
                <a:ea typeface="Helvetica Neue"/>
                <a:cs typeface="Calibri" panose="020F0502020204030204" pitchFamily="34" charset="0"/>
              </a:rPr>
              <a:t>(ex: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perturbações</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do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sono</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a:t>
            </a:r>
          </a:p>
          <a:p>
            <a:pPr marL="27000" defTabSz="685800">
              <a:lnSpc>
                <a:spcPts val="1620"/>
              </a:lnSpc>
              <a:defRPr/>
            </a:pPr>
            <a:endParaRPr lang="en-GB" sz="1600" dirty="0">
              <a:solidFill>
                <a:srgbClr val="D5D5D5">
                  <a:lumMod val="10000"/>
                </a:srgbClr>
              </a:solidFill>
              <a:latin typeface="Calibri" panose="020F0502020204030204" pitchFamily="34" charset="0"/>
              <a:ea typeface="Helvetica Neue"/>
              <a:cs typeface="Calibri" panose="020F0502020204030204" pitchFamily="34" charset="0"/>
            </a:endParaRPr>
          </a:p>
          <a:p>
            <a:pPr marL="27000" defTabSz="685800">
              <a:lnSpc>
                <a:spcPts val="1620"/>
              </a:lnSpc>
              <a:defRPr/>
            </a:pP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Sintomas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b="1" dirty="0" err="1">
                <a:solidFill>
                  <a:srgbClr val="D5D5D5">
                    <a:lumMod val="10000"/>
                  </a:srgbClr>
                </a:solidFill>
                <a:latin typeface="Calibri" panose="020F0502020204030204" pitchFamily="34" charset="0"/>
                <a:ea typeface="Helvetica Neue"/>
                <a:cs typeface="Calibri" panose="020F0502020204030204" pitchFamily="34" charset="0"/>
              </a:rPr>
              <a:t>psicológicos</a:t>
            </a:r>
            <a:r>
              <a:rPr lang="en-GB" sz="1600" b="1" dirty="0">
                <a:solidFill>
                  <a:srgbClr val="D5D5D5">
                    <a:lumMod val="10000"/>
                  </a:srgbClr>
                </a:solidFill>
                <a:latin typeface="Calibri" panose="020F0502020204030204" pitchFamily="34" charset="0"/>
                <a:ea typeface="Helvetica Neue"/>
                <a:cs typeface="Calibri" panose="020F0502020204030204" pitchFamily="34" charset="0"/>
              </a:rPr>
              <a:t> </a:t>
            </a:r>
          </a:p>
          <a:p>
            <a:pPr marL="27000" defTabSz="685800">
              <a:lnSpc>
                <a:spcPts val="1620"/>
              </a:lnSpc>
              <a:defRPr/>
            </a:pPr>
            <a:r>
              <a:rPr lang="en-GB" sz="1600" dirty="0">
                <a:solidFill>
                  <a:srgbClr val="D5D5D5">
                    <a:lumMod val="10000"/>
                  </a:srgbClr>
                </a:solidFill>
                <a:latin typeface="Calibri" panose="020F0502020204030204" pitchFamily="34" charset="0"/>
                <a:ea typeface="Helvetica Neue"/>
                <a:cs typeface="Calibri" panose="020F0502020204030204" pitchFamily="34" charset="0"/>
              </a:rPr>
              <a:t>(ex: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depressão</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 </a:t>
            </a:r>
            <a:r>
              <a:rPr lang="en-GB" sz="1600" dirty="0" err="1">
                <a:solidFill>
                  <a:srgbClr val="D5D5D5">
                    <a:lumMod val="10000"/>
                  </a:srgbClr>
                </a:solidFill>
                <a:latin typeface="Calibri" panose="020F0502020204030204" pitchFamily="34" charset="0"/>
                <a:ea typeface="Helvetica Neue"/>
                <a:cs typeface="Calibri" panose="020F0502020204030204" pitchFamily="34" charset="0"/>
              </a:rPr>
              <a:t>ansiedade</a:t>
            </a:r>
            <a:r>
              <a:rPr lang="en-GB" sz="1600" dirty="0">
                <a:solidFill>
                  <a:srgbClr val="D5D5D5">
                    <a:lumMod val="10000"/>
                  </a:srgbClr>
                </a:solidFill>
                <a:latin typeface="Calibri" panose="020F0502020204030204" pitchFamily="34" charset="0"/>
                <a:ea typeface="Helvetica Neue"/>
                <a:cs typeface="Calibri" panose="020F0502020204030204" pitchFamily="34" charset="0"/>
              </a:rPr>
              <a:t>)</a:t>
            </a:r>
          </a:p>
        </p:txBody>
      </p:sp>
      <p:grpSp>
        <p:nvGrpSpPr>
          <p:cNvPr id="31" name="Group 30">
            <a:extLst>
              <a:ext uri="{FF2B5EF4-FFF2-40B4-BE49-F238E27FC236}">
                <a16:creationId xmlns:a16="http://schemas.microsoft.com/office/drawing/2014/main" id="{98EBAC15-2E6A-984F-B7CE-A91F819333B0}"/>
              </a:ext>
            </a:extLst>
          </p:cNvPr>
          <p:cNvGrpSpPr/>
          <p:nvPr/>
        </p:nvGrpSpPr>
        <p:grpSpPr>
          <a:xfrm>
            <a:off x="10643181" y="4942863"/>
            <a:ext cx="840286" cy="803100"/>
            <a:chOff x="6987722" y="5078097"/>
            <a:chExt cx="654268" cy="625314"/>
          </a:xfrm>
        </p:grpSpPr>
        <p:pic>
          <p:nvPicPr>
            <p:cNvPr id="35" name="Picture 27">
              <a:extLst>
                <a:ext uri="{FF2B5EF4-FFF2-40B4-BE49-F238E27FC236}">
                  <a16:creationId xmlns:a16="http://schemas.microsoft.com/office/drawing/2014/main" id="{382ABAF3-0A2A-DE4B-82BA-7874F26DF76B}"/>
                </a:ext>
              </a:extLst>
            </p:cNvPr>
            <p:cNvPicPr>
              <a:picLocks noChangeAspect="1"/>
            </p:cNvPicPr>
            <p:nvPr/>
          </p:nvPicPr>
          <p:blipFill>
            <a:blip r:embed="rId4">
              <a:clrChange>
                <a:clrFrom>
                  <a:srgbClr val="F8FAFB"/>
                </a:clrFrom>
                <a:clrTo>
                  <a:srgbClr val="F8FAFB">
                    <a:alpha val="0"/>
                  </a:srgbClr>
                </a:clrTo>
              </a:clrChange>
            </a:blip>
            <a:stretch>
              <a:fillRect/>
            </a:stretch>
          </p:blipFill>
          <p:spPr>
            <a:xfrm>
              <a:off x="7199340" y="5305293"/>
              <a:ext cx="282829" cy="250823"/>
            </a:xfrm>
            <a:prstGeom prst="rect">
              <a:avLst/>
            </a:prstGeom>
          </p:spPr>
        </p:pic>
        <p:sp>
          <p:nvSpPr>
            <p:cNvPr id="36" name="TextBox 28">
              <a:extLst>
                <a:ext uri="{FF2B5EF4-FFF2-40B4-BE49-F238E27FC236}">
                  <a16:creationId xmlns:a16="http://schemas.microsoft.com/office/drawing/2014/main" id="{AE36CDA5-335F-A245-ABB5-790442484DAB}"/>
                </a:ext>
              </a:extLst>
            </p:cNvPr>
            <p:cNvSpPr txBox="1"/>
            <p:nvPr/>
          </p:nvSpPr>
          <p:spPr>
            <a:xfrm rot="10800000" flipV="1">
              <a:off x="7347002" y="5078097"/>
              <a:ext cx="294987" cy="359464"/>
            </a:xfrm>
            <a:prstGeom prst="rect">
              <a:avLst/>
            </a:prstGeom>
            <a:noFill/>
          </p:spPr>
          <p:txBody>
            <a:bodyPr wrap="square" rtlCol="0">
              <a:spAutoFit/>
            </a:bodyPr>
            <a:lstStyle/>
            <a:p>
              <a:pPr defTabSz="342900">
                <a:defRPr/>
              </a:pPr>
              <a:r>
                <a:rPr lang="en-GB" sz="2400" dirty="0">
                  <a:latin typeface="Arial" panose="020B0604020202020204"/>
                  <a:ea typeface="Helvetica Neue"/>
                  <a:cs typeface="Helvetica Neue"/>
                </a:rPr>
                <a:t>€</a:t>
              </a:r>
            </a:p>
          </p:txBody>
        </p:sp>
        <p:pic>
          <p:nvPicPr>
            <p:cNvPr id="37" name="Picture 29">
              <a:extLst>
                <a:ext uri="{FF2B5EF4-FFF2-40B4-BE49-F238E27FC236}">
                  <a16:creationId xmlns:a16="http://schemas.microsoft.com/office/drawing/2014/main" id="{D8BADC9F-CA21-0D43-8978-3A0CE691422F}"/>
                </a:ext>
              </a:extLst>
            </p:cNvPr>
            <p:cNvPicPr>
              <a:picLocks noChangeAspect="1"/>
            </p:cNvPicPr>
            <p:nvPr/>
          </p:nvPicPr>
          <p:blipFill>
            <a:blip r:embed="rId5">
              <a:clrChange>
                <a:clrFrom>
                  <a:srgbClr val="F8FAFB"/>
                </a:clrFrom>
                <a:clrTo>
                  <a:srgbClr val="F8FAFB">
                    <a:alpha val="0"/>
                  </a:srgbClr>
                </a:clrTo>
              </a:clrChange>
            </a:blip>
            <a:stretch>
              <a:fillRect/>
            </a:stretch>
          </p:blipFill>
          <p:spPr>
            <a:xfrm>
              <a:off x="7394843" y="5488858"/>
              <a:ext cx="247147" cy="214553"/>
            </a:xfrm>
            <a:prstGeom prst="rect">
              <a:avLst/>
            </a:prstGeom>
          </p:spPr>
        </p:pic>
        <p:pic>
          <p:nvPicPr>
            <p:cNvPr id="39" name="Picture 30">
              <a:extLst>
                <a:ext uri="{FF2B5EF4-FFF2-40B4-BE49-F238E27FC236}">
                  <a16:creationId xmlns:a16="http://schemas.microsoft.com/office/drawing/2014/main" id="{2AB8C3C0-2FB5-CF4B-A816-52DCEFB6BDBC}"/>
                </a:ext>
              </a:extLst>
            </p:cNvPr>
            <p:cNvPicPr>
              <a:picLocks noChangeAspect="1"/>
            </p:cNvPicPr>
            <p:nvPr/>
          </p:nvPicPr>
          <p:blipFill>
            <a:blip r:embed="rId6">
              <a:clrChange>
                <a:clrFrom>
                  <a:srgbClr val="F8FAFB"/>
                </a:clrFrom>
                <a:clrTo>
                  <a:srgbClr val="F8FAFB">
                    <a:alpha val="0"/>
                  </a:srgbClr>
                </a:clrTo>
              </a:clrChange>
            </a:blip>
            <a:stretch>
              <a:fillRect/>
            </a:stretch>
          </p:blipFill>
          <p:spPr>
            <a:xfrm>
              <a:off x="6987722" y="5465999"/>
              <a:ext cx="292314" cy="228299"/>
            </a:xfrm>
            <a:prstGeom prst="rect">
              <a:avLst/>
            </a:prstGeom>
          </p:spPr>
        </p:pic>
        <p:pic>
          <p:nvPicPr>
            <p:cNvPr id="40" name="Picture 31">
              <a:extLst>
                <a:ext uri="{FF2B5EF4-FFF2-40B4-BE49-F238E27FC236}">
                  <a16:creationId xmlns:a16="http://schemas.microsoft.com/office/drawing/2014/main" id="{F932AB9C-0D0C-B843-9AFF-5E0CCDEEFC91}"/>
                </a:ext>
              </a:extLst>
            </p:cNvPr>
            <p:cNvPicPr>
              <a:picLocks noChangeAspect="1"/>
            </p:cNvPicPr>
            <p:nvPr/>
          </p:nvPicPr>
          <p:blipFill>
            <a:blip r:embed="rId7">
              <a:clrChange>
                <a:clrFrom>
                  <a:srgbClr val="F8FAFB"/>
                </a:clrFrom>
                <a:clrTo>
                  <a:srgbClr val="F8FAFB">
                    <a:alpha val="0"/>
                  </a:srgbClr>
                </a:clrTo>
              </a:clrChange>
            </a:blip>
            <a:stretch>
              <a:fillRect/>
            </a:stretch>
          </p:blipFill>
          <p:spPr>
            <a:xfrm>
              <a:off x="6992464" y="5174721"/>
              <a:ext cx="282830" cy="216495"/>
            </a:xfrm>
            <a:prstGeom prst="rect">
              <a:avLst/>
            </a:prstGeom>
          </p:spPr>
        </p:pic>
      </p:grpSp>
      <p:pic>
        <p:nvPicPr>
          <p:cNvPr id="41" name="Graphic 40">
            <a:extLst>
              <a:ext uri="{FF2B5EF4-FFF2-40B4-BE49-F238E27FC236}">
                <a16:creationId xmlns:a16="http://schemas.microsoft.com/office/drawing/2014/main" id="{3C865D2E-3D91-064B-9482-C3AA65EB17E7}"/>
              </a:ext>
            </a:extLst>
          </p:cNvPr>
          <p:cNvPicPr>
            <a:picLocks noChangeAspect="1"/>
          </p:cNvPicPr>
          <p:nvPr/>
        </p:nvPicPr>
        <p:blipFill rotWithShape="1">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018" t="8012" r="26029" b="35732"/>
          <a:stretch/>
        </p:blipFill>
        <p:spPr>
          <a:xfrm>
            <a:off x="8633763" y="3089116"/>
            <a:ext cx="3009084" cy="2829606"/>
          </a:xfrm>
          <a:prstGeom prst="rect">
            <a:avLst/>
          </a:prstGeom>
        </p:spPr>
      </p:pic>
      <p:pic>
        <p:nvPicPr>
          <p:cNvPr id="42" name="Graphic 41">
            <a:extLst>
              <a:ext uri="{FF2B5EF4-FFF2-40B4-BE49-F238E27FC236}">
                <a16:creationId xmlns:a16="http://schemas.microsoft.com/office/drawing/2014/main" id="{FCAC40FF-442D-F747-8300-5BA087A34A35}"/>
              </a:ext>
            </a:extLst>
          </p:cNvPr>
          <p:cNvPicPr>
            <a:picLocks noChangeAspect="1"/>
          </p:cNvPicPr>
          <p:nvPr/>
        </p:nvPicPr>
        <p:blipFill rotWithShape="1">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018" t="8012" r="26029" b="35732"/>
          <a:stretch/>
        </p:blipFill>
        <p:spPr>
          <a:xfrm>
            <a:off x="5124605" y="3089116"/>
            <a:ext cx="3009084" cy="2829606"/>
          </a:xfrm>
          <a:prstGeom prst="rect">
            <a:avLst/>
          </a:prstGeom>
        </p:spPr>
      </p:pic>
      <p:pic>
        <p:nvPicPr>
          <p:cNvPr id="43" name="Graphic 42">
            <a:extLst>
              <a:ext uri="{FF2B5EF4-FFF2-40B4-BE49-F238E27FC236}">
                <a16:creationId xmlns:a16="http://schemas.microsoft.com/office/drawing/2014/main" id="{D70AE4E7-C71C-754F-8A79-EC0012F7AEF2}"/>
              </a:ext>
            </a:extLst>
          </p:cNvPr>
          <p:cNvPicPr>
            <a:picLocks noChangeAspect="1"/>
          </p:cNvPicPr>
          <p:nvPr/>
        </p:nvPicPr>
        <p:blipFill rotWithShape="1">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018" t="8012" r="26029" b="35732"/>
          <a:stretch/>
        </p:blipFill>
        <p:spPr>
          <a:xfrm>
            <a:off x="1110745" y="3089116"/>
            <a:ext cx="3009084" cy="2829606"/>
          </a:xfrm>
          <a:prstGeom prst="rect">
            <a:avLst/>
          </a:prstGeom>
        </p:spPr>
      </p:pic>
      <p:sp>
        <p:nvSpPr>
          <p:cNvPr id="26" name="CaixaDeTexto 25">
            <a:extLst>
              <a:ext uri="{FF2B5EF4-FFF2-40B4-BE49-F238E27FC236}">
                <a16:creationId xmlns:a16="http://schemas.microsoft.com/office/drawing/2014/main" id="{2A051B5F-379A-4174-975C-6D589077DAEB}"/>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4013894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B45B6FD-4DB8-4947-9AE7-0EC7BA4C9EFB}"/>
              </a:ext>
            </a:extLst>
          </p:cNvPr>
          <p:cNvSpPr/>
          <p:nvPr/>
        </p:nvSpPr>
        <p:spPr>
          <a:xfrm flipH="1">
            <a:off x="632012" y="5632546"/>
            <a:ext cx="10927976" cy="699146"/>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pic>
        <p:nvPicPr>
          <p:cNvPr id="40" name="Graphic 39">
            <a:extLst>
              <a:ext uri="{FF2B5EF4-FFF2-40B4-BE49-F238E27FC236}">
                <a16:creationId xmlns:a16="http://schemas.microsoft.com/office/drawing/2014/main" id="{4A5D4127-C4C9-274D-9E97-0E4EB768BB4B}"/>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18" t="8012" r="26029" b="35732"/>
          <a:stretch/>
        </p:blipFill>
        <p:spPr>
          <a:xfrm>
            <a:off x="10038896" y="4894775"/>
            <a:ext cx="1522807" cy="1431979"/>
          </a:xfrm>
          <a:prstGeom prst="rect">
            <a:avLst/>
          </a:prstGeom>
        </p:spPr>
      </p:pic>
      <p:sp>
        <p:nvSpPr>
          <p:cNvPr id="14" name="Title 1">
            <a:extLst>
              <a:ext uri="{FF2B5EF4-FFF2-40B4-BE49-F238E27FC236}">
                <a16:creationId xmlns:a16="http://schemas.microsoft.com/office/drawing/2014/main" id="{509090BC-DF8A-264B-8BFE-B4B4CAFC6E49}"/>
              </a:ext>
            </a:extLst>
          </p:cNvPr>
          <p:cNvSpPr txBox="1">
            <a:spLocks/>
          </p:cNvSpPr>
          <p:nvPr/>
        </p:nvSpPr>
        <p:spPr>
          <a:xfrm>
            <a:off x="346195" y="1225454"/>
            <a:ext cx="11350301" cy="406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GB" sz="2000" b="0" spc="0" dirty="0" err="1">
                <a:latin typeface="Calibri" panose="020F0502020204030204" pitchFamily="34" charset="0"/>
                <a:ea typeface="Helvetica Neue"/>
                <a:cs typeface="Calibri" panose="020F0502020204030204" pitchFamily="34" charset="0"/>
              </a:rPr>
              <a:t>Avaliação</a:t>
            </a:r>
            <a:r>
              <a:rPr lang="en-GB" sz="2000" b="0" spc="0" dirty="0">
                <a:latin typeface="Calibri" panose="020F0502020204030204" pitchFamily="34" charset="0"/>
                <a:ea typeface="Helvetica Neue"/>
                <a:cs typeface="Calibri" panose="020F0502020204030204" pitchFamily="34" charset="0"/>
              </a:rPr>
              <a:t> da </a:t>
            </a:r>
            <a:r>
              <a:rPr lang="en-GB" sz="2000" b="0" spc="0" dirty="0" err="1">
                <a:latin typeface="Calibri" panose="020F0502020204030204" pitchFamily="34" charset="0"/>
                <a:ea typeface="Helvetica Neue"/>
                <a:cs typeface="Calibri" panose="020F0502020204030204" pitchFamily="34" charset="0"/>
              </a:rPr>
              <a:t>implementação</a:t>
            </a:r>
            <a:r>
              <a:rPr lang="en-GB" sz="2000" b="0" spc="0" dirty="0">
                <a:latin typeface="Calibri" panose="020F0502020204030204" pitchFamily="34" charset="0"/>
                <a:ea typeface="Helvetica Neue"/>
                <a:cs typeface="Calibri" panose="020F0502020204030204" pitchFamily="34" charset="0"/>
              </a:rPr>
              <a:t> </a:t>
            </a:r>
            <a:r>
              <a:rPr lang="en-GB" sz="2000" b="0" spc="0" dirty="0" err="1">
                <a:latin typeface="Calibri" panose="020F0502020204030204" pitchFamily="34" charset="0"/>
                <a:ea typeface="Helvetica Neue"/>
                <a:cs typeface="Calibri" panose="020F0502020204030204" pitchFamily="34" charset="0"/>
              </a:rPr>
              <a:t>clínica</a:t>
            </a:r>
            <a:r>
              <a:rPr lang="en-GB" sz="2000" b="0" spc="0" dirty="0">
                <a:latin typeface="Calibri" panose="020F0502020204030204" pitchFamily="34" charset="0"/>
                <a:ea typeface="Helvetica Neue"/>
                <a:cs typeface="Calibri" panose="020F0502020204030204" pitchFamily="34" charset="0"/>
              </a:rPr>
              <a:t> dos PROs </a:t>
            </a:r>
            <a:r>
              <a:rPr lang="en-GB" sz="2000" b="0" spc="0" dirty="0" err="1">
                <a:latin typeface="Calibri" panose="020F0502020204030204" pitchFamily="34" charset="0"/>
                <a:ea typeface="Helvetica Neue"/>
                <a:cs typeface="Calibri" panose="020F0502020204030204" pitchFamily="34" charset="0"/>
              </a:rPr>
              <a:t>em</a:t>
            </a:r>
            <a:r>
              <a:rPr lang="en-GB" sz="2000" b="0" spc="0" dirty="0">
                <a:latin typeface="Calibri" panose="020F0502020204030204" pitchFamily="34" charset="0"/>
                <a:ea typeface="Helvetica Neue"/>
                <a:cs typeface="Calibri" panose="020F0502020204030204" pitchFamily="34" charset="0"/>
              </a:rPr>
              <a:t> PVVIH de </a:t>
            </a:r>
            <a:r>
              <a:rPr lang="en-GB" sz="2000" b="0" spc="0" dirty="0" err="1">
                <a:latin typeface="Calibri" panose="020F0502020204030204" pitchFamily="34" charset="0"/>
                <a:ea typeface="Helvetica Neue"/>
                <a:cs typeface="Calibri" panose="020F0502020204030204" pitchFamily="34" charset="0"/>
              </a:rPr>
              <a:t>dezembro</a:t>
            </a:r>
            <a:r>
              <a:rPr lang="en-GB" sz="2000" b="0" spc="0" dirty="0">
                <a:latin typeface="Calibri" panose="020F0502020204030204" pitchFamily="34" charset="0"/>
                <a:ea typeface="Helvetica Neue"/>
                <a:cs typeface="Calibri" panose="020F0502020204030204" pitchFamily="34" charset="0"/>
              </a:rPr>
              <a:t> de 2015 a </a:t>
            </a:r>
            <a:r>
              <a:rPr lang="en-GB" sz="2000" b="0" spc="0" dirty="0" err="1">
                <a:latin typeface="Calibri" panose="020F0502020204030204" pitchFamily="34" charset="0"/>
                <a:ea typeface="Helvetica Neue"/>
                <a:cs typeface="Calibri" panose="020F0502020204030204" pitchFamily="34" charset="0"/>
              </a:rPr>
              <a:t>junho</a:t>
            </a:r>
            <a:r>
              <a:rPr lang="en-GB" sz="2000" b="0" spc="0" dirty="0">
                <a:latin typeface="Calibri" panose="020F0502020204030204" pitchFamily="34" charset="0"/>
                <a:ea typeface="Helvetica Neue"/>
                <a:cs typeface="Calibri" panose="020F0502020204030204" pitchFamily="34" charset="0"/>
              </a:rPr>
              <a:t> de 2016 (N=262)</a:t>
            </a:r>
            <a:r>
              <a:rPr lang="en-GB" sz="2000" b="0" spc="0" baseline="30000" dirty="0">
                <a:latin typeface="Calibri" panose="020F0502020204030204" pitchFamily="34" charset="0"/>
                <a:ea typeface="Helvetica Neue"/>
                <a:cs typeface="Calibri" panose="020F0502020204030204" pitchFamily="34" charset="0"/>
              </a:rPr>
              <a:t>1</a:t>
            </a:r>
            <a:endParaRPr lang="en-GB" sz="2000" b="0" spc="0" dirty="0">
              <a:latin typeface="Calibri" panose="020F0502020204030204" pitchFamily="34" charset="0"/>
              <a:ea typeface="Helvetica Neue"/>
              <a:cs typeface="Calibri" panose="020F0502020204030204" pitchFamily="34" charset="0"/>
            </a:endParaRPr>
          </a:p>
        </p:txBody>
      </p:sp>
      <p:sp>
        <p:nvSpPr>
          <p:cNvPr id="30" name="Text Placeholder 13">
            <a:extLst>
              <a:ext uri="{FF2B5EF4-FFF2-40B4-BE49-F238E27FC236}">
                <a16:creationId xmlns:a16="http://schemas.microsoft.com/office/drawing/2014/main" id="{C6D6B46A-C963-A047-95A8-69B0A3D729B1}"/>
              </a:ext>
            </a:extLst>
          </p:cNvPr>
          <p:cNvSpPr txBox="1">
            <a:spLocks/>
          </p:cNvSpPr>
          <p:nvPr/>
        </p:nvSpPr>
        <p:spPr>
          <a:xfrm>
            <a:off x="252229" y="6469442"/>
            <a:ext cx="3696316" cy="276999"/>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Kjær</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SHKJ</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J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Infect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Dis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2018; 69:108–114</a:t>
            </a:r>
          </a:p>
        </p:txBody>
      </p:sp>
      <p:sp>
        <p:nvSpPr>
          <p:cNvPr id="52" name="TextBox 11">
            <a:extLst>
              <a:ext uri="{FF2B5EF4-FFF2-40B4-BE49-F238E27FC236}">
                <a16:creationId xmlns:a16="http://schemas.microsoft.com/office/drawing/2014/main" id="{6F68E979-84F1-AF4B-B5EC-E07A79836E20}"/>
              </a:ext>
            </a:extLst>
          </p:cNvPr>
          <p:cNvSpPr txBox="1"/>
          <p:nvPr/>
        </p:nvSpPr>
        <p:spPr>
          <a:xfrm>
            <a:off x="1312265" y="5717451"/>
            <a:ext cx="9272818" cy="557032"/>
          </a:xfrm>
          <a:prstGeom prst="rect">
            <a:avLst/>
          </a:prstGeom>
          <a:noFill/>
          <a:ln w="19050">
            <a:noFill/>
          </a:ln>
        </p:spPr>
        <p:txBody>
          <a:bodyPr wrap="square" anchor="ctr">
            <a:noAutofit/>
          </a:bodyPr>
          <a:lstStyle>
            <a:defPPr>
              <a:defRPr lang="en-US"/>
            </a:defPPr>
            <a:lvl1pPr algn="ctr">
              <a:defRPr sz="2400" b="1">
                <a:solidFill>
                  <a:schemeClr val="bg1"/>
                </a:solidFill>
              </a:defRPr>
            </a:lvl1pPr>
          </a:lstStyle>
          <a:p>
            <a:pPr>
              <a:lnSpc>
                <a:spcPct val="90000"/>
              </a:lnSpc>
              <a:defRPr/>
            </a:pPr>
            <a:r>
              <a:rPr lang="en-GB" sz="1600" noProof="1">
                <a:solidFill>
                  <a:srgbClr val="5E5E5E">
                    <a:lumMod val="50000"/>
                  </a:srgbClr>
                </a:solidFill>
                <a:latin typeface="Calibri" panose="020F0502020204030204" pitchFamily="34" charset="0"/>
                <a:ea typeface="Helvetica Neue"/>
                <a:cs typeface="Calibri" panose="020F0502020204030204" pitchFamily="34" charset="0"/>
              </a:rPr>
              <a:t>Neste estudo, o uso de PROs ajudou a identificar sintomas físicos e cognitivos desconhecidos em PVVIH, criando oportunidades para cuidados personalizados a longo prazo</a:t>
            </a:r>
            <a:endParaRPr lang="en-GB" sz="1600" baseline="30000" noProof="1">
              <a:solidFill>
                <a:srgbClr val="5E5E5E">
                  <a:lumMod val="50000"/>
                </a:srgbClr>
              </a:solidFill>
              <a:latin typeface="Calibri" panose="020F0502020204030204" pitchFamily="34" charset="0"/>
              <a:ea typeface="Helvetica Neue"/>
              <a:cs typeface="Calibri" panose="020F0502020204030204" pitchFamily="34" charset="0"/>
            </a:endParaRPr>
          </a:p>
        </p:txBody>
      </p:sp>
      <p:grpSp>
        <p:nvGrpSpPr>
          <p:cNvPr id="93" name="Group 66">
            <a:extLst>
              <a:ext uri="{FF2B5EF4-FFF2-40B4-BE49-F238E27FC236}">
                <a16:creationId xmlns:a16="http://schemas.microsoft.com/office/drawing/2014/main" id="{B582A7B2-859A-1B41-A7CD-7E83138186FF}"/>
              </a:ext>
            </a:extLst>
          </p:cNvPr>
          <p:cNvGrpSpPr/>
          <p:nvPr/>
        </p:nvGrpSpPr>
        <p:grpSpPr>
          <a:xfrm>
            <a:off x="415519" y="1925458"/>
            <a:ext cx="5099445" cy="3335648"/>
            <a:chOff x="464940" y="2207902"/>
            <a:chExt cx="5099445" cy="3335648"/>
          </a:xfrm>
        </p:grpSpPr>
        <p:grpSp>
          <p:nvGrpSpPr>
            <p:cNvPr id="94" name="Group 65">
              <a:extLst>
                <a:ext uri="{FF2B5EF4-FFF2-40B4-BE49-F238E27FC236}">
                  <a16:creationId xmlns:a16="http://schemas.microsoft.com/office/drawing/2014/main" id="{3298B677-0F7A-6B43-BEEC-ADE68CB0BA2D}"/>
                </a:ext>
              </a:extLst>
            </p:cNvPr>
            <p:cNvGrpSpPr/>
            <p:nvPr/>
          </p:nvGrpSpPr>
          <p:grpSpPr>
            <a:xfrm>
              <a:off x="2973445" y="2951046"/>
              <a:ext cx="2590940" cy="794202"/>
              <a:chOff x="2973445" y="2951046"/>
              <a:chExt cx="2590940" cy="794202"/>
            </a:xfrm>
          </p:grpSpPr>
          <p:sp>
            <p:nvSpPr>
              <p:cNvPr id="109" name="TextBox 44">
                <a:extLst>
                  <a:ext uri="{FF2B5EF4-FFF2-40B4-BE49-F238E27FC236}">
                    <a16:creationId xmlns:a16="http://schemas.microsoft.com/office/drawing/2014/main" id="{CC80B9B4-F00B-0444-A686-486D69238688}"/>
                  </a:ext>
                </a:extLst>
              </p:cNvPr>
              <p:cNvSpPr txBox="1"/>
              <p:nvPr/>
            </p:nvSpPr>
            <p:spPr>
              <a:xfrm>
                <a:off x="3938321" y="2951046"/>
                <a:ext cx="1538554" cy="363128"/>
              </a:xfrm>
              <a:prstGeom prst="rect">
                <a:avLst/>
              </a:prstGeom>
              <a:solidFill>
                <a:srgbClr val="FBC100"/>
              </a:solidFill>
              <a:ln w="19050">
                <a:solidFill>
                  <a:schemeClr val="accent4">
                    <a:lumMod val="60000"/>
                    <a:lumOff val="40000"/>
                  </a:schemeClr>
                </a:solidFill>
              </a:ln>
            </p:spPr>
            <p:txBody>
              <a:bodyPr wrap="square" lIns="36000" tIns="36000" rIns="36000" bIns="36000" rtlCol="0" anchor="ctr">
                <a:noAutofit/>
              </a:bodyPr>
              <a:lstStyle/>
              <a:p>
                <a:pPr>
                  <a:defRPr/>
                </a:pPr>
                <a:r>
                  <a:rPr lang="en-GB" sz="1050" b="1" noProof="1">
                    <a:solidFill>
                      <a:srgbClr val="000000"/>
                    </a:solidFill>
                    <a:latin typeface="Calibri" panose="020F0502020204030204" pitchFamily="34" charset="0"/>
                    <a:ea typeface="Helvetica Neue"/>
                    <a:cs typeface="Calibri" panose="020F0502020204030204" pitchFamily="34" charset="0"/>
                  </a:rPr>
                  <a:t>1 excluído:</a:t>
                </a:r>
              </a:p>
              <a:p>
                <a:pPr>
                  <a:defRPr/>
                </a:pPr>
                <a:r>
                  <a:rPr lang="en-GB" sz="1050" b="1" noProof="1">
                    <a:solidFill>
                      <a:srgbClr val="000000"/>
                    </a:solidFill>
                    <a:latin typeface="Calibri" panose="020F0502020204030204" pitchFamily="34" charset="0"/>
                    <a:ea typeface="Helvetica Neue"/>
                    <a:cs typeface="Calibri" panose="020F0502020204030204" pitchFamily="34" charset="0"/>
                  </a:rPr>
                  <a:t>Não identificado</a:t>
                </a:r>
              </a:p>
            </p:txBody>
          </p:sp>
          <p:sp>
            <p:nvSpPr>
              <p:cNvPr id="110" name="TextBox 45">
                <a:extLst>
                  <a:ext uri="{FF2B5EF4-FFF2-40B4-BE49-F238E27FC236}">
                    <a16:creationId xmlns:a16="http://schemas.microsoft.com/office/drawing/2014/main" id="{35AA16D6-A83A-0C4A-9942-34BADFF6B0A9}"/>
                  </a:ext>
                </a:extLst>
              </p:cNvPr>
              <p:cNvSpPr txBox="1"/>
              <p:nvPr/>
            </p:nvSpPr>
            <p:spPr>
              <a:xfrm>
                <a:off x="3938320" y="3382120"/>
                <a:ext cx="1626065" cy="363128"/>
              </a:xfrm>
              <a:prstGeom prst="rect">
                <a:avLst/>
              </a:prstGeom>
              <a:solidFill>
                <a:srgbClr val="FBC100"/>
              </a:solidFill>
              <a:ln w="19050">
                <a:solidFill>
                  <a:schemeClr val="accent4">
                    <a:lumMod val="60000"/>
                    <a:lumOff val="40000"/>
                  </a:schemeClr>
                </a:solidFill>
              </a:ln>
            </p:spPr>
            <p:txBody>
              <a:bodyPr wrap="square" lIns="36000" tIns="36000" rIns="36000" bIns="36000" rtlCol="0" anchor="ctr">
                <a:noAutofit/>
              </a:bodyPr>
              <a:lstStyle/>
              <a:p>
                <a:pPr>
                  <a:defRPr/>
                </a:pPr>
                <a:r>
                  <a:rPr lang="en-GB" sz="1050" b="1" noProof="1">
                    <a:solidFill>
                      <a:srgbClr val="000000"/>
                    </a:solidFill>
                    <a:latin typeface="Calibri" panose="020F0502020204030204" pitchFamily="34" charset="0"/>
                    <a:ea typeface="Helvetica Neue"/>
                    <a:cs typeface="Calibri" panose="020F0502020204030204" pitchFamily="34" charset="0"/>
                  </a:rPr>
                  <a:t>14 falharam a submissão </a:t>
                </a:r>
              </a:p>
              <a:p>
                <a:pPr>
                  <a:defRPr/>
                </a:pPr>
                <a:r>
                  <a:rPr lang="en-GB" sz="1050" b="1" noProof="1">
                    <a:solidFill>
                      <a:srgbClr val="000000"/>
                    </a:solidFill>
                    <a:latin typeface="Calibri" panose="020F0502020204030204" pitchFamily="34" charset="0"/>
                    <a:ea typeface="Helvetica Neue"/>
                    <a:cs typeface="Calibri" panose="020F0502020204030204" pitchFamily="34" charset="0"/>
                  </a:rPr>
                  <a:t>do questionário</a:t>
                </a:r>
              </a:p>
            </p:txBody>
          </p:sp>
          <p:cxnSp>
            <p:nvCxnSpPr>
              <p:cNvPr id="111" name="Straight Connector 61">
                <a:extLst>
                  <a:ext uri="{FF2B5EF4-FFF2-40B4-BE49-F238E27FC236}">
                    <a16:creationId xmlns:a16="http://schemas.microsoft.com/office/drawing/2014/main" id="{63415813-CD81-FA4D-B6AA-95A9CB51FACA}"/>
                  </a:ext>
                </a:extLst>
              </p:cNvPr>
              <p:cNvCxnSpPr>
                <a:cxnSpLocks/>
              </p:cNvCxnSpPr>
              <p:nvPr/>
            </p:nvCxnSpPr>
            <p:spPr>
              <a:xfrm flipH="1">
                <a:off x="2973445" y="3138884"/>
                <a:ext cx="954924" cy="0"/>
              </a:xfrm>
              <a:prstGeom prst="line">
                <a:avLst/>
              </a:prstGeom>
              <a:ln w="190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64">
                <a:extLst>
                  <a:ext uri="{FF2B5EF4-FFF2-40B4-BE49-F238E27FC236}">
                    <a16:creationId xmlns:a16="http://schemas.microsoft.com/office/drawing/2014/main" id="{5A581B41-93B7-8D4B-8CBF-096D7F7095D5}"/>
                  </a:ext>
                </a:extLst>
              </p:cNvPr>
              <p:cNvCxnSpPr>
                <a:cxnSpLocks/>
              </p:cNvCxnSpPr>
              <p:nvPr/>
            </p:nvCxnSpPr>
            <p:spPr>
              <a:xfrm flipH="1">
                <a:off x="2973445" y="3563684"/>
                <a:ext cx="954924" cy="0"/>
              </a:xfrm>
              <a:prstGeom prst="line">
                <a:avLst/>
              </a:prstGeom>
              <a:ln w="190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95" name="Group 59">
              <a:extLst>
                <a:ext uri="{FF2B5EF4-FFF2-40B4-BE49-F238E27FC236}">
                  <a16:creationId xmlns:a16="http://schemas.microsoft.com/office/drawing/2014/main" id="{9D262DF6-881F-404D-A353-04CFEA468203}"/>
                </a:ext>
              </a:extLst>
            </p:cNvPr>
            <p:cNvGrpSpPr/>
            <p:nvPr/>
          </p:nvGrpSpPr>
          <p:grpSpPr>
            <a:xfrm>
              <a:off x="1235999" y="3076113"/>
              <a:ext cx="3469165" cy="1291701"/>
              <a:chOff x="1235999" y="3076113"/>
              <a:chExt cx="3469165" cy="1291701"/>
            </a:xfrm>
          </p:grpSpPr>
          <p:cxnSp>
            <p:nvCxnSpPr>
              <p:cNvPr id="107" name="Straight Connector 54">
                <a:extLst>
                  <a:ext uri="{FF2B5EF4-FFF2-40B4-BE49-F238E27FC236}">
                    <a16:creationId xmlns:a16="http://schemas.microsoft.com/office/drawing/2014/main" id="{7BB4DBF9-D9B2-D34B-8C10-DE2FCDD01282}"/>
                  </a:ext>
                </a:extLst>
              </p:cNvPr>
              <p:cNvCxnSpPr>
                <a:cxnSpLocks/>
              </p:cNvCxnSpPr>
              <p:nvPr/>
            </p:nvCxnSpPr>
            <p:spPr>
              <a:xfrm>
                <a:off x="2970013" y="3076113"/>
                <a:ext cx="0" cy="129170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8" name="Left Bracket 58">
                <a:extLst>
                  <a:ext uri="{FF2B5EF4-FFF2-40B4-BE49-F238E27FC236}">
                    <a16:creationId xmlns:a16="http://schemas.microsoft.com/office/drawing/2014/main" id="{CA24DF65-C718-9D45-8BCD-246B2E21AD67}"/>
                  </a:ext>
                </a:extLst>
              </p:cNvPr>
              <p:cNvSpPr/>
              <p:nvPr/>
            </p:nvSpPr>
            <p:spPr>
              <a:xfrm rot="5400000">
                <a:off x="2916115" y="2572288"/>
                <a:ext cx="108933" cy="3469165"/>
              </a:xfrm>
              <a:prstGeom prst="leftBracket">
                <a:avLst>
                  <a:gd name="adj" fmla="val 0"/>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GB" b="1" noProof="1">
                  <a:solidFill>
                    <a:srgbClr val="000000"/>
                  </a:solidFill>
                  <a:latin typeface="Calibri" panose="020F0502020204030204" pitchFamily="34" charset="0"/>
                  <a:ea typeface="Helvetica Neue"/>
                  <a:cs typeface="Calibri" panose="020F0502020204030204" pitchFamily="34" charset="0"/>
                </a:endParaRPr>
              </a:p>
            </p:txBody>
          </p:sp>
        </p:grpSp>
        <p:sp>
          <p:nvSpPr>
            <p:cNvPr id="96" name="TextBox 33">
              <a:extLst>
                <a:ext uri="{FF2B5EF4-FFF2-40B4-BE49-F238E27FC236}">
                  <a16:creationId xmlns:a16="http://schemas.microsoft.com/office/drawing/2014/main" id="{6EC9834B-9A0E-DF42-B3A9-1EEF1FD98678}"/>
                </a:ext>
              </a:extLst>
            </p:cNvPr>
            <p:cNvSpPr txBox="1"/>
            <p:nvPr/>
          </p:nvSpPr>
          <p:spPr>
            <a:xfrm>
              <a:off x="1329245" y="2207902"/>
              <a:ext cx="1538554" cy="363128"/>
            </a:xfrm>
            <a:prstGeom prst="rect">
              <a:avLst/>
            </a:prstGeom>
            <a:solidFill>
              <a:schemeClr val="bg2"/>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505 total</a:t>
              </a:r>
            </a:p>
          </p:txBody>
        </p:sp>
        <p:sp>
          <p:nvSpPr>
            <p:cNvPr id="97" name="TextBox 36">
              <a:extLst>
                <a:ext uri="{FF2B5EF4-FFF2-40B4-BE49-F238E27FC236}">
                  <a16:creationId xmlns:a16="http://schemas.microsoft.com/office/drawing/2014/main" id="{7951521B-0BA1-9343-A50F-992A72BEBADB}"/>
                </a:ext>
              </a:extLst>
            </p:cNvPr>
            <p:cNvSpPr txBox="1"/>
            <p:nvPr/>
          </p:nvSpPr>
          <p:spPr>
            <a:xfrm>
              <a:off x="466726" y="2720106"/>
              <a:ext cx="1538554" cy="363128"/>
            </a:xfrm>
            <a:prstGeom prst="rect">
              <a:avLst/>
            </a:prstGeom>
            <a:solidFill>
              <a:schemeClr val="bg2"/>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228 </a:t>
              </a:r>
              <a:br>
                <a:rPr lang="en-GB" sz="1050" b="1" noProof="1">
                  <a:solidFill>
                    <a:srgbClr val="000000"/>
                  </a:solidFill>
                  <a:latin typeface="Calibri" panose="020F0502020204030204" pitchFamily="34" charset="0"/>
                  <a:ea typeface="Helvetica Neue"/>
                  <a:cs typeface="Calibri" panose="020F0502020204030204" pitchFamily="34" charset="0"/>
                </a:rPr>
              </a:br>
              <a:r>
                <a:rPr lang="en-GB" sz="1050" b="1" noProof="1">
                  <a:solidFill>
                    <a:srgbClr val="000000"/>
                  </a:solidFill>
                  <a:latin typeface="Calibri" panose="020F0502020204030204" pitchFamily="34" charset="0"/>
                  <a:ea typeface="Helvetica Neue"/>
                  <a:cs typeface="Calibri" panose="020F0502020204030204" pitchFamily="34" charset="0"/>
                </a:rPr>
                <a:t>Não responderam</a:t>
              </a:r>
            </a:p>
          </p:txBody>
        </p:sp>
        <p:sp>
          <p:nvSpPr>
            <p:cNvPr id="98" name="TextBox 37">
              <a:extLst>
                <a:ext uri="{FF2B5EF4-FFF2-40B4-BE49-F238E27FC236}">
                  <a16:creationId xmlns:a16="http://schemas.microsoft.com/office/drawing/2014/main" id="{25242F10-364E-B04E-A5F7-E0156D1DDC60}"/>
                </a:ext>
              </a:extLst>
            </p:cNvPr>
            <p:cNvSpPr txBox="1"/>
            <p:nvPr/>
          </p:nvSpPr>
          <p:spPr>
            <a:xfrm>
              <a:off x="2202524" y="2720106"/>
              <a:ext cx="1538554" cy="363128"/>
            </a:xfrm>
            <a:prstGeom prst="rect">
              <a:avLst/>
            </a:prstGeom>
            <a:solidFill>
              <a:schemeClr val="bg2"/>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277 </a:t>
              </a:r>
              <a:br>
                <a:rPr lang="en-GB" sz="1050" b="1" noProof="1">
                  <a:solidFill>
                    <a:srgbClr val="000000"/>
                  </a:solidFill>
                  <a:latin typeface="Calibri" panose="020F0502020204030204" pitchFamily="34" charset="0"/>
                  <a:ea typeface="Helvetica Neue"/>
                  <a:cs typeface="Calibri" panose="020F0502020204030204" pitchFamily="34" charset="0"/>
                </a:rPr>
              </a:br>
              <a:r>
                <a:rPr lang="en-GB" sz="1050" b="1" noProof="1">
                  <a:solidFill>
                    <a:srgbClr val="000000"/>
                  </a:solidFill>
                  <a:latin typeface="Calibri" panose="020F0502020204030204" pitchFamily="34" charset="0"/>
                  <a:ea typeface="Helvetica Neue"/>
                  <a:cs typeface="Calibri" panose="020F0502020204030204" pitchFamily="34" charset="0"/>
                </a:rPr>
                <a:t>Responderam</a:t>
              </a:r>
            </a:p>
          </p:txBody>
        </p:sp>
        <p:sp>
          <p:nvSpPr>
            <p:cNvPr id="99" name="TextBox 38">
              <a:extLst>
                <a:ext uri="{FF2B5EF4-FFF2-40B4-BE49-F238E27FC236}">
                  <a16:creationId xmlns:a16="http://schemas.microsoft.com/office/drawing/2014/main" id="{5A0A2D67-8353-CD44-B1FB-844DFC3E28E8}"/>
                </a:ext>
              </a:extLst>
            </p:cNvPr>
            <p:cNvSpPr txBox="1"/>
            <p:nvPr/>
          </p:nvSpPr>
          <p:spPr>
            <a:xfrm>
              <a:off x="2202524" y="3194533"/>
              <a:ext cx="1538554" cy="313501"/>
            </a:xfrm>
            <a:prstGeom prst="rect">
              <a:avLst/>
            </a:prstGeom>
            <a:solidFill>
              <a:schemeClr val="bg2"/>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276</a:t>
              </a:r>
            </a:p>
          </p:txBody>
        </p:sp>
        <p:sp>
          <p:nvSpPr>
            <p:cNvPr id="100" name="TextBox 39">
              <a:extLst>
                <a:ext uri="{FF2B5EF4-FFF2-40B4-BE49-F238E27FC236}">
                  <a16:creationId xmlns:a16="http://schemas.microsoft.com/office/drawing/2014/main" id="{A5289591-4D8B-0C4D-B5BE-64B6E1FD5E9D}"/>
                </a:ext>
              </a:extLst>
            </p:cNvPr>
            <p:cNvSpPr txBox="1"/>
            <p:nvPr/>
          </p:nvSpPr>
          <p:spPr>
            <a:xfrm>
              <a:off x="2202524" y="3619334"/>
              <a:ext cx="1538554" cy="533072"/>
            </a:xfrm>
            <a:prstGeom prst="rect">
              <a:avLst/>
            </a:prstGeom>
            <a:solidFill>
              <a:schemeClr val="bg2"/>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262</a:t>
              </a:r>
              <a:br>
                <a:rPr lang="en-GB" sz="1050" b="1" noProof="1">
                  <a:solidFill>
                    <a:srgbClr val="000000"/>
                  </a:solidFill>
                  <a:latin typeface="Calibri" panose="020F0502020204030204" pitchFamily="34" charset="0"/>
                  <a:ea typeface="Helvetica Neue"/>
                  <a:cs typeface="Calibri" panose="020F0502020204030204" pitchFamily="34" charset="0"/>
                </a:rPr>
              </a:br>
              <a:r>
                <a:rPr lang="en-GB" sz="1050" b="1" noProof="1">
                  <a:solidFill>
                    <a:srgbClr val="000000"/>
                  </a:solidFill>
                  <a:latin typeface="Calibri" panose="020F0502020204030204" pitchFamily="34" charset="0"/>
                  <a:ea typeface="Helvetica Neue"/>
                  <a:cs typeface="Calibri" panose="020F0502020204030204" pitchFamily="34" charset="0"/>
                </a:rPr>
                <a:t>Disponíveis para análise de PRO </a:t>
              </a:r>
            </a:p>
          </p:txBody>
        </p:sp>
        <p:sp>
          <p:nvSpPr>
            <p:cNvPr id="101" name="TextBox 40">
              <a:extLst>
                <a:ext uri="{FF2B5EF4-FFF2-40B4-BE49-F238E27FC236}">
                  <a16:creationId xmlns:a16="http://schemas.microsoft.com/office/drawing/2014/main" id="{26FAE27A-06BF-C041-BF21-36DE4DA830AF}"/>
                </a:ext>
              </a:extLst>
            </p:cNvPr>
            <p:cNvSpPr txBox="1"/>
            <p:nvPr/>
          </p:nvSpPr>
          <p:spPr>
            <a:xfrm>
              <a:off x="2202524" y="4363718"/>
              <a:ext cx="1538554" cy="1179832"/>
            </a:xfrm>
            <a:prstGeom prst="rect">
              <a:avLst/>
            </a:prstGeom>
            <a:solidFill>
              <a:schemeClr val="accent4">
                <a:lumMod val="60000"/>
                <a:lumOff val="40000"/>
              </a:schemeClr>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99</a:t>
              </a:r>
              <a:r>
                <a:rPr lang="en-GB" sz="1050" b="1" baseline="30000" noProof="1">
                  <a:solidFill>
                    <a:srgbClr val="000000"/>
                  </a:solidFill>
                  <a:latin typeface="Calibri" panose="020F0502020204030204" pitchFamily="34" charset="0"/>
                  <a:ea typeface="Helvetica Neue"/>
                  <a:cs typeface="Calibri" panose="020F0502020204030204" pitchFamily="34" charset="0"/>
                </a:rPr>
                <a:t>*</a:t>
              </a:r>
              <a:br>
                <a:rPr lang="en-GB" sz="1050" b="1" noProof="1">
                  <a:solidFill>
                    <a:srgbClr val="000000"/>
                  </a:solidFill>
                  <a:latin typeface="Calibri" panose="020F0502020204030204" pitchFamily="34" charset="0"/>
                  <a:ea typeface="Helvetica Neue"/>
                  <a:cs typeface="Calibri" panose="020F0502020204030204" pitchFamily="34" charset="0"/>
                </a:rPr>
              </a:br>
              <a:r>
                <a:rPr lang="en-GB" sz="1050" b="1" noProof="1">
                  <a:solidFill>
                    <a:srgbClr val="000000"/>
                  </a:solidFill>
                  <a:latin typeface="Calibri" panose="020F0502020204030204" pitchFamily="34" charset="0"/>
                  <a:ea typeface="Helvetica Neue"/>
                  <a:cs typeface="Calibri" panose="020F0502020204030204" pitchFamily="34" charset="0"/>
                </a:rPr>
                <a:t>Problemas de saúde ligeiros</a:t>
              </a:r>
              <a:br>
                <a:rPr lang="en-GB" sz="1050" b="1" noProof="1">
                  <a:solidFill>
                    <a:srgbClr val="000000"/>
                  </a:solidFill>
                  <a:latin typeface="Calibri" panose="020F0502020204030204" pitchFamily="34" charset="0"/>
                  <a:ea typeface="Helvetica Neue"/>
                  <a:cs typeface="Calibri" panose="020F0502020204030204" pitchFamily="34" charset="0"/>
                </a:rPr>
              </a:br>
              <a:endParaRPr lang="en-GB" sz="1050" b="1" noProof="1">
                <a:solidFill>
                  <a:srgbClr val="000000"/>
                </a:solidFill>
                <a:latin typeface="Calibri" panose="020F0502020204030204" pitchFamily="34" charset="0"/>
                <a:ea typeface="Helvetica Neue"/>
                <a:cs typeface="Calibri" panose="020F0502020204030204" pitchFamily="34" charset="0"/>
              </a:endParaRPr>
            </a:p>
          </p:txBody>
        </p:sp>
        <p:sp>
          <p:nvSpPr>
            <p:cNvPr id="102" name="TextBox 41">
              <a:extLst>
                <a:ext uri="{FF2B5EF4-FFF2-40B4-BE49-F238E27FC236}">
                  <a16:creationId xmlns:a16="http://schemas.microsoft.com/office/drawing/2014/main" id="{1A865129-9B66-8240-86EC-3233125F1A10}"/>
                </a:ext>
              </a:extLst>
            </p:cNvPr>
            <p:cNvSpPr txBox="1"/>
            <p:nvPr/>
          </p:nvSpPr>
          <p:spPr>
            <a:xfrm>
              <a:off x="464940" y="4363718"/>
              <a:ext cx="1538554" cy="1179832"/>
            </a:xfrm>
            <a:prstGeom prst="rect">
              <a:avLst/>
            </a:prstGeom>
            <a:solidFill>
              <a:srgbClr val="FBC100"/>
            </a:solidFill>
            <a:ln w="19050">
              <a:solidFill>
                <a:schemeClr val="accent3"/>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104</a:t>
              </a:r>
              <a:r>
                <a:rPr lang="en-GB" sz="1050" b="1" baseline="30000" noProof="1">
                  <a:solidFill>
                    <a:srgbClr val="000000"/>
                  </a:solidFill>
                  <a:latin typeface="Calibri" panose="020F0502020204030204" pitchFamily="34" charset="0"/>
                  <a:ea typeface="Helvetica Neue"/>
                  <a:cs typeface="Calibri" panose="020F0502020204030204" pitchFamily="34" charset="0"/>
                </a:rPr>
                <a:t>*</a:t>
              </a:r>
              <a:br>
                <a:rPr lang="en-GB" sz="1050" b="1" noProof="1">
                  <a:solidFill>
                    <a:srgbClr val="000000"/>
                  </a:solidFill>
                  <a:latin typeface="Calibri" panose="020F0502020204030204" pitchFamily="34" charset="0"/>
                  <a:ea typeface="Helvetica Neue"/>
                  <a:cs typeface="Calibri" panose="020F0502020204030204" pitchFamily="34" charset="0"/>
                </a:rPr>
              </a:br>
              <a:r>
                <a:rPr lang="en-GB" sz="1050" b="1" noProof="1">
                  <a:solidFill>
                    <a:srgbClr val="000000"/>
                  </a:solidFill>
                  <a:latin typeface="Calibri" panose="020F0502020204030204" pitchFamily="34" charset="0"/>
                  <a:ea typeface="Helvetica Neue"/>
                  <a:cs typeface="Calibri" panose="020F0502020204030204" pitchFamily="34" charset="0"/>
                </a:rPr>
                <a:t>Sem problemas de saúde relatados</a:t>
              </a:r>
            </a:p>
          </p:txBody>
        </p:sp>
        <p:sp>
          <p:nvSpPr>
            <p:cNvPr id="103" name="TextBox 42">
              <a:extLst>
                <a:ext uri="{FF2B5EF4-FFF2-40B4-BE49-F238E27FC236}">
                  <a16:creationId xmlns:a16="http://schemas.microsoft.com/office/drawing/2014/main" id="{76B576A2-722B-7C49-AC49-F3841815F551}"/>
                </a:ext>
              </a:extLst>
            </p:cNvPr>
            <p:cNvSpPr txBox="1"/>
            <p:nvPr/>
          </p:nvSpPr>
          <p:spPr>
            <a:xfrm>
              <a:off x="3938321" y="4363718"/>
              <a:ext cx="1538554" cy="1179832"/>
            </a:xfrm>
            <a:prstGeom prst="rect">
              <a:avLst/>
            </a:prstGeom>
            <a:solidFill>
              <a:schemeClr val="accent4">
                <a:lumMod val="40000"/>
                <a:lumOff val="60000"/>
              </a:schemeClr>
            </a:solidFill>
            <a:ln w="19050">
              <a:solidFill>
                <a:schemeClr val="bg1">
                  <a:lumMod val="65000"/>
                </a:schemeClr>
              </a:solidFill>
            </a:ln>
          </p:spPr>
          <p:txBody>
            <a:bodyPr wrap="square" lIns="36000" tIns="36000" rIns="36000" bIns="36000" rtlCol="0" anchor="ctr">
              <a:noAutofit/>
            </a:bodyPr>
            <a:lstStyle/>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59</a:t>
              </a:r>
            </a:p>
            <a:p>
              <a:pPr algn="ctr">
                <a:defRPr/>
              </a:pPr>
              <a:r>
                <a:rPr lang="en-GB" sz="1050" b="1" noProof="1">
                  <a:solidFill>
                    <a:srgbClr val="000000"/>
                  </a:solidFill>
                  <a:latin typeface="Calibri" panose="020F0502020204030204" pitchFamily="34" charset="0"/>
                  <a:ea typeface="Helvetica Neue"/>
                  <a:cs typeface="Calibri" panose="020F0502020204030204" pitchFamily="34" charset="0"/>
                </a:rPr>
                <a:t>Problemas de saúde que requerem atenção</a:t>
              </a:r>
            </a:p>
          </p:txBody>
        </p:sp>
        <p:grpSp>
          <p:nvGrpSpPr>
            <p:cNvPr id="104" name="Group 53">
              <a:extLst>
                <a:ext uri="{FF2B5EF4-FFF2-40B4-BE49-F238E27FC236}">
                  <a16:creationId xmlns:a16="http://schemas.microsoft.com/office/drawing/2014/main" id="{323DB346-9DFB-A84C-819D-237C0D41B30C}"/>
                </a:ext>
              </a:extLst>
            </p:cNvPr>
            <p:cNvGrpSpPr/>
            <p:nvPr/>
          </p:nvGrpSpPr>
          <p:grpSpPr>
            <a:xfrm>
              <a:off x="1236001" y="2571030"/>
              <a:ext cx="1733579" cy="150071"/>
              <a:chOff x="1236001" y="2571030"/>
              <a:chExt cx="1733579" cy="150071"/>
            </a:xfrm>
          </p:grpSpPr>
          <p:sp>
            <p:nvSpPr>
              <p:cNvPr id="105" name="Left Bracket 49">
                <a:extLst>
                  <a:ext uri="{FF2B5EF4-FFF2-40B4-BE49-F238E27FC236}">
                    <a16:creationId xmlns:a16="http://schemas.microsoft.com/office/drawing/2014/main" id="{2AABD539-AEF0-3148-A0E3-98DAAF75F8AE}"/>
                  </a:ext>
                </a:extLst>
              </p:cNvPr>
              <p:cNvSpPr/>
              <p:nvPr/>
            </p:nvSpPr>
            <p:spPr>
              <a:xfrm rot="5400000">
                <a:off x="2060574" y="1812095"/>
                <a:ext cx="84433" cy="1733579"/>
              </a:xfrm>
              <a:prstGeom prst="leftBracket">
                <a:avLst>
                  <a:gd name="adj" fmla="val 0"/>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GB" b="1" noProof="1">
                  <a:solidFill>
                    <a:srgbClr val="000000"/>
                  </a:solidFill>
                  <a:latin typeface="Calibri" panose="020F0502020204030204" pitchFamily="34" charset="0"/>
                  <a:ea typeface="Helvetica Neue"/>
                  <a:cs typeface="Calibri" panose="020F0502020204030204" pitchFamily="34" charset="0"/>
                </a:endParaRPr>
              </a:p>
            </p:txBody>
          </p:sp>
          <p:cxnSp>
            <p:nvCxnSpPr>
              <p:cNvPr id="106" name="Straight Connector 51">
                <a:extLst>
                  <a:ext uri="{FF2B5EF4-FFF2-40B4-BE49-F238E27FC236}">
                    <a16:creationId xmlns:a16="http://schemas.microsoft.com/office/drawing/2014/main" id="{3442A0A7-2B5A-E44C-BF28-7481D355AE80}"/>
                  </a:ext>
                </a:extLst>
              </p:cNvPr>
              <p:cNvCxnSpPr>
                <a:cxnSpLocks/>
              </p:cNvCxnSpPr>
              <p:nvPr/>
            </p:nvCxnSpPr>
            <p:spPr>
              <a:xfrm>
                <a:off x="2098522" y="2571030"/>
                <a:ext cx="0" cy="7451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113" name="Group 31">
            <a:extLst>
              <a:ext uri="{FF2B5EF4-FFF2-40B4-BE49-F238E27FC236}">
                <a16:creationId xmlns:a16="http://schemas.microsoft.com/office/drawing/2014/main" id="{CB888154-C4AB-BE49-B7C8-2F49E82E7DB2}"/>
              </a:ext>
            </a:extLst>
          </p:cNvPr>
          <p:cNvGrpSpPr/>
          <p:nvPr/>
        </p:nvGrpSpPr>
        <p:grpSpPr>
          <a:xfrm>
            <a:off x="5821383" y="1900613"/>
            <a:ext cx="6217719" cy="3851469"/>
            <a:chOff x="5062058" y="2113286"/>
            <a:chExt cx="6217719" cy="3851469"/>
          </a:xfrm>
        </p:grpSpPr>
        <p:graphicFrame>
          <p:nvGraphicFramePr>
            <p:cNvPr id="114" name="Chart 23">
              <a:extLst>
                <a:ext uri="{FF2B5EF4-FFF2-40B4-BE49-F238E27FC236}">
                  <a16:creationId xmlns:a16="http://schemas.microsoft.com/office/drawing/2014/main" id="{14AA761B-DD98-D14A-9528-C30AC8980B98}"/>
                </a:ext>
              </a:extLst>
            </p:cNvPr>
            <p:cNvGraphicFramePr/>
            <p:nvPr>
              <p:extLst>
                <p:ext uri="{D42A27DB-BD31-4B8C-83A1-F6EECF244321}">
                  <p14:modId xmlns:p14="http://schemas.microsoft.com/office/powerpoint/2010/main" val="3516827675"/>
                </p:ext>
              </p:extLst>
            </p:nvPr>
          </p:nvGraphicFramePr>
          <p:xfrm>
            <a:off x="5243593" y="2296512"/>
            <a:ext cx="5837904" cy="3668243"/>
          </p:xfrm>
          <a:graphic>
            <a:graphicData uri="http://schemas.openxmlformats.org/drawingml/2006/chart">
              <c:chart xmlns:c="http://schemas.openxmlformats.org/drawingml/2006/chart" xmlns:r="http://schemas.openxmlformats.org/officeDocument/2006/relationships" r:id="rId5"/>
            </a:graphicData>
          </a:graphic>
        </p:graphicFrame>
        <p:sp>
          <p:nvSpPr>
            <p:cNvPr id="115" name="TextBox 24">
              <a:extLst>
                <a:ext uri="{FF2B5EF4-FFF2-40B4-BE49-F238E27FC236}">
                  <a16:creationId xmlns:a16="http://schemas.microsoft.com/office/drawing/2014/main" id="{8C70DFA6-20D1-8449-950B-7E3A11EBFC21}"/>
                </a:ext>
              </a:extLst>
            </p:cNvPr>
            <p:cNvSpPr txBox="1"/>
            <p:nvPr/>
          </p:nvSpPr>
          <p:spPr>
            <a:xfrm rot="16200000">
              <a:off x="4134970" y="3271206"/>
              <a:ext cx="2085007" cy="230832"/>
            </a:xfrm>
            <a:prstGeom prst="rect">
              <a:avLst/>
            </a:prstGeom>
            <a:noFill/>
          </p:spPr>
          <p:txBody>
            <a:bodyPr wrap="square" rtlCol="0">
              <a:spAutoFit/>
            </a:bodyPr>
            <a:lstStyle/>
            <a:p>
              <a:pPr>
                <a:defRPr/>
              </a:pPr>
              <a:r>
                <a:rPr lang="en-GB" sz="900" b="1" noProof="1">
                  <a:solidFill>
                    <a:srgbClr val="000000"/>
                  </a:solidFill>
                  <a:latin typeface="Arial"/>
                  <a:ea typeface="Helvetica Neue"/>
                  <a:cs typeface="Helvetica Neue"/>
                </a:rPr>
                <a:t>Sintomas ligeiros ou graves (%)</a:t>
              </a:r>
            </a:p>
          </p:txBody>
        </p:sp>
        <p:cxnSp>
          <p:nvCxnSpPr>
            <p:cNvPr id="116" name="Straight Connector 25">
              <a:extLst>
                <a:ext uri="{FF2B5EF4-FFF2-40B4-BE49-F238E27FC236}">
                  <a16:creationId xmlns:a16="http://schemas.microsoft.com/office/drawing/2014/main" id="{9D6CC446-8381-534B-8526-CEC9897C549B}"/>
                </a:ext>
              </a:extLst>
            </p:cNvPr>
            <p:cNvCxnSpPr/>
            <p:nvPr/>
          </p:nvCxnSpPr>
          <p:spPr>
            <a:xfrm>
              <a:off x="5873558" y="3702094"/>
              <a:ext cx="3102802" cy="0"/>
            </a:xfrm>
            <a:prstGeom prst="line">
              <a:avLst/>
            </a:prstGeom>
            <a:noFill/>
            <a:ln w="12700" cap="flat" cmpd="sng" algn="ctr">
              <a:solidFill>
                <a:srgbClr val="000000"/>
              </a:solidFill>
              <a:prstDash val="solid"/>
              <a:miter lim="800000"/>
            </a:ln>
            <a:effectLst/>
          </p:spPr>
        </p:cxnSp>
        <p:sp>
          <p:nvSpPr>
            <p:cNvPr id="117" name="TextBox 26">
              <a:extLst>
                <a:ext uri="{FF2B5EF4-FFF2-40B4-BE49-F238E27FC236}">
                  <a16:creationId xmlns:a16="http://schemas.microsoft.com/office/drawing/2014/main" id="{CBE10395-BD1E-E94A-A3CC-E6A09F908C2D}"/>
                </a:ext>
              </a:extLst>
            </p:cNvPr>
            <p:cNvSpPr txBox="1"/>
            <p:nvPr/>
          </p:nvSpPr>
          <p:spPr>
            <a:xfrm>
              <a:off x="5867400" y="3381749"/>
              <a:ext cx="3108960" cy="230832"/>
            </a:xfrm>
            <a:prstGeom prst="rect">
              <a:avLst/>
            </a:prstGeom>
            <a:noFill/>
          </p:spPr>
          <p:txBody>
            <a:bodyPr wrap="square" rtlCol="0">
              <a:spAutoFit/>
            </a:bodyPr>
            <a:lstStyle/>
            <a:p>
              <a:pPr algn="ctr">
                <a:defRPr/>
              </a:pPr>
              <a:r>
                <a:rPr lang="en-GB" sz="900" b="1" noProof="1">
                  <a:solidFill>
                    <a:srgbClr val="000000"/>
                  </a:solidFill>
                  <a:latin typeface="Arial"/>
                  <a:ea typeface="Helvetica Neue"/>
                  <a:cs typeface="Helvetica Neue"/>
                </a:rPr>
                <a:t>Sintomas físicos</a:t>
              </a:r>
            </a:p>
          </p:txBody>
        </p:sp>
        <p:cxnSp>
          <p:nvCxnSpPr>
            <p:cNvPr id="118" name="Straight Connector 27">
              <a:extLst>
                <a:ext uri="{FF2B5EF4-FFF2-40B4-BE49-F238E27FC236}">
                  <a16:creationId xmlns:a16="http://schemas.microsoft.com/office/drawing/2014/main" id="{AFD57C77-3A14-ED4A-80A6-3BAF68B7075F}"/>
                </a:ext>
              </a:extLst>
            </p:cNvPr>
            <p:cNvCxnSpPr>
              <a:cxnSpLocks/>
            </p:cNvCxnSpPr>
            <p:nvPr/>
          </p:nvCxnSpPr>
          <p:spPr>
            <a:xfrm>
              <a:off x="9172165" y="3432854"/>
              <a:ext cx="870995" cy="0"/>
            </a:xfrm>
            <a:prstGeom prst="line">
              <a:avLst/>
            </a:prstGeom>
            <a:noFill/>
            <a:ln w="12700" cap="flat" cmpd="sng" algn="ctr">
              <a:solidFill>
                <a:srgbClr val="000000"/>
              </a:solidFill>
              <a:prstDash val="solid"/>
              <a:miter lim="800000"/>
            </a:ln>
            <a:effectLst/>
          </p:spPr>
        </p:cxnSp>
        <p:sp>
          <p:nvSpPr>
            <p:cNvPr id="119" name="TextBox 28">
              <a:extLst>
                <a:ext uri="{FF2B5EF4-FFF2-40B4-BE49-F238E27FC236}">
                  <a16:creationId xmlns:a16="http://schemas.microsoft.com/office/drawing/2014/main" id="{A190D3E8-3761-674F-9554-A3752D4AF7C4}"/>
                </a:ext>
              </a:extLst>
            </p:cNvPr>
            <p:cNvSpPr txBox="1"/>
            <p:nvPr/>
          </p:nvSpPr>
          <p:spPr>
            <a:xfrm>
              <a:off x="9043564" y="3145068"/>
              <a:ext cx="1128196" cy="230832"/>
            </a:xfrm>
            <a:prstGeom prst="rect">
              <a:avLst/>
            </a:prstGeom>
            <a:noFill/>
          </p:spPr>
          <p:txBody>
            <a:bodyPr wrap="square" rtlCol="0">
              <a:spAutoFit/>
            </a:bodyPr>
            <a:lstStyle/>
            <a:p>
              <a:pPr algn="ctr">
                <a:defRPr/>
              </a:pPr>
              <a:r>
                <a:rPr lang="en-GB" sz="900" b="1" noProof="1">
                  <a:solidFill>
                    <a:srgbClr val="000000"/>
                  </a:solidFill>
                  <a:latin typeface="Arial"/>
                  <a:ea typeface="Helvetica Neue"/>
                  <a:cs typeface="Helvetica Neue"/>
                </a:rPr>
                <a:t>QdV</a:t>
              </a:r>
            </a:p>
          </p:txBody>
        </p:sp>
        <p:cxnSp>
          <p:nvCxnSpPr>
            <p:cNvPr id="120" name="Straight Connector 29">
              <a:extLst>
                <a:ext uri="{FF2B5EF4-FFF2-40B4-BE49-F238E27FC236}">
                  <a16:creationId xmlns:a16="http://schemas.microsoft.com/office/drawing/2014/main" id="{26A4028B-C756-D747-865C-390536A23197}"/>
                </a:ext>
              </a:extLst>
            </p:cNvPr>
            <p:cNvCxnSpPr>
              <a:cxnSpLocks/>
            </p:cNvCxnSpPr>
            <p:nvPr/>
          </p:nvCxnSpPr>
          <p:spPr>
            <a:xfrm>
              <a:off x="10246360" y="2468298"/>
              <a:ext cx="579160" cy="0"/>
            </a:xfrm>
            <a:prstGeom prst="line">
              <a:avLst/>
            </a:prstGeom>
            <a:noFill/>
            <a:ln w="12700" cap="flat" cmpd="sng" algn="ctr">
              <a:solidFill>
                <a:srgbClr val="000000"/>
              </a:solidFill>
              <a:prstDash val="solid"/>
              <a:miter lim="800000"/>
            </a:ln>
            <a:effectLst/>
          </p:spPr>
        </p:cxnSp>
        <p:sp>
          <p:nvSpPr>
            <p:cNvPr id="121" name="TextBox 30">
              <a:extLst>
                <a:ext uri="{FF2B5EF4-FFF2-40B4-BE49-F238E27FC236}">
                  <a16:creationId xmlns:a16="http://schemas.microsoft.com/office/drawing/2014/main" id="{72B90116-83D4-A444-8E9E-049871AE7F8E}"/>
                </a:ext>
              </a:extLst>
            </p:cNvPr>
            <p:cNvSpPr txBox="1"/>
            <p:nvPr/>
          </p:nvSpPr>
          <p:spPr>
            <a:xfrm>
              <a:off x="10151581" y="2113286"/>
              <a:ext cx="1128196" cy="230832"/>
            </a:xfrm>
            <a:prstGeom prst="rect">
              <a:avLst/>
            </a:prstGeom>
            <a:noFill/>
          </p:spPr>
          <p:txBody>
            <a:bodyPr wrap="square" rtlCol="0">
              <a:spAutoFit/>
            </a:bodyPr>
            <a:lstStyle/>
            <a:p>
              <a:pPr>
                <a:defRPr/>
              </a:pPr>
              <a:r>
                <a:rPr lang="en-GB" sz="900" b="1" noProof="1">
                  <a:solidFill>
                    <a:srgbClr val="000000"/>
                  </a:solidFill>
                  <a:latin typeface="Arial"/>
                  <a:ea typeface="Helvetica Neue"/>
                  <a:cs typeface="Helvetica Neue"/>
                </a:rPr>
                <a:t>Depressão</a:t>
              </a:r>
            </a:p>
          </p:txBody>
        </p:sp>
        <p:sp>
          <p:nvSpPr>
            <p:cNvPr id="122" name="TextBox 22">
              <a:extLst>
                <a:ext uri="{FF2B5EF4-FFF2-40B4-BE49-F238E27FC236}">
                  <a16:creationId xmlns:a16="http://schemas.microsoft.com/office/drawing/2014/main" id="{693C8D36-B3DB-A64A-88C7-98BDF98A9B5E}"/>
                </a:ext>
              </a:extLst>
            </p:cNvPr>
            <p:cNvSpPr txBox="1"/>
            <p:nvPr/>
          </p:nvSpPr>
          <p:spPr>
            <a:xfrm>
              <a:off x="7059286" y="2147545"/>
              <a:ext cx="2037090" cy="307777"/>
            </a:xfrm>
            <a:prstGeom prst="rect">
              <a:avLst/>
            </a:prstGeom>
            <a:noFill/>
          </p:spPr>
          <p:txBody>
            <a:bodyPr wrap="square" rtlCol="0">
              <a:spAutoFit/>
            </a:bodyPr>
            <a:lstStyle/>
            <a:p>
              <a:pPr>
                <a:defRPr/>
              </a:pPr>
              <a:r>
                <a:rPr lang="en-GB" sz="1400" b="1" noProof="1">
                  <a:solidFill>
                    <a:srgbClr val="000000"/>
                  </a:solidFill>
                  <a:latin typeface="Arial"/>
                  <a:ea typeface="Helvetica Neue"/>
                  <a:cs typeface="Helvetica Neue"/>
                </a:rPr>
                <a:t>Resultados dos PROs </a:t>
              </a:r>
            </a:p>
          </p:txBody>
        </p:sp>
      </p:grpSp>
      <p:sp>
        <p:nvSpPr>
          <p:cNvPr id="36" name="CaixaDeTexto 35">
            <a:extLst>
              <a:ext uri="{FF2B5EF4-FFF2-40B4-BE49-F238E27FC236}">
                <a16:creationId xmlns:a16="http://schemas.microsoft.com/office/drawing/2014/main" id="{8EACF3E0-A382-F04C-9CDA-E0219920FB21}"/>
              </a:ext>
            </a:extLst>
          </p:cNvPr>
          <p:cNvSpPr txBox="1"/>
          <p:nvPr/>
        </p:nvSpPr>
        <p:spPr>
          <a:xfrm>
            <a:off x="165091" y="6428126"/>
            <a:ext cx="701750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PVVIH, pessoas que vivem com VIH;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p>
        </p:txBody>
      </p:sp>
      <p:sp>
        <p:nvSpPr>
          <p:cNvPr id="38" name="CaixaDeTexto 12">
            <a:extLst>
              <a:ext uri="{FF2B5EF4-FFF2-40B4-BE49-F238E27FC236}">
                <a16:creationId xmlns:a16="http://schemas.microsoft.com/office/drawing/2014/main" id="{5F6AEF60-95E2-7B40-A6B2-BC16143EF3AE}"/>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Sintomas</a:t>
            </a:r>
            <a:r>
              <a:rPr lang="en-US" sz="2200" b="1" dirty="0">
                <a:solidFill>
                  <a:srgbClr val="5B595D"/>
                </a:solidFill>
              </a:rPr>
              <a:t> </a:t>
            </a:r>
            <a:r>
              <a:rPr lang="en-US" sz="2200" b="1" dirty="0" err="1">
                <a:solidFill>
                  <a:srgbClr val="5B595D"/>
                </a:solidFill>
              </a:rPr>
              <a:t>físicos</a:t>
            </a:r>
            <a:r>
              <a:rPr lang="en-US" sz="2200" b="1" dirty="0">
                <a:solidFill>
                  <a:srgbClr val="5B595D"/>
                </a:solidFill>
              </a:rPr>
              <a:t> e </a:t>
            </a:r>
            <a:r>
              <a:rPr lang="en-US" sz="2200" b="1" dirty="0" err="1">
                <a:solidFill>
                  <a:srgbClr val="5B595D"/>
                </a:solidFill>
              </a:rPr>
              <a:t>neurocognitivos</a:t>
            </a:r>
            <a:endParaRPr lang="pt-PT" sz="2200" b="1" kern="0" dirty="0">
              <a:solidFill>
                <a:srgbClr val="5B595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10286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09090BC-DF8A-264B-8BFE-B4B4CAFC6E49}"/>
              </a:ext>
            </a:extLst>
          </p:cNvPr>
          <p:cNvSpPr txBox="1">
            <a:spLocks/>
          </p:cNvSpPr>
          <p:nvPr/>
        </p:nvSpPr>
        <p:spPr>
          <a:xfrm>
            <a:off x="434795" y="981525"/>
            <a:ext cx="11350301"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GB" sz="2000" b="0" spc="0" dirty="0">
                <a:solidFill>
                  <a:srgbClr val="5B595D"/>
                </a:solidFill>
                <a:latin typeface="Calibri" panose="020F0502020204030204" pitchFamily="34" charset="0"/>
                <a:ea typeface="Helvetica Neue"/>
                <a:cs typeface="Calibri" panose="020F0502020204030204" pitchFamily="34" charset="0"/>
              </a:rPr>
              <a:t>PROs: </a:t>
            </a:r>
            <a:r>
              <a:rPr lang="en-GB" sz="2000" b="0" spc="0" dirty="0" err="1">
                <a:solidFill>
                  <a:srgbClr val="5B595D"/>
                </a:solidFill>
                <a:latin typeface="Calibri" panose="020F0502020204030204" pitchFamily="34" charset="0"/>
                <a:ea typeface="Helvetica Neue"/>
                <a:cs typeface="Calibri" panose="020F0502020204030204" pitchFamily="34" charset="0"/>
              </a:rPr>
              <a:t>ajudam</a:t>
            </a:r>
            <a:r>
              <a:rPr lang="en-GB" sz="2000" b="0" spc="0" dirty="0">
                <a:solidFill>
                  <a:srgbClr val="5B595D"/>
                </a:solidFill>
                <a:latin typeface="Calibri" panose="020F0502020204030204" pitchFamily="34" charset="0"/>
                <a:ea typeface="Helvetica Neue"/>
                <a:cs typeface="Calibri" panose="020F0502020204030204" pitchFamily="34" charset="0"/>
              </a:rPr>
              <a:t> a </a:t>
            </a:r>
            <a:r>
              <a:rPr lang="en-GB" sz="2000" b="0" spc="0" dirty="0" err="1">
                <a:solidFill>
                  <a:srgbClr val="5B595D"/>
                </a:solidFill>
                <a:latin typeface="Calibri" panose="020F0502020204030204" pitchFamily="34" charset="0"/>
                <a:ea typeface="Helvetica Neue"/>
                <a:cs typeface="Calibri" panose="020F0502020204030204" pitchFamily="34" charset="0"/>
              </a:rPr>
              <a:t>identificar</a:t>
            </a:r>
            <a:r>
              <a:rPr lang="en-GB" sz="2000" b="0" spc="0" dirty="0">
                <a:solidFill>
                  <a:srgbClr val="5B595D"/>
                </a:solidFill>
                <a:latin typeface="Calibri" panose="020F0502020204030204" pitchFamily="34" charset="0"/>
                <a:ea typeface="Helvetica Neue"/>
                <a:cs typeface="Calibri" panose="020F0502020204030204" pitchFamily="34" charset="0"/>
              </a:rPr>
              <a:t> </a:t>
            </a:r>
            <a:r>
              <a:rPr lang="en-GB" sz="2000" b="0" spc="0" dirty="0" err="1">
                <a:solidFill>
                  <a:srgbClr val="5B595D"/>
                </a:solidFill>
                <a:latin typeface="Calibri" panose="020F0502020204030204" pitchFamily="34" charset="0"/>
                <a:ea typeface="Helvetica Neue"/>
                <a:cs typeface="Calibri" panose="020F0502020204030204" pitchFamily="34" charset="0"/>
              </a:rPr>
              <a:t>aspetos</a:t>
            </a:r>
            <a:r>
              <a:rPr lang="en-GB" sz="2000" b="0" spc="0" dirty="0">
                <a:solidFill>
                  <a:srgbClr val="5B595D"/>
                </a:solidFill>
                <a:latin typeface="Calibri" panose="020F0502020204030204" pitchFamily="34" charset="0"/>
                <a:ea typeface="Helvetica Neue"/>
                <a:cs typeface="Calibri" panose="020F0502020204030204" pitchFamily="34" charset="0"/>
              </a:rPr>
              <a:t> </a:t>
            </a:r>
            <a:r>
              <a:rPr lang="en-GB" sz="2000" b="0" spc="0" dirty="0" err="1">
                <a:solidFill>
                  <a:srgbClr val="5B595D"/>
                </a:solidFill>
                <a:latin typeface="Calibri" panose="020F0502020204030204" pitchFamily="34" charset="0"/>
                <a:ea typeface="Helvetica Neue"/>
                <a:cs typeface="Calibri" panose="020F0502020204030204" pitchFamily="34" charset="0"/>
              </a:rPr>
              <a:t>relacionados</a:t>
            </a:r>
            <a:r>
              <a:rPr lang="en-GB" sz="2000" b="0" spc="0" dirty="0">
                <a:solidFill>
                  <a:srgbClr val="5B595D"/>
                </a:solidFill>
                <a:latin typeface="Calibri" panose="020F0502020204030204" pitchFamily="34" charset="0"/>
                <a:ea typeface="Helvetica Neue"/>
                <a:cs typeface="Calibri" panose="020F0502020204030204" pitchFamily="34" charset="0"/>
              </a:rPr>
              <a:t> com a </a:t>
            </a:r>
            <a:r>
              <a:rPr lang="en-GB" sz="2000" b="0" spc="0" dirty="0" err="1">
                <a:solidFill>
                  <a:srgbClr val="5B595D"/>
                </a:solidFill>
                <a:latin typeface="Calibri" panose="020F0502020204030204" pitchFamily="34" charset="0"/>
                <a:ea typeface="Helvetica Neue"/>
                <a:cs typeface="Calibri" panose="020F0502020204030204" pitchFamily="34" charset="0"/>
              </a:rPr>
              <a:t>adesão</a:t>
            </a:r>
            <a:r>
              <a:rPr lang="en-GB" sz="2000" b="0" spc="0" dirty="0">
                <a:solidFill>
                  <a:srgbClr val="5B595D"/>
                </a:solidFill>
                <a:latin typeface="Calibri" panose="020F0502020204030204" pitchFamily="34" charset="0"/>
                <a:ea typeface="Helvetica Neue"/>
                <a:cs typeface="Calibri" panose="020F0502020204030204" pitchFamily="34" charset="0"/>
              </a:rPr>
              <a:t> </a:t>
            </a:r>
            <a:r>
              <a:rPr lang="en-GB" sz="2000" b="0" spc="0" dirty="0" err="1">
                <a:solidFill>
                  <a:srgbClr val="5B595D"/>
                </a:solidFill>
                <a:latin typeface="Calibri" panose="020F0502020204030204" pitchFamily="34" charset="0"/>
                <a:ea typeface="Helvetica Neue"/>
                <a:cs typeface="Calibri" panose="020F0502020204030204" pitchFamily="34" charset="0"/>
              </a:rPr>
              <a:t>à</a:t>
            </a:r>
            <a:r>
              <a:rPr lang="en-GB" sz="2000" b="0" spc="0" dirty="0">
                <a:solidFill>
                  <a:srgbClr val="5B595D"/>
                </a:solidFill>
                <a:latin typeface="Calibri" panose="020F0502020204030204" pitchFamily="34" charset="0"/>
                <a:ea typeface="Helvetica Neue"/>
                <a:cs typeface="Calibri" panose="020F0502020204030204" pitchFamily="34" charset="0"/>
              </a:rPr>
              <a:t> TARV</a:t>
            </a:r>
            <a:r>
              <a:rPr lang="en-GB" sz="2000" b="0" spc="0" baseline="30000" dirty="0">
                <a:solidFill>
                  <a:srgbClr val="5B595D"/>
                </a:solidFill>
                <a:latin typeface="Calibri" panose="020F0502020204030204" pitchFamily="34" charset="0"/>
                <a:ea typeface="Helvetica Neue"/>
                <a:cs typeface="Calibri" panose="020F0502020204030204" pitchFamily="34" charset="0"/>
              </a:rPr>
              <a:t>1</a:t>
            </a:r>
            <a:endParaRPr lang="en-GB" sz="2000" b="0" spc="0" dirty="0">
              <a:solidFill>
                <a:srgbClr val="5B595D"/>
              </a:solidFill>
              <a:latin typeface="Calibri" panose="020F0502020204030204" pitchFamily="34" charset="0"/>
              <a:ea typeface="Helvetica Neue"/>
              <a:cs typeface="Calibri" panose="020F0502020204030204" pitchFamily="34" charset="0"/>
            </a:endParaRPr>
          </a:p>
        </p:txBody>
      </p:sp>
      <p:sp>
        <p:nvSpPr>
          <p:cNvPr id="30" name="Text Placeholder 13">
            <a:extLst>
              <a:ext uri="{FF2B5EF4-FFF2-40B4-BE49-F238E27FC236}">
                <a16:creationId xmlns:a16="http://schemas.microsoft.com/office/drawing/2014/main" id="{C6D6B46A-C963-A047-95A8-69B0A3D729B1}"/>
              </a:ext>
            </a:extLst>
          </p:cNvPr>
          <p:cNvSpPr txBox="1">
            <a:spLocks/>
          </p:cNvSpPr>
          <p:nvPr/>
        </p:nvSpPr>
        <p:spPr>
          <a:xfrm>
            <a:off x="180926" y="6602424"/>
            <a:ext cx="11993526" cy="142828"/>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da-DK"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Crane</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HM, </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AIDS Behav</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2017;21:3111–21.</a:t>
            </a:r>
            <a:endPar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grpSp>
        <p:nvGrpSpPr>
          <p:cNvPr id="3" name="Group 2">
            <a:extLst>
              <a:ext uri="{FF2B5EF4-FFF2-40B4-BE49-F238E27FC236}">
                <a16:creationId xmlns:a16="http://schemas.microsoft.com/office/drawing/2014/main" id="{B99D9164-B83C-B047-BAAA-4C8AD02EB2E5}"/>
              </a:ext>
            </a:extLst>
          </p:cNvPr>
          <p:cNvGrpSpPr/>
          <p:nvPr/>
        </p:nvGrpSpPr>
        <p:grpSpPr>
          <a:xfrm>
            <a:off x="632012" y="4752987"/>
            <a:ext cx="10929691" cy="1451941"/>
            <a:chOff x="632012" y="4894775"/>
            <a:chExt cx="10929691" cy="1451941"/>
          </a:xfrm>
        </p:grpSpPr>
        <p:sp>
          <p:nvSpPr>
            <p:cNvPr id="18" name="Rectangle 17">
              <a:extLst>
                <a:ext uri="{FF2B5EF4-FFF2-40B4-BE49-F238E27FC236}">
                  <a16:creationId xmlns:a16="http://schemas.microsoft.com/office/drawing/2014/main" id="{B64C3DF5-4AAC-D744-9FFA-5AA5DA582A9A}"/>
                </a:ext>
              </a:extLst>
            </p:cNvPr>
            <p:cNvSpPr/>
            <p:nvPr/>
          </p:nvSpPr>
          <p:spPr>
            <a:xfrm flipH="1">
              <a:off x="632012" y="5433740"/>
              <a:ext cx="10927976" cy="897952"/>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pic>
          <p:nvPicPr>
            <p:cNvPr id="19" name="Graphic 18">
              <a:extLst>
                <a:ext uri="{FF2B5EF4-FFF2-40B4-BE49-F238E27FC236}">
                  <a16:creationId xmlns:a16="http://schemas.microsoft.com/office/drawing/2014/main" id="{F3986D53-D84B-0048-AEAA-C1DF788D5428}"/>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18" t="8012" r="26029" b="35732"/>
            <a:stretch/>
          </p:blipFill>
          <p:spPr>
            <a:xfrm>
              <a:off x="10038896" y="4894775"/>
              <a:ext cx="1522807" cy="1431979"/>
            </a:xfrm>
            <a:prstGeom prst="rect">
              <a:avLst/>
            </a:prstGeom>
          </p:spPr>
        </p:pic>
        <p:sp>
          <p:nvSpPr>
            <p:cNvPr id="52" name="TextBox 11">
              <a:extLst>
                <a:ext uri="{FF2B5EF4-FFF2-40B4-BE49-F238E27FC236}">
                  <a16:creationId xmlns:a16="http://schemas.microsoft.com/office/drawing/2014/main" id="{6F68E979-84F1-AF4B-B5EC-E07A79836E20}"/>
                </a:ext>
              </a:extLst>
            </p:cNvPr>
            <p:cNvSpPr txBox="1"/>
            <p:nvPr/>
          </p:nvSpPr>
          <p:spPr>
            <a:xfrm>
              <a:off x="1003729" y="5448764"/>
              <a:ext cx="10182828" cy="897952"/>
            </a:xfrm>
            <a:prstGeom prst="rect">
              <a:avLst/>
            </a:prstGeom>
            <a:noFill/>
            <a:ln>
              <a:noFill/>
            </a:ln>
          </p:spPr>
          <p:txBody>
            <a:bodyPr wrap="square" anchor="ctr">
              <a:noAutofit/>
            </a:bodyPr>
            <a:lstStyle>
              <a:defPPr>
                <a:defRPr lang="en-US"/>
              </a:defPPr>
              <a:lvl1pPr algn="ctr">
                <a:defRPr sz="2400" b="1">
                  <a:solidFill>
                    <a:schemeClr val="bg1"/>
                  </a:solidFill>
                </a:defRPr>
              </a:lvl1pPr>
            </a:lstStyle>
            <a:p>
              <a:pPr>
                <a:lnSpc>
                  <a:spcPct val="90000"/>
                </a:lnSpc>
                <a:defRPr/>
              </a:pPr>
              <a:r>
                <a:rPr lang="pt-PT" sz="1800" dirty="0">
                  <a:solidFill>
                    <a:schemeClr val="tx1"/>
                  </a:solidFill>
                  <a:effectLst/>
                  <a:latin typeface="Calibri" panose="020F0502020204030204" pitchFamily="34" charset="0"/>
                  <a:ea typeface="Calibri" panose="020F0502020204030204" pitchFamily="34" charset="0"/>
                </a:rPr>
                <a:t>Neste estudo, verificou-se um aumento do conhecimento das condições de saúde por parte d</a:t>
              </a:r>
              <a:r>
                <a:rPr lang="pt-PT" sz="1800" dirty="0">
                  <a:solidFill>
                    <a:schemeClr val="tx1"/>
                  </a:solidFill>
                  <a:effectLst/>
                  <a:latin typeface="Segoe UI" panose="020B0502040204020203" pitchFamily="34" charset="0"/>
                  <a:ea typeface="Calibri" panose="020F0502020204030204" pitchFamily="34" charset="0"/>
                </a:rPr>
                <a:t>os profissionais de saúde e por parte dos doentes ocorreu um aumentou de adesão à TARV.</a:t>
              </a:r>
              <a:endParaRPr lang="pt-PT" sz="1800" dirty="0">
                <a:solidFill>
                  <a:schemeClr val="tx1"/>
                </a:solidFill>
                <a:effectLst/>
                <a:latin typeface="Calibri" panose="020F0502020204030204" pitchFamily="34" charset="0"/>
                <a:ea typeface="Calibri" panose="020F0502020204030204" pitchFamily="34" charset="0"/>
              </a:endParaRPr>
            </a:p>
            <a:p>
              <a:pPr>
                <a:lnSpc>
                  <a:spcPct val="90000"/>
                </a:lnSpc>
                <a:defRPr/>
              </a:pPr>
              <a:endParaRPr lang="en-GB" sz="1800" b="0" noProof="1">
                <a:solidFill>
                  <a:srgbClr val="5E5E5E">
                    <a:lumMod val="50000"/>
                  </a:srgbClr>
                </a:solidFill>
                <a:latin typeface="Calibri" panose="020F0502020204030204" pitchFamily="34" charset="0"/>
                <a:ea typeface="Helvetica Neue"/>
                <a:cs typeface="Calibri" panose="020F0502020204030204" pitchFamily="34" charset="0"/>
              </a:endParaRPr>
            </a:p>
          </p:txBody>
        </p:sp>
      </p:grpSp>
      <p:sp>
        <p:nvSpPr>
          <p:cNvPr id="53" name="Content Placeholder 2">
            <a:extLst>
              <a:ext uri="{FF2B5EF4-FFF2-40B4-BE49-F238E27FC236}">
                <a16:creationId xmlns:a16="http://schemas.microsoft.com/office/drawing/2014/main" id="{4F127242-67B8-AD43-ACB5-065D4B277A1B}"/>
              </a:ext>
            </a:extLst>
          </p:cNvPr>
          <p:cNvSpPr txBox="1">
            <a:spLocks/>
          </p:cNvSpPr>
          <p:nvPr/>
        </p:nvSpPr>
        <p:spPr>
          <a:xfrm>
            <a:off x="550865" y="1414578"/>
            <a:ext cx="11082338" cy="4513263"/>
          </a:xfrm>
          <a:prstGeom prst="rect">
            <a:avLst/>
          </a:prstGeom>
        </p:spPr>
        <p:txBody>
          <a:bodyPr vert="horz" lIns="0" tIns="0" rIns="0" bIns="0" rtlCol="0">
            <a:noAutofit/>
          </a:bodyPr>
          <a:lstStyle>
            <a:lvl1pPr marL="135731" indent="-135731" algn="l" defTabSz="685800" rtl="0" eaLnBrk="1" latinLnBrk="0" hangingPunct="1">
              <a:lnSpc>
                <a:spcPct val="90000"/>
              </a:lnSpc>
              <a:spcBef>
                <a:spcPts val="750"/>
              </a:spcBef>
              <a:buFont typeface="Arial" panose="020B0604020202020204" pitchFamily="34" charset="0"/>
              <a:buChar char="•"/>
              <a:defRPr sz="1350" kern="1200">
                <a:solidFill>
                  <a:schemeClr val="accent2"/>
                </a:solidFill>
                <a:latin typeface="+mn-lt"/>
                <a:ea typeface="+mn-ea"/>
                <a:cs typeface="+mn-cs"/>
              </a:defRPr>
            </a:lvl1pPr>
            <a:lvl2pPr marL="335756"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2pPr>
            <a:lvl3pPr marL="535781" indent="-128588" algn="l" defTabSz="685800" rtl="0" eaLnBrk="1" latinLnBrk="0" hangingPunct="1">
              <a:lnSpc>
                <a:spcPct val="90000"/>
              </a:lnSpc>
              <a:spcBef>
                <a:spcPts val="375"/>
              </a:spcBef>
              <a:buFont typeface="Calibri" panose="020F0502020204030204" pitchFamily="34" charset="0"/>
              <a:buChar char="–"/>
              <a:defRPr sz="1350" kern="1200">
                <a:solidFill>
                  <a:schemeClr val="accent2"/>
                </a:solidFill>
                <a:latin typeface="+mn-lt"/>
                <a:ea typeface="+mn-ea"/>
                <a:cs typeface="+mn-cs"/>
              </a:defRPr>
            </a:lvl3pPr>
            <a:lvl4pPr marL="671513"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4pPr>
            <a:lvl5pPr marL="864394" indent="-185738"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indent="0">
              <a:buClr>
                <a:sysClr val="window" lastClr="FFFFFF"/>
              </a:buClr>
              <a:buNone/>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lvl="2" indent="0">
              <a:buNone/>
              <a:defRPr/>
            </a:pPr>
            <a:endParaRPr lang="en-GB" b="1" i="1" spc="-4" baseline="30000" dirty="0">
              <a:solidFill>
                <a:srgbClr val="595959"/>
              </a:solidFill>
              <a:latin typeface="Arial" panose="020B0604020202020204"/>
              <a:ea typeface="Helvetica Neue"/>
              <a:cs typeface="Arial"/>
            </a:endParaRPr>
          </a:p>
          <a:p>
            <a:pPr marL="0" lvl="2" indent="0">
              <a:buNone/>
              <a:defRPr/>
            </a:pPr>
            <a:endParaRPr lang="en-GB" b="1" dirty="0">
              <a:solidFill>
                <a:srgbClr val="595959"/>
              </a:solidFill>
              <a:latin typeface="Arial" panose="020B0604020202020204"/>
              <a:ea typeface="Helvetica Neue"/>
              <a:cs typeface="Helvetica Neue"/>
            </a:endParaRPr>
          </a:p>
        </p:txBody>
      </p:sp>
      <p:grpSp>
        <p:nvGrpSpPr>
          <p:cNvPr id="2" name="Group 1">
            <a:extLst>
              <a:ext uri="{FF2B5EF4-FFF2-40B4-BE49-F238E27FC236}">
                <a16:creationId xmlns:a16="http://schemas.microsoft.com/office/drawing/2014/main" id="{1D9E1AE9-E18D-7F48-A76F-01B50E465CF6}"/>
              </a:ext>
            </a:extLst>
          </p:cNvPr>
          <p:cNvGrpSpPr/>
          <p:nvPr/>
        </p:nvGrpSpPr>
        <p:grpSpPr>
          <a:xfrm>
            <a:off x="733527" y="1736348"/>
            <a:ext cx="10744967" cy="3464764"/>
            <a:chOff x="733527" y="2158089"/>
            <a:chExt cx="10744967" cy="3464764"/>
          </a:xfrm>
        </p:grpSpPr>
        <p:sp>
          <p:nvSpPr>
            <p:cNvPr id="54" name="TextBox 12">
              <a:extLst>
                <a:ext uri="{FF2B5EF4-FFF2-40B4-BE49-F238E27FC236}">
                  <a16:creationId xmlns:a16="http://schemas.microsoft.com/office/drawing/2014/main" id="{F247CABB-7F99-A34E-97F1-3715CC680786}"/>
                </a:ext>
              </a:extLst>
            </p:cNvPr>
            <p:cNvSpPr txBox="1"/>
            <p:nvPr/>
          </p:nvSpPr>
          <p:spPr>
            <a:xfrm>
              <a:off x="733527" y="3645793"/>
              <a:ext cx="3620271" cy="1308050"/>
            </a:xfrm>
            <a:prstGeom prst="rect">
              <a:avLst/>
            </a:prstGeom>
            <a:solidFill>
              <a:srgbClr val="F2F2F2"/>
            </a:solidFill>
            <a:effectLst>
              <a:outerShdw blurRad="50800" dist="38100" dir="2700000" algn="tl" rotWithShape="0">
                <a:prstClr val="black">
                  <a:alpha val="40000"/>
                </a:prstClr>
              </a:outerShdw>
            </a:effectLst>
          </p:spPr>
          <p:txBody>
            <a:bodyPr wrap="square" rtlCol="0">
              <a:spAutoFit/>
            </a:bodyPr>
            <a:lstStyle/>
            <a:p>
              <a:pPr marL="64294" lvl="2" defTabSz="685800">
                <a:spcBef>
                  <a:spcPts val="450"/>
                </a:spcBef>
                <a:buClr>
                  <a:srgbClr val="DA1831"/>
                </a:buClr>
              </a:pPr>
              <a:r>
                <a:rPr lang="en-GB" sz="900" b="1" dirty="0" err="1">
                  <a:solidFill>
                    <a:srgbClr val="595959"/>
                  </a:solidFill>
                  <a:latin typeface="Calibri" panose="020F0502020204030204" pitchFamily="34" charset="0"/>
                  <a:ea typeface="Helvetica Neue"/>
                  <a:cs typeface="Calibri" panose="020F0502020204030204" pitchFamily="34" charset="0"/>
                </a:rPr>
                <a:t>Aumento</a:t>
              </a:r>
              <a:r>
                <a:rPr lang="en-GB" sz="900" b="1" dirty="0">
                  <a:solidFill>
                    <a:srgbClr val="595959"/>
                  </a:solidFill>
                  <a:latin typeface="Calibri" panose="020F0502020204030204" pitchFamily="34" charset="0"/>
                  <a:ea typeface="Helvetica Neue"/>
                  <a:cs typeface="Calibri" panose="020F0502020204030204" pitchFamily="34" charset="0"/>
                </a:rPr>
                <a:t> do </a:t>
              </a:r>
              <a:r>
                <a:rPr lang="en-GB" sz="900" b="1" dirty="0" err="1">
                  <a:solidFill>
                    <a:srgbClr val="595959"/>
                  </a:solidFill>
                  <a:latin typeface="Calibri" panose="020F0502020204030204" pitchFamily="34" charset="0"/>
                  <a:ea typeface="Helvetica Neue"/>
                  <a:cs typeface="Calibri" panose="020F0502020204030204" pitchFamily="34" charset="0"/>
                </a:rPr>
                <a:t>Conhecimento</a:t>
              </a:r>
              <a:r>
                <a:rPr lang="en-GB" sz="900" b="1" dirty="0">
                  <a:solidFill>
                    <a:srgbClr val="595959"/>
                  </a:solidFill>
                  <a:latin typeface="Calibri" panose="020F0502020204030204" pitchFamily="34" charset="0"/>
                  <a:ea typeface="Helvetica Neue"/>
                  <a:cs typeface="Calibri" panose="020F0502020204030204" pitchFamily="34" charset="0"/>
                </a:rPr>
                <a:t> dos </a:t>
              </a:r>
              <a:r>
                <a:rPr lang="en-GB" sz="900" b="1" dirty="0" err="1">
                  <a:solidFill>
                    <a:srgbClr val="595959"/>
                  </a:solidFill>
                  <a:latin typeface="Calibri" panose="020F0502020204030204" pitchFamily="34" charset="0"/>
                  <a:ea typeface="Helvetica Neue"/>
                  <a:cs typeface="Calibri" panose="020F0502020204030204" pitchFamily="34" charset="0"/>
                </a:rPr>
                <a:t>PdS</a:t>
              </a:r>
              <a:r>
                <a:rPr lang="en-GB" sz="900" b="1" dirty="0">
                  <a:solidFill>
                    <a:srgbClr val="595959"/>
                  </a:solidFill>
                  <a:latin typeface="Calibri" panose="020F0502020204030204" pitchFamily="34" charset="0"/>
                  <a:ea typeface="Helvetica Neue"/>
                  <a:cs typeface="Calibri" panose="020F0502020204030204" pitchFamily="34" charset="0"/>
                </a:rPr>
                <a:t> </a:t>
              </a:r>
            </a:p>
            <a:p>
              <a:pPr marL="321469" lvl="2" indent="-257175" defTabSz="685800">
                <a:spcBef>
                  <a:spcPts val="450"/>
                </a:spcBef>
                <a:buClr>
                  <a:srgbClr val="595959"/>
                </a:buClr>
                <a:buFont typeface="Arial" panose="020B0604020202020204" pitchFamily="34" charset="0"/>
                <a:buChar char="•"/>
              </a:pPr>
              <a:r>
                <a:rPr lang="en-GB" sz="900" dirty="0" err="1">
                  <a:solidFill>
                    <a:srgbClr val="595959"/>
                  </a:solidFill>
                  <a:latin typeface="Calibri" panose="020F0502020204030204" pitchFamily="34" charset="0"/>
                  <a:ea typeface="Helvetica Neue"/>
                  <a:cs typeface="Calibri" panose="020F0502020204030204" pitchFamily="34" charset="0"/>
                </a:rPr>
                <a:t>Depressão</a:t>
              </a:r>
              <a:endParaRPr lang="en-GB" sz="900" dirty="0">
                <a:solidFill>
                  <a:srgbClr val="595959"/>
                </a:solidFill>
                <a:latin typeface="Calibri" panose="020F0502020204030204" pitchFamily="34" charset="0"/>
                <a:ea typeface="Helvetica Neue"/>
                <a:cs typeface="Calibri" panose="020F0502020204030204" pitchFamily="34" charset="0"/>
              </a:endParaRPr>
            </a:p>
            <a:p>
              <a:pPr marL="321469" lvl="2" indent="-257175" defTabSz="685800">
                <a:spcBef>
                  <a:spcPts val="450"/>
                </a:spcBef>
                <a:buClr>
                  <a:srgbClr val="595959"/>
                </a:buClr>
                <a:buFont typeface="Arial" panose="020B0604020202020204" pitchFamily="34" charset="0"/>
                <a:buChar char="•"/>
              </a:pPr>
              <a:r>
                <a:rPr lang="en-GB" sz="900" dirty="0" err="1">
                  <a:solidFill>
                    <a:srgbClr val="595959"/>
                  </a:solidFill>
                  <a:latin typeface="Calibri" panose="020F0502020204030204" pitchFamily="34" charset="0"/>
                  <a:ea typeface="Helvetica Neue"/>
                  <a:cs typeface="Calibri" panose="020F0502020204030204" pitchFamily="34" charset="0"/>
                </a:rPr>
                <a:t>Adesão</a:t>
              </a:r>
              <a:r>
                <a:rPr lang="en-GB" sz="900" dirty="0">
                  <a:solidFill>
                    <a:srgbClr val="595959"/>
                  </a:solidFill>
                  <a:latin typeface="Calibri" panose="020F0502020204030204" pitchFamily="34" charset="0"/>
                  <a:ea typeface="Helvetica Neue"/>
                  <a:cs typeface="Calibri" panose="020F0502020204030204" pitchFamily="34" charset="0"/>
                </a:rPr>
                <a:t> </a:t>
              </a:r>
              <a:r>
                <a:rPr lang="en-GB" sz="900" dirty="0" err="1">
                  <a:solidFill>
                    <a:srgbClr val="595959"/>
                  </a:solidFill>
                  <a:latin typeface="Calibri" panose="020F0502020204030204" pitchFamily="34" charset="0"/>
                  <a:ea typeface="Helvetica Neue"/>
                  <a:cs typeface="Calibri" panose="020F0502020204030204" pitchFamily="34" charset="0"/>
                </a:rPr>
                <a:t>incorreta</a:t>
              </a:r>
              <a:endParaRPr lang="en-GB" sz="900" dirty="0">
                <a:solidFill>
                  <a:srgbClr val="595959"/>
                </a:solidFill>
                <a:latin typeface="Calibri" panose="020F0502020204030204" pitchFamily="34" charset="0"/>
                <a:ea typeface="Helvetica Neue"/>
                <a:cs typeface="Calibri" panose="020F0502020204030204" pitchFamily="34" charset="0"/>
              </a:endParaRPr>
            </a:p>
            <a:p>
              <a:pPr marL="321469" lvl="2" indent="-257175" defTabSz="685800">
                <a:spcBef>
                  <a:spcPts val="450"/>
                </a:spcBef>
                <a:buClr>
                  <a:srgbClr val="595959"/>
                </a:buClr>
                <a:buFont typeface="Arial" panose="020B0604020202020204" pitchFamily="34" charset="0"/>
                <a:buChar char="•"/>
              </a:pPr>
              <a:r>
                <a:rPr lang="en-GB" sz="900" dirty="0" err="1">
                  <a:solidFill>
                    <a:srgbClr val="595959"/>
                  </a:solidFill>
                  <a:latin typeface="Calibri" panose="020F0502020204030204" pitchFamily="34" charset="0"/>
                  <a:ea typeface="Helvetica Neue"/>
                  <a:cs typeface="Calibri" panose="020F0502020204030204" pitchFamily="34" charset="0"/>
                </a:rPr>
                <a:t>Consumo</a:t>
              </a:r>
              <a:r>
                <a:rPr lang="en-GB" sz="900" dirty="0">
                  <a:solidFill>
                    <a:srgbClr val="595959"/>
                  </a:solidFill>
                  <a:latin typeface="Calibri" panose="020F0502020204030204" pitchFamily="34" charset="0"/>
                  <a:ea typeface="Helvetica Neue"/>
                  <a:cs typeface="Calibri" panose="020F0502020204030204" pitchFamily="34" charset="0"/>
                </a:rPr>
                <a:t> de </a:t>
              </a:r>
              <a:r>
                <a:rPr lang="en-GB" sz="900" dirty="0" err="1">
                  <a:solidFill>
                    <a:srgbClr val="595959"/>
                  </a:solidFill>
                  <a:latin typeface="Calibri" panose="020F0502020204030204" pitchFamily="34" charset="0"/>
                  <a:ea typeface="Helvetica Neue"/>
                  <a:cs typeface="Calibri" panose="020F0502020204030204" pitchFamily="34" charset="0"/>
                </a:rPr>
                <a:t>álcool</a:t>
              </a:r>
              <a:endParaRPr lang="en-GB" sz="900" dirty="0">
                <a:solidFill>
                  <a:srgbClr val="595959"/>
                </a:solidFill>
                <a:latin typeface="Calibri" panose="020F0502020204030204" pitchFamily="34" charset="0"/>
                <a:ea typeface="Helvetica Neue"/>
                <a:cs typeface="Calibri" panose="020F0502020204030204" pitchFamily="34" charset="0"/>
              </a:endParaRPr>
            </a:p>
            <a:p>
              <a:pPr marL="321469" lvl="2" indent="-257175" defTabSz="685800">
                <a:spcBef>
                  <a:spcPts val="450"/>
                </a:spcBef>
                <a:spcAft>
                  <a:spcPts val="450"/>
                </a:spcAft>
                <a:buClr>
                  <a:srgbClr val="595959"/>
                </a:buClr>
                <a:buFont typeface="Arial" panose="020B0604020202020204" pitchFamily="34" charset="0"/>
                <a:buChar char="•"/>
              </a:pPr>
              <a:r>
                <a:rPr lang="en-GB" sz="900" dirty="0" err="1">
                  <a:solidFill>
                    <a:srgbClr val="595959"/>
                  </a:solidFill>
                  <a:latin typeface="Calibri" panose="020F0502020204030204" pitchFamily="34" charset="0"/>
                  <a:ea typeface="Helvetica Neue"/>
                  <a:cs typeface="Calibri" panose="020F0502020204030204" pitchFamily="34" charset="0"/>
                </a:rPr>
                <a:t>Consumo</a:t>
              </a:r>
              <a:r>
                <a:rPr lang="en-GB" sz="900" dirty="0">
                  <a:solidFill>
                    <a:srgbClr val="595959"/>
                  </a:solidFill>
                  <a:latin typeface="Calibri" panose="020F0502020204030204" pitchFamily="34" charset="0"/>
                  <a:ea typeface="Helvetica Neue"/>
                  <a:cs typeface="Calibri" panose="020F0502020204030204" pitchFamily="34" charset="0"/>
                </a:rPr>
                <a:t> de </a:t>
              </a:r>
              <a:r>
                <a:rPr lang="en-GB" sz="900" dirty="0" err="1">
                  <a:solidFill>
                    <a:srgbClr val="595959"/>
                  </a:solidFill>
                  <a:latin typeface="Calibri" panose="020F0502020204030204" pitchFamily="34" charset="0"/>
                  <a:ea typeface="Helvetica Neue"/>
                  <a:cs typeface="Calibri" panose="020F0502020204030204" pitchFamily="34" charset="0"/>
                </a:rPr>
                <a:t>substâncias</a:t>
              </a:r>
              <a:r>
                <a:rPr lang="en-GB" sz="900" dirty="0">
                  <a:solidFill>
                    <a:srgbClr val="595959"/>
                  </a:solidFill>
                  <a:latin typeface="Calibri" panose="020F0502020204030204" pitchFamily="34" charset="0"/>
                  <a:ea typeface="Helvetica Neue"/>
                  <a:cs typeface="Calibri" panose="020F0502020204030204" pitchFamily="34" charset="0"/>
                </a:rPr>
                <a:t> </a:t>
              </a:r>
              <a:r>
                <a:rPr lang="en-GB" sz="900" dirty="0" err="1">
                  <a:solidFill>
                    <a:srgbClr val="595959"/>
                  </a:solidFill>
                  <a:latin typeface="Calibri" panose="020F0502020204030204" pitchFamily="34" charset="0"/>
                  <a:ea typeface="Helvetica Neue"/>
                  <a:cs typeface="Calibri" panose="020F0502020204030204" pitchFamily="34" charset="0"/>
                </a:rPr>
                <a:t>ilícitas</a:t>
              </a:r>
              <a:endParaRPr lang="en-GB" sz="900" dirty="0">
                <a:solidFill>
                  <a:srgbClr val="595959"/>
                </a:solidFill>
                <a:latin typeface="Calibri" panose="020F0502020204030204" pitchFamily="34" charset="0"/>
                <a:ea typeface="Helvetica Neue"/>
                <a:cs typeface="Calibri" panose="020F0502020204030204" pitchFamily="34" charset="0"/>
              </a:endParaRPr>
            </a:p>
            <a:p>
              <a:pPr marL="64294" lvl="2" defTabSz="685800">
                <a:spcBef>
                  <a:spcPts val="450"/>
                </a:spcBef>
                <a:buClr>
                  <a:srgbClr val="DA1831"/>
                </a:buClr>
              </a:pPr>
              <a:r>
                <a:rPr lang="en-GB" sz="900" b="1" dirty="0">
                  <a:solidFill>
                    <a:srgbClr val="595959"/>
                  </a:solidFill>
                  <a:latin typeface="Calibri" panose="020F0502020204030204" pitchFamily="34" charset="0"/>
                  <a:ea typeface="Helvetica Neue"/>
                  <a:cs typeface="Calibri" panose="020F0502020204030204" pitchFamily="34" charset="0"/>
                </a:rPr>
                <a:t>A </a:t>
              </a:r>
              <a:r>
                <a:rPr lang="en-GB" sz="900" b="1" dirty="0" err="1">
                  <a:solidFill>
                    <a:srgbClr val="595959"/>
                  </a:solidFill>
                  <a:latin typeface="Calibri" panose="020F0502020204030204" pitchFamily="34" charset="0"/>
                  <a:ea typeface="Helvetica Neue"/>
                  <a:cs typeface="Calibri" panose="020F0502020204030204" pitchFamily="34" charset="0"/>
                </a:rPr>
                <a:t>adesão</a:t>
              </a:r>
              <a:r>
                <a:rPr lang="en-GB" sz="900" b="1" dirty="0">
                  <a:solidFill>
                    <a:srgbClr val="595959"/>
                  </a:solidFill>
                  <a:latin typeface="Calibri" panose="020F0502020204030204" pitchFamily="34" charset="0"/>
                  <a:ea typeface="Helvetica Neue"/>
                  <a:cs typeface="Calibri" panose="020F0502020204030204" pitchFamily="34" charset="0"/>
                </a:rPr>
                <a:t> </a:t>
              </a:r>
              <a:r>
                <a:rPr lang="en-GB" sz="900" b="1" dirty="0" err="1">
                  <a:solidFill>
                    <a:srgbClr val="595959"/>
                  </a:solidFill>
                  <a:latin typeface="Calibri" panose="020F0502020204030204" pitchFamily="34" charset="0"/>
                  <a:ea typeface="Helvetica Neue"/>
                  <a:cs typeface="Calibri" panose="020F0502020204030204" pitchFamily="34" charset="0"/>
                </a:rPr>
                <a:t>incorreta</a:t>
              </a:r>
              <a:r>
                <a:rPr lang="en-GB" sz="900" b="1" dirty="0">
                  <a:solidFill>
                    <a:srgbClr val="595959"/>
                  </a:solidFill>
                  <a:latin typeface="Calibri" panose="020F0502020204030204" pitchFamily="34" charset="0"/>
                  <a:ea typeface="Helvetica Neue"/>
                  <a:cs typeface="Calibri" panose="020F0502020204030204" pitchFamily="34" charset="0"/>
                </a:rPr>
                <a:t> </a:t>
              </a:r>
              <a:r>
                <a:rPr lang="en-GB" sz="900" b="1" dirty="0" err="1">
                  <a:solidFill>
                    <a:srgbClr val="595959"/>
                  </a:solidFill>
                  <a:latin typeface="Calibri" panose="020F0502020204030204" pitchFamily="34" charset="0"/>
                  <a:ea typeface="Helvetica Neue"/>
                  <a:cs typeface="Calibri" panose="020F0502020204030204" pitchFamily="34" charset="0"/>
                </a:rPr>
                <a:t>documentada</a:t>
              </a:r>
              <a:r>
                <a:rPr lang="en-GB" sz="900" b="1" dirty="0">
                  <a:solidFill>
                    <a:srgbClr val="595959"/>
                  </a:solidFill>
                  <a:latin typeface="Calibri" panose="020F0502020204030204" pitchFamily="34" charset="0"/>
                  <a:ea typeface="Helvetica Neue"/>
                  <a:cs typeface="Calibri" panose="020F0502020204030204" pitchFamily="34" charset="0"/>
                </a:rPr>
                <a:t> </a:t>
              </a:r>
              <a:r>
                <a:rPr lang="en-GB" sz="900" b="1" dirty="0" err="1">
                  <a:solidFill>
                    <a:srgbClr val="595959"/>
                  </a:solidFill>
                  <a:latin typeface="Calibri" panose="020F0502020204030204" pitchFamily="34" charset="0"/>
                  <a:ea typeface="Helvetica Neue"/>
                  <a:cs typeface="Calibri" panose="020F0502020204030204" pitchFamily="34" charset="0"/>
                </a:rPr>
                <a:t>passou</a:t>
              </a:r>
              <a:r>
                <a:rPr lang="en-GB" sz="900" b="1" dirty="0">
                  <a:solidFill>
                    <a:srgbClr val="595959"/>
                  </a:solidFill>
                  <a:latin typeface="Calibri" panose="020F0502020204030204" pitchFamily="34" charset="0"/>
                  <a:ea typeface="Helvetica Neue"/>
                  <a:cs typeface="Calibri" panose="020F0502020204030204" pitchFamily="34" charset="0"/>
                </a:rPr>
                <a:t> de 42% para 24%</a:t>
              </a:r>
            </a:p>
          </p:txBody>
        </p:sp>
        <p:sp>
          <p:nvSpPr>
            <p:cNvPr id="55" name="Isosceles Triangle 27">
              <a:extLst>
                <a:ext uri="{FF2B5EF4-FFF2-40B4-BE49-F238E27FC236}">
                  <a16:creationId xmlns:a16="http://schemas.microsoft.com/office/drawing/2014/main" id="{89BA619D-BF2A-5A44-A27D-2A3B6879D3CA}"/>
                </a:ext>
              </a:extLst>
            </p:cNvPr>
            <p:cNvSpPr/>
            <p:nvPr/>
          </p:nvSpPr>
          <p:spPr>
            <a:xfrm rot="5400000">
              <a:off x="4171617" y="4232043"/>
              <a:ext cx="662093" cy="135549"/>
            </a:xfrm>
            <a:prstGeom prst="triangle">
              <a:avLst/>
            </a:prstGeom>
            <a:solidFill>
              <a:srgbClr val="004F9A"/>
            </a:solidFill>
            <a:ln w="12700" cap="flat" cmpd="sng" algn="ctr">
              <a:noFill/>
              <a:prstDash val="solid"/>
              <a:miter lim="800000"/>
            </a:ln>
            <a:effectLst/>
          </p:spPr>
          <p:txBody>
            <a:bodyPr rtlCol="0" anchor="ctr"/>
            <a:lstStyle/>
            <a:p>
              <a:pPr defTabSz="685800">
                <a:defRPr/>
              </a:pPr>
              <a:endParaRPr lang="en-GB" sz="1350" dirty="0">
                <a:solidFill>
                  <a:prstClr val="white"/>
                </a:solidFill>
                <a:latin typeface="Arial" panose="020B0604020202020204"/>
                <a:ea typeface="Helvetica Neue"/>
                <a:cs typeface="Helvetica Neue"/>
              </a:endParaRPr>
            </a:p>
          </p:txBody>
        </p:sp>
        <p:sp>
          <p:nvSpPr>
            <p:cNvPr id="56" name="Rectangle 28">
              <a:extLst>
                <a:ext uri="{FF2B5EF4-FFF2-40B4-BE49-F238E27FC236}">
                  <a16:creationId xmlns:a16="http://schemas.microsoft.com/office/drawing/2014/main" id="{B8436D03-59AC-D344-9B56-25B29854E74D}"/>
                </a:ext>
              </a:extLst>
            </p:cNvPr>
            <p:cNvSpPr/>
            <p:nvPr/>
          </p:nvSpPr>
          <p:spPr>
            <a:xfrm>
              <a:off x="6135278" y="2158089"/>
              <a:ext cx="4199706" cy="415498"/>
            </a:xfrm>
            <a:prstGeom prst="rect">
              <a:avLst/>
            </a:prstGeom>
          </p:spPr>
          <p:txBody>
            <a:bodyPr wrap="square">
              <a:spAutoFit/>
            </a:bodyPr>
            <a:lstStyle/>
            <a:p>
              <a:pPr algn="ctr" defTabSz="685800"/>
              <a:r>
                <a:rPr lang="en-GB" sz="1050" b="1" dirty="0" err="1">
                  <a:solidFill>
                    <a:srgbClr val="595959"/>
                  </a:solidFill>
                  <a:latin typeface="Calibri" panose="020F0502020204030204" pitchFamily="34" charset="0"/>
                  <a:ea typeface="Helvetica Neue"/>
                  <a:cs typeface="Calibri" panose="020F0502020204030204" pitchFamily="34" charset="0"/>
                </a:rPr>
                <a:t>Reconhecimento</a:t>
              </a:r>
              <a:r>
                <a:rPr lang="en-GB" sz="1050" b="1" dirty="0">
                  <a:solidFill>
                    <a:srgbClr val="595959"/>
                  </a:solidFill>
                  <a:latin typeface="Calibri" panose="020F0502020204030204" pitchFamily="34" charset="0"/>
                  <a:ea typeface="Helvetica Neue"/>
                  <a:cs typeface="Calibri" panose="020F0502020204030204" pitchFamily="34" charset="0"/>
                </a:rPr>
                <a:t> </a:t>
              </a:r>
              <a:r>
                <a:rPr lang="en-GB" sz="1050" b="1" dirty="0" err="1">
                  <a:solidFill>
                    <a:srgbClr val="595959"/>
                  </a:solidFill>
                  <a:latin typeface="Calibri" panose="020F0502020204030204" pitchFamily="34" charset="0"/>
                  <a:ea typeface="Helvetica Neue"/>
                  <a:cs typeface="Calibri" panose="020F0502020204030204" pitchFamily="34" charset="0"/>
                </a:rPr>
                <a:t>pelos</a:t>
              </a:r>
              <a:r>
                <a:rPr lang="en-GB" sz="1050" b="1" dirty="0">
                  <a:solidFill>
                    <a:srgbClr val="595959"/>
                  </a:solidFill>
                  <a:latin typeface="Calibri" panose="020F0502020204030204" pitchFamily="34" charset="0"/>
                  <a:ea typeface="Helvetica Neue"/>
                  <a:cs typeface="Calibri" panose="020F0502020204030204" pitchFamily="34" charset="0"/>
                </a:rPr>
                <a:t> </a:t>
              </a:r>
              <a:r>
                <a:rPr lang="en-GB" sz="1050" b="1" dirty="0" err="1">
                  <a:solidFill>
                    <a:srgbClr val="595959"/>
                  </a:solidFill>
                  <a:latin typeface="Calibri" panose="020F0502020204030204" pitchFamily="34" charset="0"/>
                  <a:ea typeface="Helvetica Neue"/>
                  <a:cs typeface="Calibri" panose="020F0502020204030204" pitchFamily="34" charset="0"/>
                </a:rPr>
                <a:t>PdS</a:t>
              </a:r>
              <a:r>
                <a:rPr lang="en-GB" sz="1050" b="1" dirty="0">
                  <a:solidFill>
                    <a:srgbClr val="595959"/>
                  </a:solidFill>
                  <a:latin typeface="Calibri" panose="020F0502020204030204" pitchFamily="34" charset="0"/>
                  <a:ea typeface="Helvetica Neue"/>
                  <a:cs typeface="Calibri" panose="020F0502020204030204" pitchFamily="34" charset="0"/>
                </a:rPr>
                <a:t> dos </a:t>
              </a:r>
              <a:r>
                <a:rPr lang="en-GB" sz="1050" b="1" dirty="0" err="1">
                  <a:solidFill>
                    <a:srgbClr val="595959"/>
                  </a:solidFill>
                  <a:latin typeface="Calibri" panose="020F0502020204030204" pitchFamily="34" charset="0"/>
                  <a:ea typeface="Helvetica Neue"/>
                  <a:cs typeface="Calibri" panose="020F0502020204030204" pitchFamily="34" charset="0"/>
                </a:rPr>
                <a:t>sintomas</a:t>
              </a:r>
              <a:r>
                <a:rPr lang="en-GB" sz="1050" b="1" dirty="0">
                  <a:solidFill>
                    <a:srgbClr val="595959"/>
                  </a:solidFill>
                  <a:latin typeface="Calibri" panose="020F0502020204030204" pitchFamily="34" charset="0"/>
                  <a:ea typeface="Helvetica Neue"/>
                  <a:cs typeface="Calibri" panose="020F0502020204030204" pitchFamily="34" charset="0"/>
                </a:rPr>
                <a:t> e </a:t>
              </a:r>
              <a:r>
                <a:rPr lang="en-GB" sz="1050" b="1" dirty="0" err="1">
                  <a:solidFill>
                    <a:srgbClr val="595959"/>
                  </a:solidFill>
                  <a:latin typeface="Calibri" panose="020F0502020204030204" pitchFamily="34" charset="0"/>
                  <a:ea typeface="Helvetica Neue"/>
                  <a:cs typeface="Calibri" panose="020F0502020204030204" pitchFamily="34" charset="0"/>
                </a:rPr>
                <a:t>comportamentos</a:t>
              </a:r>
              <a:r>
                <a:rPr lang="en-GB" sz="1050" b="1" dirty="0">
                  <a:solidFill>
                    <a:srgbClr val="595959"/>
                  </a:solidFill>
                  <a:latin typeface="Calibri" panose="020F0502020204030204" pitchFamily="34" charset="0"/>
                  <a:ea typeface="Helvetica Neue"/>
                  <a:cs typeface="Calibri" panose="020F0502020204030204" pitchFamily="34" charset="0"/>
                </a:rPr>
                <a:t> dos </a:t>
              </a:r>
              <a:r>
                <a:rPr lang="en-GB" sz="1050" b="1" dirty="0" err="1">
                  <a:solidFill>
                    <a:srgbClr val="595959"/>
                  </a:solidFill>
                  <a:latin typeface="Calibri" panose="020F0502020204030204" pitchFamily="34" charset="0"/>
                  <a:ea typeface="Helvetica Neue"/>
                  <a:cs typeface="Calibri" panose="020F0502020204030204" pitchFamily="34" charset="0"/>
                </a:rPr>
                <a:t>doentes</a:t>
              </a:r>
              <a:r>
                <a:rPr lang="en-GB" sz="1050" b="1" dirty="0">
                  <a:solidFill>
                    <a:srgbClr val="595959"/>
                  </a:solidFill>
                  <a:latin typeface="Calibri" panose="020F0502020204030204" pitchFamily="34" charset="0"/>
                  <a:ea typeface="Helvetica Neue"/>
                  <a:cs typeface="Calibri" panose="020F0502020204030204" pitchFamily="34" charset="0"/>
                </a:rPr>
                <a:t> 8 meses antes </a:t>
              </a:r>
              <a:r>
                <a:rPr lang="en-GB" sz="1050" b="1" dirty="0" err="1">
                  <a:solidFill>
                    <a:srgbClr val="595959"/>
                  </a:solidFill>
                  <a:latin typeface="Calibri" panose="020F0502020204030204" pitchFamily="34" charset="0"/>
                  <a:ea typeface="Helvetica Neue"/>
                  <a:cs typeface="Calibri" panose="020F0502020204030204" pitchFamily="34" charset="0"/>
                </a:rPr>
                <a:t>ou</a:t>
              </a:r>
              <a:r>
                <a:rPr lang="en-GB" sz="1050" b="1" dirty="0">
                  <a:solidFill>
                    <a:srgbClr val="595959"/>
                  </a:solidFill>
                  <a:latin typeface="Calibri" panose="020F0502020204030204" pitchFamily="34" charset="0"/>
                  <a:ea typeface="Helvetica Neue"/>
                  <a:cs typeface="Calibri" panose="020F0502020204030204" pitchFamily="34" charset="0"/>
                </a:rPr>
                <a:t> </a:t>
              </a:r>
              <a:r>
                <a:rPr lang="en-GB" sz="1050" b="1" dirty="0" err="1">
                  <a:solidFill>
                    <a:srgbClr val="595959"/>
                  </a:solidFill>
                  <a:latin typeface="Calibri" panose="020F0502020204030204" pitchFamily="34" charset="0"/>
                  <a:ea typeface="Helvetica Neue"/>
                  <a:cs typeface="Calibri" panose="020F0502020204030204" pitchFamily="34" charset="0"/>
                </a:rPr>
                <a:t>após</a:t>
              </a:r>
              <a:r>
                <a:rPr lang="en-GB" sz="1050" b="1" dirty="0">
                  <a:solidFill>
                    <a:srgbClr val="595959"/>
                  </a:solidFill>
                  <a:latin typeface="Calibri" panose="020F0502020204030204" pitchFamily="34" charset="0"/>
                  <a:ea typeface="Helvetica Neue"/>
                  <a:cs typeface="Calibri" panose="020F0502020204030204" pitchFamily="34" charset="0"/>
                </a:rPr>
                <a:t> o </a:t>
              </a:r>
              <a:r>
                <a:rPr lang="en-GB" sz="1050" b="1" i="1" dirty="0">
                  <a:solidFill>
                    <a:srgbClr val="595959"/>
                  </a:solidFill>
                  <a:latin typeface="Calibri" panose="020F0502020204030204" pitchFamily="34" charset="0"/>
                  <a:ea typeface="Helvetica Neue"/>
                  <a:cs typeface="Calibri" panose="020F0502020204030204" pitchFamily="34" charset="0"/>
                </a:rPr>
                <a:t>feedback</a:t>
              </a:r>
              <a:r>
                <a:rPr lang="en-GB" sz="1050" b="1" dirty="0">
                  <a:solidFill>
                    <a:srgbClr val="595959"/>
                  </a:solidFill>
                  <a:latin typeface="Calibri" panose="020F0502020204030204" pitchFamily="34" charset="0"/>
                  <a:ea typeface="Helvetica Neue"/>
                  <a:cs typeface="Calibri" panose="020F0502020204030204" pitchFamily="34" charset="0"/>
                </a:rPr>
                <a:t> dos PROs</a:t>
              </a:r>
            </a:p>
          </p:txBody>
        </p:sp>
        <p:sp>
          <p:nvSpPr>
            <p:cNvPr id="57" name="TextBox 13">
              <a:extLst>
                <a:ext uri="{FF2B5EF4-FFF2-40B4-BE49-F238E27FC236}">
                  <a16:creationId xmlns:a16="http://schemas.microsoft.com/office/drawing/2014/main" id="{84F0155D-A17C-FD46-9F98-DC3A4541D8C9}"/>
                </a:ext>
              </a:extLst>
            </p:cNvPr>
            <p:cNvSpPr txBox="1"/>
            <p:nvPr/>
          </p:nvSpPr>
          <p:spPr>
            <a:xfrm>
              <a:off x="778188" y="2214375"/>
              <a:ext cx="3620271" cy="977191"/>
            </a:xfrm>
            <a:prstGeom prst="rect">
              <a:avLst/>
            </a:prstGeom>
            <a:solidFill>
              <a:sysClr val="window" lastClr="FFFFFF"/>
            </a:solidFill>
          </p:spPr>
          <p:txBody>
            <a:bodyPr wrap="square" rtlCol="0">
              <a:spAutoFit/>
            </a:bodyPr>
            <a:lstStyle/>
            <a:p>
              <a:pPr marL="64294" lvl="2" defTabSz="685800">
                <a:spcBef>
                  <a:spcPts val="450"/>
                </a:spcBef>
                <a:buClr>
                  <a:srgbClr val="DA1831"/>
                </a:buClr>
                <a:defRPr/>
              </a:pPr>
              <a:endParaRPr lang="en-GB" sz="1350" b="1" baseline="30000" dirty="0">
                <a:solidFill>
                  <a:srgbClr val="595959"/>
                </a:solidFill>
                <a:latin typeface="Calibri" panose="020F0502020204030204" pitchFamily="34" charset="0"/>
                <a:ea typeface="Helvetica Neue"/>
                <a:cs typeface="Calibri" panose="020F0502020204030204" pitchFamily="34" charset="0"/>
              </a:endParaRPr>
            </a:p>
            <a:p>
              <a:pPr marL="64294" lvl="2" defTabSz="685800">
                <a:spcBef>
                  <a:spcPts val="450"/>
                </a:spcBef>
                <a:buClr>
                  <a:srgbClr val="DA1831"/>
                </a:buClr>
                <a:defRPr/>
              </a:pPr>
              <a:r>
                <a:rPr lang="en-GB" sz="900" b="1" dirty="0">
                  <a:solidFill>
                    <a:srgbClr val="595959"/>
                  </a:solidFill>
                  <a:latin typeface="Calibri" panose="020F0502020204030204" pitchFamily="34" charset="0"/>
                  <a:ea typeface="Helvetica Neue"/>
                  <a:cs typeface="Calibri" panose="020F0502020204030204" pitchFamily="34" charset="0"/>
                </a:rPr>
                <a:t>Uma </a:t>
              </a:r>
              <a:r>
                <a:rPr lang="en-GB" sz="900" b="1" dirty="0" err="1">
                  <a:solidFill>
                    <a:srgbClr val="595959"/>
                  </a:solidFill>
                  <a:latin typeface="Calibri" panose="020F0502020204030204" pitchFamily="34" charset="0"/>
                  <a:ea typeface="Helvetica Neue"/>
                  <a:cs typeface="Calibri" panose="020F0502020204030204" pitchFamily="34" charset="0"/>
                </a:rPr>
                <a:t>pesquisa</a:t>
              </a:r>
              <a:r>
                <a:rPr lang="en-GB" sz="900" b="1" dirty="0">
                  <a:solidFill>
                    <a:srgbClr val="595959"/>
                  </a:solidFill>
                  <a:latin typeface="Calibri" panose="020F0502020204030204" pitchFamily="34" charset="0"/>
                  <a:ea typeface="Helvetica Neue"/>
                  <a:cs typeface="Calibri" panose="020F0502020204030204" pitchFamily="34" charset="0"/>
                </a:rPr>
                <a:t> de PRO </a:t>
              </a:r>
              <a:r>
                <a:rPr lang="en-GB" sz="900" b="1" dirty="0" err="1">
                  <a:solidFill>
                    <a:srgbClr val="595959"/>
                  </a:solidFill>
                  <a:latin typeface="Calibri" panose="020F0502020204030204" pitchFamily="34" charset="0"/>
                  <a:ea typeface="Helvetica Neue"/>
                  <a:cs typeface="Calibri" panose="020F0502020204030204" pitchFamily="34" charset="0"/>
                </a:rPr>
                <a:t>realzada</a:t>
              </a:r>
              <a:r>
                <a:rPr lang="en-GB" sz="900" b="1" dirty="0">
                  <a:solidFill>
                    <a:srgbClr val="595959"/>
                  </a:solidFill>
                  <a:latin typeface="Calibri" panose="020F0502020204030204" pitchFamily="34" charset="0"/>
                  <a:ea typeface="Helvetica Neue"/>
                  <a:cs typeface="Calibri" panose="020F0502020204030204" pitchFamily="34" charset="0"/>
                </a:rPr>
                <a:t> no Harborview Medical Center (USA)</a:t>
              </a:r>
            </a:p>
            <a:p>
              <a:pPr marL="278606" lvl="2" indent="-214313" defTabSz="685800">
                <a:spcBef>
                  <a:spcPts val="450"/>
                </a:spcBef>
                <a:buClr>
                  <a:srgbClr val="595959"/>
                </a:buClr>
                <a:buFont typeface="Arial" panose="020B0604020202020204" pitchFamily="34" charset="0"/>
                <a:buChar char="•"/>
                <a:defRPr/>
              </a:pPr>
              <a:r>
                <a:rPr lang="en-GB" sz="900" dirty="0" err="1">
                  <a:solidFill>
                    <a:srgbClr val="595959"/>
                  </a:solidFill>
                  <a:latin typeface="Calibri" panose="020F0502020204030204" pitchFamily="34" charset="0"/>
                  <a:ea typeface="Helvetica Neue"/>
                  <a:cs typeface="Calibri" panose="020F0502020204030204" pitchFamily="34" charset="0"/>
                </a:rPr>
                <a:t>Avaliação</a:t>
              </a:r>
              <a:r>
                <a:rPr lang="en-GB" sz="900" dirty="0">
                  <a:solidFill>
                    <a:srgbClr val="595959"/>
                  </a:solidFill>
                  <a:latin typeface="Calibri" panose="020F0502020204030204" pitchFamily="34" charset="0"/>
                  <a:ea typeface="Helvetica Neue"/>
                  <a:cs typeface="Calibri" panose="020F0502020204030204" pitchFamily="34" charset="0"/>
                </a:rPr>
                <a:t> de PRO no </a:t>
              </a:r>
              <a:r>
                <a:rPr lang="en-GB" sz="900" dirty="0" err="1">
                  <a:solidFill>
                    <a:srgbClr val="595959"/>
                  </a:solidFill>
                  <a:latin typeface="Calibri" panose="020F0502020204030204" pitchFamily="34" charset="0"/>
                  <a:ea typeface="Helvetica Neue"/>
                  <a:cs typeface="Calibri" panose="020F0502020204030204" pitchFamily="34" charset="0"/>
                </a:rPr>
                <a:t>próprio</a:t>
              </a:r>
              <a:r>
                <a:rPr lang="en-GB" sz="900" dirty="0">
                  <a:solidFill>
                    <a:srgbClr val="595959"/>
                  </a:solidFill>
                  <a:latin typeface="Calibri" panose="020F0502020204030204" pitchFamily="34" charset="0"/>
                  <a:ea typeface="Helvetica Neue"/>
                  <a:cs typeface="Calibri" panose="020F0502020204030204" pitchFamily="34" charset="0"/>
                </a:rPr>
                <a:t> </a:t>
              </a:r>
              <a:r>
                <a:rPr lang="en-GB" sz="900" dirty="0" err="1">
                  <a:solidFill>
                    <a:srgbClr val="595959"/>
                  </a:solidFill>
                  <a:latin typeface="Calibri" panose="020F0502020204030204" pitchFamily="34" charset="0"/>
                  <a:ea typeface="Helvetica Neue"/>
                  <a:cs typeface="Calibri" panose="020F0502020204030204" pitchFamily="34" charset="0"/>
                </a:rPr>
                <a:t>dia</a:t>
              </a:r>
              <a:endParaRPr lang="en-GB" sz="900" dirty="0">
                <a:solidFill>
                  <a:srgbClr val="595959"/>
                </a:solidFill>
                <a:latin typeface="Calibri" panose="020F0502020204030204" pitchFamily="34" charset="0"/>
                <a:ea typeface="Helvetica Neue"/>
                <a:cs typeface="Calibri" panose="020F0502020204030204" pitchFamily="34" charset="0"/>
              </a:endParaRPr>
            </a:p>
            <a:p>
              <a:pPr marL="278606" lvl="2" indent="-214313" defTabSz="685800">
                <a:spcBef>
                  <a:spcPts val="450"/>
                </a:spcBef>
                <a:buClr>
                  <a:srgbClr val="595959"/>
                </a:buClr>
                <a:buFont typeface="Arial" panose="020B0604020202020204" pitchFamily="34" charset="0"/>
                <a:buChar char="•"/>
                <a:defRPr/>
              </a:pPr>
              <a:r>
                <a:rPr lang="en-GB" sz="900" dirty="0" err="1">
                  <a:solidFill>
                    <a:srgbClr val="595959"/>
                  </a:solidFill>
                  <a:latin typeface="Calibri" panose="020F0502020204030204" pitchFamily="34" charset="0"/>
                  <a:ea typeface="Helvetica Neue"/>
                  <a:cs typeface="Calibri" panose="020F0502020204030204" pitchFamily="34" charset="0"/>
                </a:rPr>
                <a:t>Métricas</a:t>
              </a:r>
              <a:r>
                <a:rPr lang="en-GB" sz="900" dirty="0">
                  <a:solidFill>
                    <a:srgbClr val="595959"/>
                  </a:solidFill>
                  <a:latin typeface="Calibri" panose="020F0502020204030204" pitchFamily="34" charset="0"/>
                  <a:ea typeface="Helvetica Neue"/>
                  <a:cs typeface="Calibri" panose="020F0502020204030204" pitchFamily="34" charset="0"/>
                </a:rPr>
                <a:t> de </a:t>
              </a:r>
              <a:r>
                <a:rPr lang="en-GB" sz="900" dirty="0" err="1">
                  <a:solidFill>
                    <a:srgbClr val="595959"/>
                  </a:solidFill>
                  <a:latin typeface="Calibri" panose="020F0502020204030204" pitchFamily="34" charset="0"/>
                  <a:ea typeface="Helvetica Neue"/>
                  <a:cs typeface="Calibri" panose="020F0502020204030204" pitchFamily="34" charset="0"/>
                </a:rPr>
                <a:t>qualidade</a:t>
              </a:r>
              <a:r>
                <a:rPr lang="en-GB" sz="900" dirty="0">
                  <a:solidFill>
                    <a:srgbClr val="595959"/>
                  </a:solidFill>
                  <a:latin typeface="Calibri" panose="020F0502020204030204" pitchFamily="34" charset="0"/>
                  <a:ea typeface="Helvetica Neue"/>
                  <a:cs typeface="Calibri" panose="020F0502020204030204" pitchFamily="34" charset="0"/>
                </a:rPr>
                <a:t> de </a:t>
              </a:r>
              <a:r>
                <a:rPr lang="en-GB" sz="900" dirty="0" err="1">
                  <a:solidFill>
                    <a:srgbClr val="595959"/>
                  </a:solidFill>
                  <a:latin typeface="Calibri" panose="020F0502020204030204" pitchFamily="34" charset="0"/>
                  <a:ea typeface="Helvetica Neue"/>
                  <a:cs typeface="Calibri" panose="020F0502020204030204" pitchFamily="34" charset="0"/>
                </a:rPr>
                <a:t>cuidados</a:t>
              </a:r>
              <a:r>
                <a:rPr lang="en-GB" sz="900" dirty="0">
                  <a:solidFill>
                    <a:srgbClr val="595959"/>
                  </a:solidFill>
                  <a:latin typeface="Calibri" panose="020F0502020204030204" pitchFamily="34" charset="0"/>
                  <a:ea typeface="Helvetica Neue"/>
                  <a:cs typeface="Calibri" panose="020F0502020204030204" pitchFamily="34" charset="0"/>
                </a:rPr>
                <a:t> </a:t>
              </a:r>
              <a:r>
                <a:rPr lang="en-GB" sz="900" dirty="0" err="1">
                  <a:solidFill>
                    <a:srgbClr val="595959"/>
                  </a:solidFill>
                  <a:latin typeface="Calibri" panose="020F0502020204030204" pitchFamily="34" charset="0"/>
                  <a:ea typeface="Helvetica Neue"/>
                  <a:cs typeface="Calibri" panose="020F0502020204030204" pitchFamily="34" charset="0"/>
                </a:rPr>
                <a:t>comparadas</a:t>
              </a:r>
              <a:r>
                <a:rPr lang="en-GB" sz="900" dirty="0">
                  <a:solidFill>
                    <a:srgbClr val="595959"/>
                  </a:solidFill>
                  <a:latin typeface="Calibri" panose="020F0502020204030204" pitchFamily="34" charset="0"/>
                  <a:ea typeface="Helvetica Neue"/>
                  <a:cs typeface="Calibri" panose="020F0502020204030204" pitchFamily="34" charset="0"/>
                </a:rPr>
                <a:t> </a:t>
              </a:r>
              <a:r>
                <a:rPr lang="en-GB" sz="900" dirty="0" err="1">
                  <a:solidFill>
                    <a:srgbClr val="595959"/>
                  </a:solidFill>
                  <a:latin typeface="Calibri" panose="020F0502020204030204" pitchFamily="34" charset="0"/>
                  <a:ea typeface="Helvetica Neue"/>
                  <a:cs typeface="Calibri" panose="020F0502020204030204" pitchFamily="34" charset="0"/>
                </a:rPr>
                <a:t>nos</a:t>
              </a:r>
              <a:r>
                <a:rPr lang="en-GB" sz="900" dirty="0">
                  <a:solidFill>
                    <a:srgbClr val="595959"/>
                  </a:solidFill>
                  <a:latin typeface="Calibri" panose="020F0502020204030204" pitchFamily="34" charset="0"/>
                  <a:ea typeface="Helvetica Neue"/>
                  <a:cs typeface="Calibri" panose="020F0502020204030204" pitchFamily="34" charset="0"/>
                </a:rPr>
                <a:t> 8 meses antes e </a:t>
              </a:r>
              <a:r>
                <a:rPr lang="en-GB" sz="900" dirty="0" err="1">
                  <a:solidFill>
                    <a:srgbClr val="595959"/>
                  </a:solidFill>
                  <a:latin typeface="Calibri" panose="020F0502020204030204" pitchFamily="34" charset="0"/>
                  <a:ea typeface="Helvetica Neue"/>
                  <a:cs typeface="Calibri" panose="020F0502020204030204" pitchFamily="34" charset="0"/>
                </a:rPr>
                <a:t>após</a:t>
              </a:r>
              <a:r>
                <a:rPr lang="en-GB" sz="900" dirty="0">
                  <a:solidFill>
                    <a:srgbClr val="595959"/>
                  </a:solidFill>
                  <a:latin typeface="Calibri" panose="020F0502020204030204" pitchFamily="34" charset="0"/>
                  <a:ea typeface="Helvetica Neue"/>
                  <a:cs typeface="Calibri" panose="020F0502020204030204" pitchFamily="34" charset="0"/>
                </a:rPr>
                <a:t> o </a:t>
              </a:r>
              <a:r>
                <a:rPr lang="en-GB" sz="900" i="1" dirty="0">
                  <a:solidFill>
                    <a:srgbClr val="595959"/>
                  </a:solidFill>
                  <a:latin typeface="Calibri" panose="020F0502020204030204" pitchFamily="34" charset="0"/>
                  <a:ea typeface="Helvetica Neue"/>
                  <a:cs typeface="Calibri" panose="020F0502020204030204" pitchFamily="34" charset="0"/>
                </a:rPr>
                <a:t>feedback</a:t>
              </a:r>
              <a:r>
                <a:rPr lang="en-GB" sz="900" dirty="0">
                  <a:solidFill>
                    <a:srgbClr val="595959"/>
                  </a:solidFill>
                  <a:latin typeface="Calibri" panose="020F0502020204030204" pitchFamily="34" charset="0"/>
                  <a:ea typeface="Helvetica Neue"/>
                  <a:cs typeface="Calibri" panose="020F0502020204030204" pitchFamily="34" charset="0"/>
                </a:rPr>
                <a:t> </a:t>
              </a:r>
            </a:p>
          </p:txBody>
        </p:sp>
        <p:sp>
          <p:nvSpPr>
            <p:cNvPr id="59" name="TextBox 4">
              <a:extLst>
                <a:ext uri="{FF2B5EF4-FFF2-40B4-BE49-F238E27FC236}">
                  <a16:creationId xmlns:a16="http://schemas.microsoft.com/office/drawing/2014/main" id="{3766BA77-CE41-B645-8F74-83D073394853}"/>
                </a:ext>
              </a:extLst>
            </p:cNvPr>
            <p:cNvSpPr txBox="1"/>
            <p:nvPr/>
          </p:nvSpPr>
          <p:spPr>
            <a:xfrm rot="16200000">
              <a:off x="4247214" y="3665464"/>
              <a:ext cx="1438214" cy="219291"/>
            </a:xfrm>
            <a:prstGeom prst="rect">
              <a:avLst/>
            </a:prstGeom>
            <a:noFill/>
          </p:spPr>
          <p:txBody>
            <a:bodyPr wrap="none" rtlCol="0">
              <a:spAutoFit/>
            </a:bodyPr>
            <a:lstStyle/>
            <a:p>
              <a:pPr defTabSz="685800"/>
              <a:r>
                <a:rPr lang="en-GB" sz="825" b="1" dirty="0" err="1">
                  <a:solidFill>
                    <a:srgbClr val="595959"/>
                  </a:solidFill>
                  <a:latin typeface="Arial" panose="020B0604020202020204"/>
                  <a:ea typeface="Helvetica Neue"/>
                  <a:cs typeface="Helvetica Neue"/>
                </a:rPr>
                <a:t>Percentagem</a:t>
              </a:r>
              <a:r>
                <a:rPr lang="en-GB" sz="825" b="1" dirty="0">
                  <a:solidFill>
                    <a:srgbClr val="000000"/>
                  </a:solidFill>
                  <a:latin typeface="Arial" panose="020B0604020202020204"/>
                  <a:ea typeface="Helvetica Neue"/>
                  <a:cs typeface="Helvetica Neue"/>
                </a:rPr>
                <a:t> de</a:t>
              </a:r>
              <a:r>
                <a:rPr lang="en-GB" sz="825" b="1" dirty="0">
                  <a:solidFill>
                    <a:srgbClr val="595959"/>
                  </a:solidFill>
                  <a:latin typeface="Arial" panose="020B0604020202020204"/>
                  <a:ea typeface="Helvetica Neue"/>
                  <a:cs typeface="Helvetica Neue"/>
                </a:rPr>
                <a:t> </a:t>
              </a:r>
              <a:r>
                <a:rPr lang="en-GB" sz="825" b="1" dirty="0" err="1">
                  <a:solidFill>
                    <a:srgbClr val="595959"/>
                  </a:solidFill>
                  <a:latin typeface="Arial" panose="020B0604020202020204"/>
                  <a:ea typeface="Helvetica Neue"/>
                  <a:cs typeface="Helvetica Neue"/>
                </a:rPr>
                <a:t>doentes</a:t>
              </a:r>
              <a:endParaRPr lang="en-GB" sz="825" b="1" dirty="0">
                <a:solidFill>
                  <a:srgbClr val="595959"/>
                </a:solidFill>
                <a:latin typeface="Arial" panose="020B0604020202020204"/>
                <a:ea typeface="Helvetica Neue"/>
                <a:cs typeface="Helvetica Neue"/>
              </a:endParaRPr>
            </a:p>
          </p:txBody>
        </p:sp>
        <p:graphicFrame>
          <p:nvGraphicFramePr>
            <p:cNvPr id="17" name="Chart 15">
              <a:extLst>
                <a:ext uri="{FF2B5EF4-FFF2-40B4-BE49-F238E27FC236}">
                  <a16:creationId xmlns:a16="http://schemas.microsoft.com/office/drawing/2014/main" id="{BA4D703B-D611-3043-8151-F12CD3D42D0E}"/>
                </a:ext>
              </a:extLst>
            </p:cNvPr>
            <p:cNvGraphicFramePr/>
            <p:nvPr>
              <p:extLst>
                <p:ext uri="{D42A27DB-BD31-4B8C-83A1-F6EECF244321}">
                  <p14:modId xmlns:p14="http://schemas.microsoft.com/office/powerpoint/2010/main" val="1040517463"/>
                </p:ext>
              </p:extLst>
            </p:nvPr>
          </p:nvGraphicFramePr>
          <p:xfrm>
            <a:off x="4991769" y="2717975"/>
            <a:ext cx="6486725" cy="2904878"/>
          </p:xfrm>
          <a:graphic>
            <a:graphicData uri="http://schemas.openxmlformats.org/drawingml/2006/chart">
              <c:chart xmlns:c="http://schemas.openxmlformats.org/drawingml/2006/chart" xmlns:r="http://schemas.openxmlformats.org/officeDocument/2006/relationships" r:id="rId5"/>
            </a:graphicData>
          </a:graphic>
        </p:graphicFrame>
      </p:grpSp>
      <p:sp>
        <p:nvSpPr>
          <p:cNvPr id="15" name="CaixaDeTexto 14">
            <a:extLst>
              <a:ext uri="{FF2B5EF4-FFF2-40B4-BE49-F238E27FC236}">
                <a16:creationId xmlns:a16="http://schemas.microsoft.com/office/drawing/2014/main" id="{63C9E73E-1043-5148-8E8A-538C92442DCC}"/>
              </a:ext>
            </a:extLst>
          </p:cNvPr>
          <p:cNvSpPr txBox="1"/>
          <p:nvPr/>
        </p:nvSpPr>
        <p:spPr>
          <a:xfrm>
            <a:off x="95269" y="6388697"/>
            <a:ext cx="901719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Pds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profissionais de saúde;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TARV, terapêutica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antirretrovírica</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
        <p:nvSpPr>
          <p:cNvPr id="16" name="CaixaDeTexto 12">
            <a:extLst>
              <a:ext uri="{FF2B5EF4-FFF2-40B4-BE49-F238E27FC236}">
                <a16:creationId xmlns:a16="http://schemas.microsoft.com/office/drawing/2014/main" id="{7AD2B67F-E270-8144-8A6E-5658CD9CF05B}"/>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Impacto</a:t>
            </a:r>
            <a:r>
              <a:rPr lang="en-US" sz="2200" b="1" dirty="0">
                <a:solidFill>
                  <a:srgbClr val="5B595D"/>
                </a:solidFill>
              </a:rPr>
              <a:t> </a:t>
            </a:r>
            <a:r>
              <a:rPr lang="en-US" sz="2200" b="1" dirty="0" err="1">
                <a:solidFill>
                  <a:srgbClr val="5B595D"/>
                </a:solidFill>
              </a:rPr>
              <a:t>na</a:t>
            </a:r>
            <a:r>
              <a:rPr lang="en-US" sz="2200" b="1" dirty="0">
                <a:solidFill>
                  <a:srgbClr val="5B595D"/>
                </a:solidFill>
              </a:rPr>
              <a:t> TARV</a:t>
            </a:r>
            <a:endParaRPr lang="pt-PT" sz="2200" b="1" kern="0" dirty="0">
              <a:solidFill>
                <a:srgbClr val="5B595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3024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09090BC-DF8A-264B-8BFE-B4B4CAFC6E49}"/>
              </a:ext>
            </a:extLst>
          </p:cNvPr>
          <p:cNvSpPr txBox="1">
            <a:spLocks/>
          </p:cNvSpPr>
          <p:nvPr/>
        </p:nvSpPr>
        <p:spPr>
          <a:xfrm>
            <a:off x="416883" y="1036359"/>
            <a:ext cx="11350301" cy="380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GB" sz="2000" b="0" spc="0" dirty="0">
                <a:latin typeface="Calibri" panose="020F0502020204030204" pitchFamily="34" charset="0"/>
                <a:ea typeface="Helvetica Neue"/>
                <a:cs typeface="Calibri" panose="020F0502020204030204" pitchFamily="34" charset="0"/>
              </a:rPr>
              <a:t>A </a:t>
            </a:r>
            <a:r>
              <a:rPr lang="en-GB" sz="2000" b="0" spc="0" dirty="0" err="1">
                <a:latin typeface="Calibri" panose="020F0502020204030204" pitchFamily="34" charset="0"/>
                <a:ea typeface="Helvetica Neue"/>
                <a:cs typeface="Calibri" panose="020F0502020204030204" pitchFamily="34" charset="0"/>
              </a:rPr>
              <a:t>comunicação</a:t>
            </a:r>
            <a:r>
              <a:rPr lang="en-GB" sz="2000" b="0" spc="0" dirty="0">
                <a:latin typeface="Calibri" panose="020F0502020204030204" pitchFamily="34" charset="0"/>
                <a:ea typeface="Helvetica Neue"/>
                <a:cs typeface="Calibri" panose="020F0502020204030204" pitchFamily="34" charset="0"/>
              </a:rPr>
              <a:t> </a:t>
            </a:r>
            <a:r>
              <a:rPr lang="en-GB" sz="2000" b="0" spc="0" dirty="0" err="1">
                <a:latin typeface="Calibri" panose="020F0502020204030204" pitchFamily="34" charset="0"/>
                <a:ea typeface="Helvetica Neue"/>
                <a:cs typeface="Calibri" panose="020F0502020204030204" pitchFamily="34" charset="0"/>
              </a:rPr>
              <a:t>é</a:t>
            </a:r>
            <a:r>
              <a:rPr lang="en-GB" sz="2000" b="0" spc="0" dirty="0">
                <a:latin typeface="Calibri" panose="020F0502020204030204" pitchFamily="34" charset="0"/>
                <a:ea typeface="Helvetica Neue"/>
                <a:cs typeface="Calibri" panose="020F0502020204030204" pitchFamily="34" charset="0"/>
              </a:rPr>
              <a:t> fundamental </a:t>
            </a:r>
            <a:r>
              <a:rPr lang="en-GB" sz="2000" b="0" spc="0" dirty="0" err="1">
                <a:latin typeface="Calibri" panose="020F0502020204030204" pitchFamily="34" charset="0"/>
                <a:ea typeface="Helvetica Neue"/>
                <a:cs typeface="Calibri" panose="020F0502020204030204" pitchFamily="34" charset="0"/>
              </a:rPr>
              <a:t>na</a:t>
            </a:r>
            <a:r>
              <a:rPr lang="en-GB" sz="2000" b="0" spc="0" dirty="0">
                <a:latin typeface="Calibri" panose="020F0502020204030204" pitchFamily="34" charset="0"/>
                <a:ea typeface="Helvetica Neue"/>
                <a:cs typeface="Calibri" panose="020F0502020204030204" pitchFamily="34" charset="0"/>
              </a:rPr>
              <a:t> </a:t>
            </a:r>
            <a:r>
              <a:rPr lang="en-GB" sz="2000" b="0" spc="0" dirty="0" err="1">
                <a:latin typeface="Calibri" panose="020F0502020204030204" pitchFamily="34" charset="0"/>
                <a:ea typeface="Helvetica Neue"/>
                <a:cs typeface="Calibri" panose="020F0502020204030204" pitchFamily="34" charset="0"/>
              </a:rPr>
              <a:t>relação</a:t>
            </a:r>
            <a:r>
              <a:rPr lang="en-GB" sz="2000" b="0" spc="0" dirty="0">
                <a:latin typeface="Calibri" panose="020F0502020204030204" pitchFamily="34" charset="0"/>
                <a:ea typeface="Helvetica Neue"/>
                <a:cs typeface="Calibri" panose="020F0502020204030204" pitchFamily="34" charset="0"/>
              </a:rPr>
              <a:t> médico-doente</a:t>
            </a:r>
            <a:r>
              <a:rPr lang="en-GB" sz="2000" b="0" spc="0" baseline="30000" dirty="0">
                <a:latin typeface="Calibri" panose="020F0502020204030204" pitchFamily="34" charset="0"/>
                <a:ea typeface="Helvetica Neue"/>
                <a:cs typeface="Calibri" panose="020F0502020204030204" pitchFamily="34" charset="0"/>
              </a:rPr>
              <a:t>1</a:t>
            </a:r>
            <a:endParaRPr lang="en-GB" sz="2000" b="0" spc="0" dirty="0">
              <a:latin typeface="Calibri" panose="020F0502020204030204" pitchFamily="34" charset="0"/>
              <a:ea typeface="Helvetica Neue"/>
              <a:cs typeface="Calibri" panose="020F0502020204030204" pitchFamily="34" charset="0"/>
            </a:endParaRPr>
          </a:p>
        </p:txBody>
      </p:sp>
      <p:sp>
        <p:nvSpPr>
          <p:cNvPr id="30" name="Text Placeholder 13">
            <a:extLst>
              <a:ext uri="{FF2B5EF4-FFF2-40B4-BE49-F238E27FC236}">
                <a16:creationId xmlns:a16="http://schemas.microsoft.com/office/drawing/2014/main" id="{C6D6B46A-C963-A047-95A8-69B0A3D729B1}"/>
              </a:ext>
            </a:extLst>
          </p:cNvPr>
          <p:cNvSpPr txBox="1">
            <a:spLocks/>
          </p:cNvSpPr>
          <p:nvPr/>
        </p:nvSpPr>
        <p:spPr>
          <a:xfrm>
            <a:off x="287539" y="6409176"/>
            <a:ext cx="11082338" cy="21810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Penalba, V., Deshields, T. L., &amp; </a:t>
            </a:r>
            <a:r>
              <a:rPr lang="da-DK"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Klinkenberg</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D. (2018). </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Gaps in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communication</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between</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cancer patients and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healthcare</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providers</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Supportive</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Care in Cancer. </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doi:10.1007/s00520-018-4442-4 </a:t>
            </a:r>
          </a:p>
        </p:txBody>
      </p:sp>
      <p:sp>
        <p:nvSpPr>
          <p:cNvPr id="53" name="Content Placeholder 2">
            <a:extLst>
              <a:ext uri="{FF2B5EF4-FFF2-40B4-BE49-F238E27FC236}">
                <a16:creationId xmlns:a16="http://schemas.microsoft.com/office/drawing/2014/main" id="{4F127242-67B8-AD43-ACB5-065D4B277A1B}"/>
              </a:ext>
            </a:extLst>
          </p:cNvPr>
          <p:cNvSpPr txBox="1">
            <a:spLocks/>
          </p:cNvSpPr>
          <p:nvPr/>
        </p:nvSpPr>
        <p:spPr>
          <a:xfrm>
            <a:off x="550865" y="1583022"/>
            <a:ext cx="11082338" cy="4513263"/>
          </a:xfrm>
          <a:prstGeom prst="rect">
            <a:avLst/>
          </a:prstGeom>
        </p:spPr>
        <p:txBody>
          <a:bodyPr vert="horz" lIns="0" tIns="0" rIns="0" bIns="0" rtlCol="0">
            <a:noAutofit/>
          </a:bodyPr>
          <a:lstStyle>
            <a:lvl1pPr marL="135731" indent="-135731" algn="l" defTabSz="685800" rtl="0" eaLnBrk="1" latinLnBrk="0" hangingPunct="1">
              <a:lnSpc>
                <a:spcPct val="90000"/>
              </a:lnSpc>
              <a:spcBef>
                <a:spcPts val="750"/>
              </a:spcBef>
              <a:buFont typeface="Arial" panose="020B0604020202020204" pitchFamily="34" charset="0"/>
              <a:buChar char="•"/>
              <a:defRPr sz="1350" kern="1200">
                <a:solidFill>
                  <a:schemeClr val="accent2"/>
                </a:solidFill>
                <a:latin typeface="+mn-lt"/>
                <a:ea typeface="+mn-ea"/>
                <a:cs typeface="+mn-cs"/>
              </a:defRPr>
            </a:lvl1pPr>
            <a:lvl2pPr marL="335756"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2pPr>
            <a:lvl3pPr marL="535781" indent="-128588" algn="l" defTabSz="685800" rtl="0" eaLnBrk="1" latinLnBrk="0" hangingPunct="1">
              <a:lnSpc>
                <a:spcPct val="90000"/>
              </a:lnSpc>
              <a:spcBef>
                <a:spcPts val="375"/>
              </a:spcBef>
              <a:buFont typeface="Calibri" panose="020F0502020204030204" pitchFamily="34" charset="0"/>
              <a:buChar char="–"/>
              <a:defRPr sz="1350" kern="1200">
                <a:solidFill>
                  <a:schemeClr val="accent2"/>
                </a:solidFill>
                <a:latin typeface="+mn-lt"/>
                <a:ea typeface="+mn-ea"/>
                <a:cs typeface="+mn-cs"/>
              </a:defRPr>
            </a:lvl3pPr>
            <a:lvl4pPr marL="671513"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4pPr>
            <a:lvl5pPr marL="864394" indent="-185738"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indent="0">
              <a:buClr>
                <a:sysClr val="window" lastClr="FFFFFF"/>
              </a:buClr>
              <a:buNone/>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lvl="2" indent="0">
              <a:buNone/>
              <a:defRPr/>
            </a:pPr>
            <a:endParaRPr lang="en-GB" b="1" i="1" spc="-4" baseline="30000" dirty="0">
              <a:solidFill>
                <a:srgbClr val="595959"/>
              </a:solidFill>
              <a:latin typeface="Arial" panose="020B0604020202020204"/>
              <a:ea typeface="Helvetica Neue"/>
              <a:cs typeface="Arial"/>
            </a:endParaRPr>
          </a:p>
          <a:p>
            <a:pPr marL="0" lvl="2" indent="0">
              <a:buNone/>
              <a:defRPr/>
            </a:pPr>
            <a:endParaRPr lang="en-GB" b="1" dirty="0">
              <a:solidFill>
                <a:srgbClr val="595959"/>
              </a:solidFill>
              <a:latin typeface="Arial" panose="020B0604020202020204"/>
              <a:ea typeface="Helvetica Neue"/>
              <a:cs typeface="Helvetica Neue"/>
            </a:endParaRPr>
          </a:p>
        </p:txBody>
      </p:sp>
      <p:sp>
        <p:nvSpPr>
          <p:cNvPr id="17" name="CaixaDeTexto 16">
            <a:extLst>
              <a:ext uri="{FF2B5EF4-FFF2-40B4-BE49-F238E27FC236}">
                <a16:creationId xmlns:a16="http://schemas.microsoft.com/office/drawing/2014/main" id="{7E1332C3-BDFF-4546-B13F-F5D4DF6B8237}"/>
              </a:ext>
            </a:extLst>
          </p:cNvPr>
          <p:cNvSpPr txBox="1"/>
          <p:nvPr/>
        </p:nvSpPr>
        <p:spPr>
          <a:xfrm>
            <a:off x="5871410" y="3024328"/>
            <a:ext cx="6065259" cy="2677656"/>
          </a:xfrm>
          <a:prstGeom prst="rect">
            <a:avLst/>
          </a:prstGeom>
          <a:solidFill>
            <a:srgbClr val="FBC100"/>
          </a:solidFill>
          <a:ln>
            <a:noFill/>
          </a:ln>
        </p:spPr>
        <p:txBody>
          <a:bodyPr wrap="square">
            <a:spAutoFit/>
          </a:bodyPr>
          <a:lstStyle/>
          <a:p>
            <a:r>
              <a:rPr lang="pt-PT" b="1" dirty="0">
                <a:solidFill>
                  <a:srgbClr val="000000"/>
                </a:solidFill>
                <a:latin typeface="Calibri" panose="020F0502020204030204" pitchFamily="34" charset="0"/>
                <a:ea typeface="Helvetica Neue"/>
                <a:cs typeface="Calibri" panose="020F0502020204030204" pitchFamily="34" charset="0"/>
              </a:rPr>
              <a:t>Eventuais causas que levam à não referência de alguns sintomas por parte dos doentes:</a:t>
            </a:r>
          </a:p>
          <a:p>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Font typeface="Wingdings" pitchFamily="2" charset="2"/>
              <a:buChar char="ü"/>
            </a:pPr>
            <a:r>
              <a:rPr lang="pt-PT" dirty="0">
                <a:solidFill>
                  <a:srgbClr val="000000"/>
                </a:solidFill>
                <a:latin typeface="Calibri" panose="020F0502020204030204" pitchFamily="34" charset="0"/>
                <a:ea typeface="Helvetica Neue"/>
                <a:cs typeface="Calibri" panose="020F0502020204030204" pitchFamily="34" charset="0"/>
              </a:rPr>
              <a:t>dúvidas em relação à pertinência dos sintomas e eventual intervenção clínica</a:t>
            </a:r>
          </a:p>
          <a:p>
            <a:pPr marL="85725" indent="-85725">
              <a:buFont typeface="Wingdings" pitchFamily="2" charset="2"/>
              <a:buChar char="ü"/>
            </a:pPr>
            <a:endParaRPr lang="pt-PT" sz="800" dirty="0">
              <a:solidFill>
                <a:srgbClr val="000000"/>
              </a:solidFill>
              <a:latin typeface="Calibri" panose="020F0502020204030204" pitchFamily="34" charset="0"/>
              <a:ea typeface="Helvetica Neue"/>
              <a:cs typeface="Calibri" panose="020F0502020204030204" pitchFamily="34" charset="0"/>
            </a:endParaRPr>
          </a:p>
          <a:p>
            <a:pPr marL="285750" indent="-285750">
              <a:buFont typeface="Wingdings" pitchFamily="2" charset="2"/>
              <a:buChar char="ü"/>
            </a:pPr>
            <a:r>
              <a:rPr lang="pt-PT" dirty="0">
                <a:solidFill>
                  <a:srgbClr val="000000"/>
                </a:solidFill>
                <a:latin typeface="Calibri" panose="020F0502020204030204" pitchFamily="34" charset="0"/>
                <a:ea typeface="Helvetica Neue"/>
                <a:cs typeface="Calibri" panose="020F0502020204030204" pitchFamily="34" charset="0"/>
              </a:rPr>
              <a:t>incertezas sobre a eficácia de uma intervenção clínica</a:t>
            </a:r>
          </a:p>
          <a:p>
            <a:pPr marL="85725" indent="-85725">
              <a:buFont typeface="Wingdings" pitchFamily="2" charset="2"/>
              <a:buChar char="ü"/>
            </a:pPr>
            <a:endParaRPr lang="pt-PT" sz="800" dirty="0">
              <a:solidFill>
                <a:srgbClr val="000000"/>
              </a:solidFill>
              <a:latin typeface="Calibri" panose="020F0502020204030204" pitchFamily="34" charset="0"/>
              <a:ea typeface="Helvetica Neue"/>
              <a:cs typeface="Calibri" panose="020F0502020204030204" pitchFamily="34" charset="0"/>
            </a:endParaRPr>
          </a:p>
          <a:p>
            <a:pPr marL="285750" indent="-285750">
              <a:buFont typeface="Wingdings" pitchFamily="2" charset="2"/>
              <a:buChar char="ü"/>
            </a:pPr>
            <a:r>
              <a:rPr lang="pt-PT" dirty="0">
                <a:solidFill>
                  <a:srgbClr val="000000"/>
                </a:solidFill>
                <a:latin typeface="Calibri" panose="020F0502020204030204" pitchFamily="34" charset="0"/>
                <a:ea typeface="Helvetica Neue"/>
                <a:cs typeface="Calibri" panose="020F0502020204030204" pitchFamily="34" charset="0"/>
              </a:rPr>
              <a:t>medo da </a:t>
            </a:r>
            <a:r>
              <a:rPr lang="pt-PT" dirty="0" err="1">
                <a:solidFill>
                  <a:srgbClr val="000000"/>
                </a:solidFill>
                <a:latin typeface="Calibri" panose="020F0502020204030204" pitchFamily="34" charset="0"/>
                <a:ea typeface="Helvetica Neue"/>
                <a:cs typeface="Calibri" panose="020F0502020204030204" pitchFamily="34" charset="0"/>
              </a:rPr>
              <a:t>polimedicação</a:t>
            </a:r>
            <a:r>
              <a:rPr lang="pt-PT" dirty="0">
                <a:solidFill>
                  <a:srgbClr val="000000"/>
                </a:solidFill>
                <a:latin typeface="Calibri" panose="020F0502020204030204" pitchFamily="34" charset="0"/>
                <a:ea typeface="Helvetica Neue"/>
                <a:cs typeface="Calibri" panose="020F0502020204030204" pitchFamily="34" charset="0"/>
              </a:rPr>
              <a:t> </a:t>
            </a:r>
          </a:p>
          <a:p>
            <a:pPr marL="85725" indent="-85725">
              <a:buFont typeface="Wingdings" pitchFamily="2" charset="2"/>
              <a:buChar char="ü"/>
            </a:pPr>
            <a:endParaRPr lang="pt-PT" sz="800" dirty="0">
              <a:solidFill>
                <a:srgbClr val="000000"/>
              </a:solidFill>
              <a:latin typeface="Calibri" panose="020F0502020204030204" pitchFamily="34" charset="0"/>
              <a:ea typeface="Helvetica Neue"/>
              <a:cs typeface="Calibri" panose="020F0502020204030204" pitchFamily="34" charset="0"/>
            </a:endParaRPr>
          </a:p>
          <a:p>
            <a:pPr marL="285750" indent="-285750">
              <a:buFont typeface="Wingdings" pitchFamily="2" charset="2"/>
              <a:buChar char="ü"/>
            </a:pPr>
            <a:r>
              <a:rPr lang="pt-PT" dirty="0">
                <a:solidFill>
                  <a:srgbClr val="000000"/>
                </a:solidFill>
                <a:latin typeface="Calibri" panose="020F0502020204030204" pitchFamily="34" charset="0"/>
                <a:ea typeface="Helvetica Neue"/>
                <a:cs typeface="Calibri" panose="020F0502020204030204" pitchFamily="34" charset="0"/>
              </a:rPr>
              <a:t>falta de confiança com o clínico</a:t>
            </a:r>
          </a:p>
        </p:txBody>
      </p:sp>
      <p:sp>
        <p:nvSpPr>
          <p:cNvPr id="18" name="CaixaDeTexto 17">
            <a:extLst>
              <a:ext uri="{FF2B5EF4-FFF2-40B4-BE49-F238E27FC236}">
                <a16:creationId xmlns:a16="http://schemas.microsoft.com/office/drawing/2014/main" id="{AF245180-1F7E-8846-9D80-3189EBA269C8}"/>
              </a:ext>
            </a:extLst>
          </p:cNvPr>
          <p:cNvSpPr txBox="1"/>
          <p:nvPr/>
        </p:nvSpPr>
        <p:spPr>
          <a:xfrm>
            <a:off x="5871409" y="2227005"/>
            <a:ext cx="6065259" cy="646331"/>
          </a:xfrm>
          <a:prstGeom prst="rect">
            <a:avLst/>
          </a:prstGeom>
          <a:solidFill>
            <a:srgbClr val="FBC100"/>
          </a:solidFill>
          <a:ln>
            <a:noFill/>
          </a:ln>
        </p:spPr>
        <p:txBody>
          <a:bodyPr wrap="square">
            <a:spAutoFit/>
          </a:bodyPr>
          <a:lstStyle/>
          <a:p>
            <a:r>
              <a:rPr lang="pt-PT" dirty="0">
                <a:solidFill>
                  <a:srgbClr val="000000"/>
                </a:solidFill>
                <a:latin typeface="Calibri" panose="020F0502020204030204" pitchFamily="34" charset="0"/>
                <a:ea typeface="Helvetica Neue"/>
                <a:cs typeface="Calibri" panose="020F0502020204030204" pitchFamily="34" charset="0"/>
              </a:rPr>
              <a:t>Sintomas habitualmente não referidos pelos doentes, </a:t>
            </a:r>
          </a:p>
          <a:p>
            <a:r>
              <a:rPr lang="pt-PT" dirty="0">
                <a:solidFill>
                  <a:srgbClr val="000000"/>
                </a:solidFill>
                <a:latin typeface="Calibri" panose="020F0502020204030204" pitchFamily="34" charset="0"/>
                <a:ea typeface="Helvetica Neue"/>
                <a:cs typeface="Calibri" panose="020F0502020204030204" pitchFamily="34" charset="0"/>
              </a:rPr>
              <a:t>logo sem qualquer atitude/tratamento por parte dos </a:t>
            </a:r>
            <a:r>
              <a:rPr lang="pt-PT" dirty="0" err="1">
                <a:solidFill>
                  <a:srgbClr val="000000"/>
                </a:solidFill>
                <a:latin typeface="Calibri" panose="020F0502020204030204" pitchFamily="34" charset="0"/>
                <a:ea typeface="Helvetica Neue"/>
                <a:cs typeface="Calibri" panose="020F0502020204030204" pitchFamily="34" charset="0"/>
              </a:rPr>
              <a:t>PdS</a:t>
            </a:r>
            <a:endParaRPr lang="pt-PT" dirty="0">
              <a:solidFill>
                <a:srgbClr val="000000"/>
              </a:solidFill>
              <a:latin typeface="Calibri" panose="020F0502020204030204" pitchFamily="34" charset="0"/>
              <a:ea typeface="Helvetica Neue"/>
              <a:cs typeface="Calibri" panose="020F0502020204030204" pitchFamily="34" charset="0"/>
            </a:endParaRPr>
          </a:p>
        </p:txBody>
      </p:sp>
      <p:sp>
        <p:nvSpPr>
          <p:cNvPr id="10" name="CaixaDeTexto 9">
            <a:extLst>
              <a:ext uri="{FF2B5EF4-FFF2-40B4-BE49-F238E27FC236}">
                <a16:creationId xmlns:a16="http://schemas.microsoft.com/office/drawing/2014/main" id="{FF8E6932-DB6A-DF4D-BA22-A8384D937302}"/>
              </a:ext>
            </a:extLst>
          </p:cNvPr>
          <p:cNvSpPr txBox="1"/>
          <p:nvPr/>
        </p:nvSpPr>
        <p:spPr>
          <a:xfrm>
            <a:off x="198475" y="6247277"/>
            <a:ext cx="578191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PdS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 HCP, profissionais de saúde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Health</a:t>
            </a:r>
            <a:r>
              <a:rPr lang="pt-PT" sz="800" i="1" dirty="0">
                <a:solidFill>
                  <a:schemeClr val="tx1">
                    <a:lumMod val="65000"/>
                    <a:lumOff val="35000"/>
                  </a:schemeClr>
                </a:solidFill>
                <a:latin typeface="Calibri" panose="020F0502020204030204" pitchFamily="34" charset="0"/>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cs typeface="Calibri" panose="020F0502020204030204" pitchFamily="34" charset="0"/>
              </a:rPr>
              <a:t>Care</a:t>
            </a:r>
            <a:r>
              <a:rPr lang="pt-PT" sz="800" i="1" dirty="0">
                <a:solidFill>
                  <a:schemeClr val="tx1">
                    <a:lumMod val="65000"/>
                    <a:lumOff val="35000"/>
                  </a:schemeClr>
                </a:solidFill>
                <a:latin typeface="Calibri" panose="020F0502020204030204" pitchFamily="34" charset="0"/>
                <a:cs typeface="Calibri" panose="020F0502020204030204" pitchFamily="34" charset="0"/>
              </a:rPr>
              <a:t> Professional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a:p>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a:p>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pic>
        <p:nvPicPr>
          <p:cNvPr id="3" name="Imagem 2">
            <a:extLst>
              <a:ext uri="{FF2B5EF4-FFF2-40B4-BE49-F238E27FC236}">
                <a16:creationId xmlns:a16="http://schemas.microsoft.com/office/drawing/2014/main" id="{8C3AA686-C6D7-41F9-83D3-A928DB3DF075}"/>
              </a:ext>
            </a:extLst>
          </p:cNvPr>
          <p:cNvPicPr>
            <a:picLocks noChangeAspect="1"/>
          </p:cNvPicPr>
          <p:nvPr/>
        </p:nvPicPr>
        <p:blipFill>
          <a:blip r:embed="rId3"/>
          <a:stretch>
            <a:fillRect/>
          </a:stretch>
        </p:blipFill>
        <p:spPr>
          <a:xfrm>
            <a:off x="462351" y="2671948"/>
            <a:ext cx="5174617" cy="3087583"/>
          </a:xfrm>
          <a:prstGeom prst="rect">
            <a:avLst/>
          </a:prstGeom>
        </p:spPr>
      </p:pic>
      <p:sp>
        <p:nvSpPr>
          <p:cNvPr id="4" name="CaixaDeTexto 3">
            <a:extLst>
              <a:ext uri="{FF2B5EF4-FFF2-40B4-BE49-F238E27FC236}">
                <a16:creationId xmlns:a16="http://schemas.microsoft.com/office/drawing/2014/main" id="{DE213C34-11F2-4382-B15E-7D2873C2FFA7}"/>
              </a:ext>
            </a:extLst>
          </p:cNvPr>
          <p:cNvSpPr txBox="1"/>
          <p:nvPr/>
        </p:nvSpPr>
        <p:spPr>
          <a:xfrm>
            <a:off x="669325" y="2182402"/>
            <a:ext cx="4868953" cy="338554"/>
          </a:xfrm>
          <a:prstGeom prst="rect">
            <a:avLst/>
          </a:prstGeom>
          <a:noFill/>
        </p:spPr>
        <p:txBody>
          <a:bodyPr wrap="square" rtlCol="0">
            <a:spAutoFit/>
          </a:bodyPr>
          <a:lstStyle/>
          <a:p>
            <a:r>
              <a:rPr lang="pt-PT" sz="1600" dirty="0"/>
              <a:t>Sintomas psicológicos: frequência e discussão com </a:t>
            </a:r>
            <a:r>
              <a:rPr lang="pt-PT" sz="1600" dirty="0" err="1"/>
              <a:t>PdS</a:t>
            </a:r>
            <a:endParaRPr lang="pt-PT" sz="1600" dirty="0"/>
          </a:p>
        </p:txBody>
      </p:sp>
      <p:sp>
        <p:nvSpPr>
          <p:cNvPr id="11" name="CaixaDeTexto 12">
            <a:extLst>
              <a:ext uri="{FF2B5EF4-FFF2-40B4-BE49-F238E27FC236}">
                <a16:creationId xmlns:a16="http://schemas.microsoft.com/office/drawing/2014/main" id="{DAE654C5-2B8F-ED44-BFA0-A640923E8129}"/>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Comunicação</a:t>
            </a:r>
            <a:r>
              <a:rPr lang="en-US" sz="2200" b="1" dirty="0">
                <a:solidFill>
                  <a:srgbClr val="5B595D"/>
                </a:solidFill>
              </a:rPr>
              <a:t> </a:t>
            </a:r>
            <a:r>
              <a:rPr lang="en-US" sz="2200" b="1" dirty="0" err="1">
                <a:solidFill>
                  <a:srgbClr val="5B595D"/>
                </a:solidFill>
              </a:rPr>
              <a:t>médico-doente</a:t>
            </a:r>
            <a:endParaRPr lang="pt-PT" sz="2200" b="1" kern="0" dirty="0">
              <a:solidFill>
                <a:srgbClr val="5B595D"/>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37EB43FB-BEB6-3D42-A987-56DA0AC5B51F}"/>
              </a:ext>
            </a:extLst>
          </p:cNvPr>
          <p:cNvSpPr/>
          <p:nvPr/>
        </p:nvSpPr>
        <p:spPr>
          <a:xfrm>
            <a:off x="5871409" y="3024328"/>
            <a:ext cx="6065259" cy="648385"/>
          </a:xfrm>
          <a:prstGeom prst="rect">
            <a:avLst/>
          </a:prstGeom>
          <a:solidFill>
            <a:schemeClr val="tx1">
              <a:lumMod val="95000"/>
              <a:lumOff val="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9" name="Graphic 18">
            <a:extLst>
              <a:ext uri="{FF2B5EF4-FFF2-40B4-BE49-F238E27FC236}">
                <a16:creationId xmlns:a16="http://schemas.microsoft.com/office/drawing/2014/main" id="{CD1FCD0A-B8A3-C14C-98EB-50B6726136D4}"/>
              </a:ext>
            </a:extLst>
          </p:cNvPr>
          <p:cNvPicPr>
            <a:picLocks noChangeAspect="1"/>
          </p:cNvPicPr>
          <p:nvPr/>
        </p:nvPicPr>
        <p:blipFill rotWithShape="1">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9018" t="8012" r="26029" b="35732"/>
          <a:stretch/>
        </p:blipFill>
        <p:spPr>
          <a:xfrm>
            <a:off x="8823367" y="2774375"/>
            <a:ext cx="3113302" cy="2927609"/>
          </a:xfrm>
          <a:prstGeom prst="rect">
            <a:avLst/>
          </a:prstGeom>
        </p:spPr>
      </p:pic>
    </p:spTree>
    <p:extLst>
      <p:ext uri="{BB962C8B-B14F-4D97-AF65-F5344CB8AC3E}">
        <p14:creationId xmlns:p14="http://schemas.microsoft.com/office/powerpoint/2010/main" val="419773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200+ Free Drug Addiction &amp; Addiction Images">
            <a:extLst>
              <a:ext uri="{FF2B5EF4-FFF2-40B4-BE49-F238E27FC236}">
                <a16:creationId xmlns:a16="http://schemas.microsoft.com/office/drawing/2014/main" id="{74F93ED8-9C2E-384D-8217-CD2A8E1F3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9558" y="2655469"/>
            <a:ext cx="1201193" cy="120119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BEF05BCA-6797-7E4D-B5D4-08121227B866}"/>
              </a:ext>
            </a:extLst>
          </p:cNvPr>
          <p:cNvSpPr>
            <a:spLocks noGrp="1"/>
          </p:cNvSpPr>
          <p:nvPr>
            <p:ph type="title" idx="4294967295"/>
          </p:nvPr>
        </p:nvSpPr>
        <p:spPr>
          <a:xfrm>
            <a:off x="1489384" y="706459"/>
            <a:ext cx="9213231" cy="715963"/>
          </a:xfrm>
        </p:spPr>
        <p:txBody>
          <a:bodyPr>
            <a:normAutofit/>
          </a:bodyPr>
          <a:lstStyle/>
          <a:p>
            <a:pPr algn="ctr"/>
            <a:r>
              <a:rPr lang="en-US" sz="2400" b="1" dirty="0">
                <a:solidFill>
                  <a:srgbClr val="5B595D"/>
                </a:solidFill>
                <a:latin typeface="+mn-lt"/>
              </a:rPr>
              <a:t>PROs, </a:t>
            </a:r>
            <a:r>
              <a:rPr lang="en-US" sz="2400" b="1" dirty="0" err="1">
                <a:solidFill>
                  <a:srgbClr val="5B595D"/>
                </a:solidFill>
                <a:latin typeface="+mn-lt"/>
              </a:rPr>
              <a:t>ainda</a:t>
            </a:r>
            <a:r>
              <a:rPr lang="en-US" sz="2400" b="1" dirty="0">
                <a:solidFill>
                  <a:srgbClr val="5B595D"/>
                </a:solidFill>
                <a:latin typeface="+mn-lt"/>
              </a:rPr>
              <a:t> </a:t>
            </a:r>
            <a:r>
              <a:rPr lang="en-US" sz="2400" b="1" dirty="0" err="1">
                <a:solidFill>
                  <a:srgbClr val="5B595D"/>
                </a:solidFill>
                <a:latin typeface="+mn-lt"/>
              </a:rPr>
              <a:t>úteis</a:t>
            </a:r>
            <a:r>
              <a:rPr lang="en-US" sz="2400" b="1" dirty="0">
                <a:solidFill>
                  <a:srgbClr val="5B595D"/>
                </a:solidFill>
                <a:latin typeface="+mn-lt"/>
              </a:rPr>
              <a:t> para…</a:t>
            </a:r>
          </a:p>
        </p:txBody>
      </p:sp>
      <p:sp>
        <p:nvSpPr>
          <p:cNvPr id="9" name="CaixaDeTexto 8">
            <a:extLst>
              <a:ext uri="{FF2B5EF4-FFF2-40B4-BE49-F238E27FC236}">
                <a16:creationId xmlns:a16="http://schemas.microsoft.com/office/drawing/2014/main" id="{C71032AC-1A6A-7847-A198-FF9B998ACBB1}"/>
              </a:ext>
            </a:extLst>
          </p:cNvPr>
          <p:cNvSpPr txBox="1"/>
          <p:nvPr/>
        </p:nvSpPr>
        <p:spPr>
          <a:xfrm>
            <a:off x="694266" y="1725716"/>
            <a:ext cx="8078112" cy="4247317"/>
          </a:xfrm>
          <a:prstGeom prst="rect">
            <a:avLst/>
          </a:prstGeom>
          <a:noFill/>
        </p:spPr>
        <p:txBody>
          <a:bodyPr wrap="square">
            <a:spAutoFit/>
          </a:bodyPr>
          <a:lstStyle/>
          <a:p>
            <a:pPr marL="285750" indent="-285750" algn="l">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Facilitar o autoconhecimento das PVVIH, envolvendo-as no seu cuidado e resultando na melhoria da gestão/controlo da infeção por VIH</a:t>
            </a:r>
            <a:r>
              <a:rPr lang="pt-PT" baseline="30000" dirty="0">
                <a:solidFill>
                  <a:srgbClr val="000000"/>
                </a:solidFill>
                <a:latin typeface="Calibri" panose="020F0502020204030204" pitchFamily="34" charset="0"/>
                <a:ea typeface="Helvetica Neue"/>
                <a:cs typeface="Calibri" panose="020F0502020204030204" pitchFamily="34" charset="0"/>
              </a:rPr>
              <a:t>1,2</a:t>
            </a:r>
          </a:p>
          <a:p>
            <a:pPr marL="285750" indent="-285750">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lgn="l">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Melhorar o rastreio de comportamentos de risco, como o uso de drogas, hábitos alcoólicos ou tabágicos</a:t>
            </a:r>
            <a:r>
              <a:rPr lang="pt-PT" baseline="30000" dirty="0">
                <a:solidFill>
                  <a:srgbClr val="000000"/>
                </a:solidFill>
                <a:latin typeface="Calibri" panose="020F0502020204030204" pitchFamily="34" charset="0"/>
                <a:ea typeface="Helvetica Neue"/>
                <a:cs typeface="Calibri" panose="020F0502020204030204" pitchFamily="34" charset="0"/>
              </a:rPr>
              <a:t>1</a:t>
            </a: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Maior atenção para eventuais problemas de violência pelos parceiros</a:t>
            </a:r>
            <a:r>
              <a:rPr lang="pt-PT" baseline="30000" dirty="0">
                <a:solidFill>
                  <a:srgbClr val="000000"/>
                </a:solidFill>
                <a:latin typeface="Calibri" panose="020F0502020204030204" pitchFamily="34" charset="0"/>
                <a:ea typeface="Helvetica Neue"/>
                <a:cs typeface="Calibri" panose="020F0502020204030204" pitchFamily="34" charset="0"/>
              </a:rPr>
              <a:t>1</a:t>
            </a: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lgn="l">
              <a:buClr>
                <a:srgbClr val="C51635"/>
              </a:buClr>
              <a:buFont typeface="Wingdings" pitchFamily="2" charset="2"/>
              <a:buChar char="§"/>
            </a:pPr>
            <a:endParaRPr lang="pt-PT" dirty="0">
              <a:solidFill>
                <a:srgbClr val="000000"/>
              </a:solidFill>
              <a:latin typeface="Calibri" panose="020F0502020204030204" pitchFamily="34" charset="0"/>
              <a:ea typeface="Helvetica Neue"/>
              <a:cs typeface="Calibri" panose="020F0502020204030204" pitchFamily="34" charset="0"/>
            </a:endParaRPr>
          </a:p>
          <a:p>
            <a:pPr marL="285750" indent="-285750">
              <a:buClr>
                <a:srgbClr val="C51635"/>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Melhorar a gestão da consulta, permitindo aos </a:t>
            </a:r>
            <a:r>
              <a:rPr lang="pt-PT" dirty="0" err="1">
                <a:solidFill>
                  <a:srgbClr val="000000"/>
                </a:solidFill>
                <a:latin typeface="Calibri" panose="020F0502020204030204" pitchFamily="34" charset="0"/>
                <a:ea typeface="Helvetica Neue"/>
                <a:cs typeface="Calibri" panose="020F0502020204030204" pitchFamily="34" charset="0"/>
              </a:rPr>
              <a:t>PdS</a:t>
            </a:r>
            <a:r>
              <a:rPr lang="pt-PT" dirty="0">
                <a:solidFill>
                  <a:srgbClr val="000000"/>
                </a:solidFill>
                <a:latin typeface="Calibri" panose="020F0502020204030204" pitchFamily="34" charset="0"/>
                <a:ea typeface="Helvetica Neue"/>
                <a:cs typeface="Calibri" panose="020F0502020204030204" pitchFamily="34" charset="0"/>
              </a:rPr>
              <a:t> focar-se nas questões mais relevantes para o doente, aumentando o grau de empatia e com melhor monitorização do tratamento e bem estar do doente</a:t>
            </a:r>
            <a:r>
              <a:rPr lang="pt-PT" baseline="30000" dirty="0">
                <a:solidFill>
                  <a:srgbClr val="000000"/>
                </a:solidFill>
                <a:latin typeface="Calibri" panose="020F0502020204030204" pitchFamily="34" charset="0"/>
                <a:ea typeface="Helvetica Neue"/>
                <a:cs typeface="Calibri" panose="020F0502020204030204" pitchFamily="34" charset="0"/>
              </a:rPr>
              <a:t>1,2</a:t>
            </a:r>
            <a:endParaRPr lang="pt-PT" dirty="0">
              <a:solidFill>
                <a:srgbClr val="000000"/>
              </a:solidFill>
              <a:latin typeface="Calibri" panose="020F0502020204030204" pitchFamily="34" charset="0"/>
              <a:ea typeface="Helvetica Neue"/>
              <a:cs typeface="Calibri" panose="020F0502020204030204" pitchFamily="34" charset="0"/>
            </a:endParaRPr>
          </a:p>
        </p:txBody>
      </p:sp>
      <p:pic>
        <p:nvPicPr>
          <p:cNvPr id="10" name="Picture 4" descr="Cruel Women Vector Images (46)">
            <a:extLst>
              <a:ext uri="{FF2B5EF4-FFF2-40B4-BE49-F238E27FC236}">
                <a16:creationId xmlns:a16="http://schemas.microsoft.com/office/drawing/2014/main" id="{C0094546-C75D-264A-8CE0-7CFCE7BF78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54" r="6989" b="11259"/>
          <a:stretch/>
        </p:blipFill>
        <p:spPr bwMode="auto">
          <a:xfrm>
            <a:off x="8133605" y="3758446"/>
            <a:ext cx="1277545" cy="1201193"/>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6" descr="Doctor and Patient clipart 1 - Clipart World">
            <a:extLst>
              <a:ext uri="{FF2B5EF4-FFF2-40B4-BE49-F238E27FC236}">
                <a16:creationId xmlns:a16="http://schemas.microsoft.com/office/drawing/2014/main" id="{3F4DB744-F9F9-BB42-BC03-C25F410C8C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034" b="20506"/>
          <a:stretch/>
        </p:blipFill>
        <p:spPr bwMode="auto">
          <a:xfrm>
            <a:off x="8430047" y="5089709"/>
            <a:ext cx="2017885" cy="1109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59E27A0A-6D46-244E-A83D-A6858F272237}"/>
              </a:ext>
            </a:extLst>
          </p:cNvPr>
          <p:cNvSpPr txBox="1"/>
          <p:nvPr/>
        </p:nvSpPr>
        <p:spPr>
          <a:xfrm>
            <a:off x="208458" y="6454434"/>
            <a:ext cx="700779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1.Greenhalgh,J.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.J.Patient-Reported</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(2018); 2.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Mejdahl,C.T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J.Patient-ReportedOutcomes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(2020).</a:t>
            </a:r>
          </a:p>
        </p:txBody>
      </p:sp>
      <p:sp>
        <p:nvSpPr>
          <p:cNvPr id="14" name="CaixaDeTexto 13">
            <a:extLst>
              <a:ext uri="{FF2B5EF4-FFF2-40B4-BE49-F238E27FC236}">
                <a16:creationId xmlns:a16="http://schemas.microsoft.com/office/drawing/2014/main" id="{6358F683-2BE7-1F48-8E93-0FF7AAE68B19}"/>
              </a:ext>
            </a:extLst>
          </p:cNvPr>
          <p:cNvSpPr txBox="1"/>
          <p:nvPr/>
        </p:nvSpPr>
        <p:spPr>
          <a:xfrm>
            <a:off x="208458" y="6199432"/>
            <a:ext cx="5982135"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PdS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profissionais de saúde;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PVVIH, pessoas que vivem com VIH</a:t>
            </a:r>
          </a:p>
          <a:p>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pic>
        <p:nvPicPr>
          <p:cNvPr id="5122" name="Picture 2" descr="People with HIV more willing to consider a medication offering a 'cure' for  HIV than one providing 'clinical remission' | aidsmap">
            <a:extLst>
              <a:ext uri="{FF2B5EF4-FFF2-40B4-BE49-F238E27FC236}">
                <a16:creationId xmlns:a16="http://schemas.microsoft.com/office/drawing/2014/main" id="{ACA6DA2E-DDC1-774D-8801-6C8D2EC4D8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84"/>
          <a:stretch/>
        </p:blipFill>
        <p:spPr bwMode="auto">
          <a:xfrm>
            <a:off x="8433081" y="1823326"/>
            <a:ext cx="1093489" cy="83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81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13">
            <a:extLst>
              <a:ext uri="{FF2B5EF4-FFF2-40B4-BE49-F238E27FC236}">
                <a16:creationId xmlns:a16="http://schemas.microsoft.com/office/drawing/2014/main" id="{41D6EF38-9219-AD4B-A331-140F0EC392C7}"/>
              </a:ext>
            </a:extLst>
          </p:cNvPr>
          <p:cNvSpPr txBox="1">
            <a:spLocks/>
          </p:cNvSpPr>
          <p:nvPr/>
        </p:nvSpPr>
        <p:spPr>
          <a:xfrm>
            <a:off x="338065" y="6438932"/>
            <a:ext cx="9921302" cy="172622"/>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Chen J,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BMC Health </a:t>
            </a:r>
            <a:r>
              <a:rPr lang="en-GB"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Serv</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Res </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2013;13:211; 2. Luckett T,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Psycho-oncology</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2009;18:1129–38; 3. </a:t>
            </a:r>
            <a:r>
              <a:rPr lang="en-GB"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Etkind</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 SN, </a:t>
            </a:r>
            <a:r>
              <a:rPr lang="en-GB"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 J Pain Symptom Manage </a:t>
            </a:r>
            <a:r>
              <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rPr>
              <a:t>2015;49:611–24.</a:t>
            </a:r>
            <a:endPar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
        <p:nvSpPr>
          <p:cNvPr id="33" name="CaixaDeTexto 32">
            <a:extLst>
              <a:ext uri="{FF2B5EF4-FFF2-40B4-BE49-F238E27FC236}">
                <a16:creationId xmlns:a16="http://schemas.microsoft.com/office/drawing/2014/main" id="{F0DB9601-4B17-F442-B196-9DC496EE8EE6}"/>
              </a:ext>
            </a:extLst>
          </p:cNvPr>
          <p:cNvSpPr txBox="1"/>
          <p:nvPr/>
        </p:nvSpPr>
        <p:spPr>
          <a:xfrm>
            <a:off x="252492" y="6223488"/>
            <a:ext cx="470839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PdS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profissionais de saúde;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a:p>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
        <p:nvSpPr>
          <p:cNvPr id="32" name="CaixaDeTexto 12">
            <a:extLst>
              <a:ext uri="{FF2B5EF4-FFF2-40B4-BE49-F238E27FC236}">
                <a16:creationId xmlns:a16="http://schemas.microsoft.com/office/drawing/2014/main" id="{D4FB6A6F-22CF-514D-B22A-F16B23B79708}"/>
              </a:ext>
            </a:extLst>
          </p:cNvPr>
          <p:cNvSpPr txBox="1"/>
          <p:nvPr/>
        </p:nvSpPr>
        <p:spPr>
          <a:xfrm>
            <a:off x="198475" y="202676"/>
            <a:ext cx="9147174"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GB" sz="2200" b="1" dirty="0">
                <a:solidFill>
                  <a:srgbClr val="5B595D"/>
                </a:solidFill>
                <a:latin typeface="Calibri" panose="020F0502020204030204" pitchFamily="34" charset="0"/>
                <a:cs typeface="Calibri" panose="020F0502020204030204" pitchFamily="34" charset="0"/>
              </a:rPr>
              <a:t>A </a:t>
            </a:r>
            <a:r>
              <a:rPr lang="en-GB" sz="2200" b="1" dirty="0" err="1">
                <a:solidFill>
                  <a:srgbClr val="5B595D"/>
                </a:solidFill>
                <a:latin typeface="Calibri" panose="020F0502020204030204" pitchFamily="34" charset="0"/>
                <a:cs typeface="Calibri" panose="020F0502020204030204" pitchFamily="34" charset="0"/>
              </a:rPr>
              <a:t>análise</a:t>
            </a:r>
            <a:r>
              <a:rPr lang="en-GB" sz="2200" b="1" dirty="0">
                <a:solidFill>
                  <a:srgbClr val="5B595D"/>
                </a:solidFill>
                <a:latin typeface="Calibri" panose="020F0502020204030204" pitchFamily="34" charset="0"/>
                <a:cs typeface="Calibri" panose="020F0502020204030204" pitchFamily="34" charset="0"/>
              </a:rPr>
              <a:t> de </a:t>
            </a:r>
            <a:r>
              <a:rPr lang="en-GB" sz="2200" b="1" dirty="0" err="1">
                <a:solidFill>
                  <a:srgbClr val="5B595D"/>
                </a:solidFill>
                <a:latin typeface="Calibri" panose="020F0502020204030204" pitchFamily="34" charset="0"/>
                <a:cs typeface="Calibri" panose="020F0502020204030204" pitchFamily="34" charset="0"/>
              </a:rPr>
              <a:t>revisões</a:t>
            </a:r>
            <a:r>
              <a:rPr lang="en-GB" sz="2200" b="1" dirty="0">
                <a:solidFill>
                  <a:srgbClr val="5B595D"/>
                </a:solidFill>
                <a:latin typeface="Calibri" panose="020F0502020204030204" pitchFamily="34" charset="0"/>
                <a:cs typeface="Calibri" panose="020F0502020204030204" pitchFamily="34" charset="0"/>
              </a:rPr>
              <a:t> </a:t>
            </a:r>
            <a:r>
              <a:rPr lang="en-GB" sz="2200" b="1" dirty="0" err="1">
                <a:solidFill>
                  <a:srgbClr val="5B595D"/>
                </a:solidFill>
                <a:latin typeface="Calibri" panose="020F0502020204030204" pitchFamily="34" charset="0"/>
                <a:cs typeface="Calibri" panose="020F0502020204030204" pitchFamily="34" charset="0"/>
              </a:rPr>
              <a:t>sistemáticas</a:t>
            </a:r>
            <a:r>
              <a:rPr lang="en-GB" sz="2200" b="1" dirty="0">
                <a:solidFill>
                  <a:srgbClr val="5B595D"/>
                </a:solidFill>
                <a:latin typeface="Calibri" panose="020F0502020204030204" pitchFamily="34" charset="0"/>
                <a:cs typeface="Calibri" panose="020F0502020204030204" pitchFamily="34" charset="0"/>
              </a:rPr>
              <a:t> e </a:t>
            </a:r>
            <a:r>
              <a:rPr lang="en-GB" sz="2200" b="1" dirty="0" err="1">
                <a:solidFill>
                  <a:srgbClr val="5B595D"/>
                </a:solidFill>
                <a:latin typeface="Calibri" panose="020F0502020204030204" pitchFamily="34" charset="0"/>
                <a:cs typeface="Calibri" panose="020F0502020204030204" pitchFamily="34" charset="0"/>
              </a:rPr>
              <a:t>ensaios</a:t>
            </a:r>
            <a:r>
              <a:rPr lang="en-GB" sz="2200" b="1" dirty="0">
                <a:solidFill>
                  <a:srgbClr val="5B595D"/>
                </a:solidFill>
                <a:latin typeface="Calibri" panose="020F0502020204030204" pitchFamily="34" charset="0"/>
                <a:cs typeface="Calibri" panose="020F0502020204030204" pitchFamily="34" charset="0"/>
              </a:rPr>
              <a:t> </a:t>
            </a:r>
            <a:r>
              <a:rPr lang="en-GB" sz="2200" b="1" dirty="0" err="1">
                <a:solidFill>
                  <a:srgbClr val="5B595D"/>
                </a:solidFill>
                <a:latin typeface="Calibri" panose="020F0502020204030204" pitchFamily="34" charset="0"/>
                <a:cs typeface="Calibri" panose="020F0502020204030204" pitchFamily="34" charset="0"/>
              </a:rPr>
              <a:t>clínicos</a:t>
            </a:r>
            <a:r>
              <a:rPr lang="en-GB" sz="2200" b="1" dirty="0">
                <a:solidFill>
                  <a:srgbClr val="5B595D"/>
                </a:solidFill>
                <a:latin typeface="Calibri" panose="020F0502020204030204" pitchFamily="34" charset="0"/>
                <a:cs typeface="Calibri" panose="020F0502020204030204" pitchFamily="34" charset="0"/>
              </a:rPr>
              <a:t> </a:t>
            </a:r>
            <a:r>
              <a:rPr lang="en-GB" sz="2200" b="1" dirty="0" err="1">
                <a:solidFill>
                  <a:srgbClr val="5B595D"/>
                </a:solidFill>
                <a:latin typeface="Calibri" panose="020F0502020204030204" pitchFamily="34" charset="0"/>
                <a:cs typeface="Calibri" panose="020F0502020204030204" pitchFamily="34" charset="0"/>
              </a:rPr>
              <a:t>revelou</a:t>
            </a:r>
            <a:r>
              <a:rPr lang="en-GB" sz="2200" b="1" dirty="0">
                <a:solidFill>
                  <a:srgbClr val="5B595D"/>
                </a:solidFill>
                <a:latin typeface="Calibri" panose="020F0502020204030204" pitchFamily="34" charset="0"/>
                <a:cs typeface="Calibri" panose="020F0502020204030204" pitchFamily="34" charset="0"/>
              </a:rPr>
              <a:t> que </a:t>
            </a:r>
            <a:r>
              <a:rPr lang="en-GB" sz="2200" b="1" dirty="0" err="1">
                <a:solidFill>
                  <a:srgbClr val="5B595D"/>
                </a:solidFill>
                <a:latin typeface="Calibri" panose="020F0502020204030204" pitchFamily="34" charset="0"/>
                <a:cs typeface="Calibri" panose="020F0502020204030204" pitchFamily="34" charset="0"/>
              </a:rPr>
              <a:t>os</a:t>
            </a:r>
            <a:r>
              <a:rPr lang="en-GB" sz="2200" b="1" dirty="0">
                <a:solidFill>
                  <a:srgbClr val="5B595D"/>
                </a:solidFill>
                <a:latin typeface="Calibri" panose="020F0502020204030204" pitchFamily="34" charset="0"/>
                <a:cs typeface="Calibri" panose="020F0502020204030204" pitchFamily="34" charset="0"/>
              </a:rPr>
              <a:t> PROs </a:t>
            </a:r>
            <a:r>
              <a:rPr lang="en-GB" sz="2200" b="1" dirty="0" err="1">
                <a:solidFill>
                  <a:srgbClr val="5B595D"/>
                </a:solidFill>
                <a:latin typeface="Calibri" panose="020F0502020204030204" pitchFamily="34" charset="0"/>
                <a:cs typeface="Calibri" panose="020F0502020204030204" pitchFamily="34" charset="0"/>
              </a:rPr>
              <a:t>melhoram</a:t>
            </a:r>
            <a:r>
              <a:rPr lang="en-GB" sz="2200" b="1" dirty="0">
                <a:solidFill>
                  <a:srgbClr val="5B595D"/>
                </a:solidFill>
                <a:latin typeface="Calibri" panose="020F0502020204030204" pitchFamily="34" charset="0"/>
                <a:cs typeface="Calibri" panose="020F0502020204030204" pitchFamily="34" charset="0"/>
              </a:rPr>
              <a:t> a </a:t>
            </a:r>
            <a:r>
              <a:rPr lang="en-GB" sz="2200" b="1" dirty="0" err="1">
                <a:solidFill>
                  <a:srgbClr val="5B595D"/>
                </a:solidFill>
                <a:latin typeface="Calibri" panose="020F0502020204030204" pitchFamily="34" charset="0"/>
                <a:cs typeface="Calibri" panose="020F0502020204030204" pitchFamily="34" charset="0"/>
              </a:rPr>
              <a:t>consciencialização</a:t>
            </a:r>
            <a:r>
              <a:rPr lang="en-GB" sz="2200" b="1" dirty="0">
                <a:solidFill>
                  <a:srgbClr val="5B595D"/>
                </a:solidFill>
                <a:latin typeface="Calibri" panose="020F0502020204030204" pitchFamily="34" charset="0"/>
                <a:cs typeface="Calibri" panose="020F0502020204030204" pitchFamily="34" charset="0"/>
              </a:rPr>
              <a:t> dos </a:t>
            </a:r>
            <a:r>
              <a:rPr lang="en-GB" sz="2200" b="1" dirty="0" err="1">
                <a:solidFill>
                  <a:srgbClr val="5B595D"/>
                </a:solidFill>
                <a:latin typeface="Calibri" panose="020F0502020204030204" pitchFamily="34" charset="0"/>
                <a:cs typeface="Calibri" panose="020F0502020204030204" pitchFamily="34" charset="0"/>
              </a:rPr>
              <a:t>PdS</a:t>
            </a:r>
            <a:r>
              <a:rPr lang="en-GB" sz="2200" b="1" dirty="0">
                <a:solidFill>
                  <a:srgbClr val="5B595D"/>
                </a:solidFill>
                <a:latin typeface="Calibri" panose="020F0502020204030204" pitchFamily="34" charset="0"/>
                <a:cs typeface="Calibri" panose="020F0502020204030204" pitchFamily="34" charset="0"/>
              </a:rPr>
              <a:t> </a:t>
            </a:r>
            <a:r>
              <a:rPr lang="en-GB" sz="2200" b="1" dirty="0" err="1">
                <a:solidFill>
                  <a:srgbClr val="5B595D"/>
                </a:solidFill>
                <a:latin typeface="Calibri" panose="020F0502020204030204" pitchFamily="34" charset="0"/>
                <a:cs typeface="Calibri" panose="020F0502020204030204" pitchFamily="34" charset="0"/>
              </a:rPr>
              <a:t>sobre</a:t>
            </a:r>
            <a:r>
              <a:rPr lang="en-GB" sz="2200" b="1" dirty="0">
                <a:solidFill>
                  <a:srgbClr val="5B595D"/>
                </a:solidFill>
                <a:latin typeface="Calibri" panose="020F0502020204030204" pitchFamily="34" charset="0"/>
                <a:cs typeface="Calibri" panose="020F0502020204030204" pitchFamily="34" charset="0"/>
              </a:rPr>
              <a:t> as </a:t>
            </a:r>
            <a:r>
              <a:rPr lang="en-GB" sz="2200" b="1" dirty="0" err="1">
                <a:solidFill>
                  <a:srgbClr val="5B595D"/>
                </a:solidFill>
                <a:latin typeface="Calibri" panose="020F0502020204030204" pitchFamily="34" charset="0"/>
                <a:cs typeface="Calibri" panose="020F0502020204030204" pitchFamily="34" charset="0"/>
              </a:rPr>
              <a:t>necessidades</a:t>
            </a:r>
            <a:r>
              <a:rPr lang="en-GB" sz="2200" b="1" dirty="0">
                <a:solidFill>
                  <a:srgbClr val="5B595D"/>
                </a:solidFill>
                <a:latin typeface="Calibri" panose="020F0502020204030204" pitchFamily="34" charset="0"/>
                <a:cs typeface="Calibri" panose="020F0502020204030204" pitchFamily="34" charset="0"/>
              </a:rPr>
              <a:t> dos doentes</a:t>
            </a:r>
            <a:r>
              <a:rPr lang="en-GB" sz="2200" b="1" baseline="30000" dirty="0">
                <a:solidFill>
                  <a:srgbClr val="5B595D"/>
                </a:solidFill>
                <a:latin typeface="Calibri" panose="020F0502020204030204" pitchFamily="34" charset="0"/>
                <a:cs typeface="Calibri" panose="020F0502020204030204" pitchFamily="34" charset="0"/>
              </a:rPr>
              <a:t>1-3</a:t>
            </a:r>
            <a:endParaRPr lang="pt-PT" sz="2200" b="1" kern="0" dirty="0">
              <a:solidFill>
                <a:srgbClr val="5B595D"/>
              </a:solidFill>
              <a:latin typeface="Helvetica Neue"/>
              <a:ea typeface="Helvetica Neue"/>
              <a:cs typeface="Helvetica Neue"/>
              <a:sym typeface="Helvetica Neue"/>
            </a:endParaRPr>
          </a:p>
        </p:txBody>
      </p:sp>
      <p:grpSp>
        <p:nvGrpSpPr>
          <p:cNvPr id="6" name="Group 5">
            <a:extLst>
              <a:ext uri="{FF2B5EF4-FFF2-40B4-BE49-F238E27FC236}">
                <a16:creationId xmlns:a16="http://schemas.microsoft.com/office/drawing/2014/main" id="{AAC469D5-D685-9443-A8B6-BC0BD663AD42}"/>
              </a:ext>
            </a:extLst>
          </p:cNvPr>
          <p:cNvGrpSpPr/>
          <p:nvPr/>
        </p:nvGrpSpPr>
        <p:grpSpPr>
          <a:xfrm>
            <a:off x="983226" y="1718193"/>
            <a:ext cx="10225548" cy="4022786"/>
            <a:chOff x="983226" y="1387829"/>
            <a:chExt cx="10225548" cy="4022786"/>
          </a:xfrm>
        </p:grpSpPr>
        <p:grpSp>
          <p:nvGrpSpPr>
            <p:cNvPr id="4" name="Group 3">
              <a:extLst>
                <a:ext uri="{FF2B5EF4-FFF2-40B4-BE49-F238E27FC236}">
                  <a16:creationId xmlns:a16="http://schemas.microsoft.com/office/drawing/2014/main" id="{81CB4DDE-F2AB-C64C-B01C-148757D05102}"/>
                </a:ext>
              </a:extLst>
            </p:cNvPr>
            <p:cNvGrpSpPr/>
            <p:nvPr/>
          </p:nvGrpSpPr>
          <p:grpSpPr>
            <a:xfrm>
              <a:off x="983226" y="1387829"/>
              <a:ext cx="10225548" cy="4022786"/>
              <a:chOff x="1540618" y="1387829"/>
              <a:chExt cx="9110764" cy="4022786"/>
            </a:xfrm>
          </p:grpSpPr>
          <p:sp>
            <p:nvSpPr>
              <p:cNvPr id="35" name="Rectangle 34">
                <a:extLst>
                  <a:ext uri="{FF2B5EF4-FFF2-40B4-BE49-F238E27FC236}">
                    <a16:creationId xmlns:a16="http://schemas.microsoft.com/office/drawing/2014/main" id="{01F69176-FEFB-164D-BE75-27A3356357EE}"/>
                  </a:ext>
                </a:extLst>
              </p:cNvPr>
              <p:cNvSpPr/>
              <p:nvPr/>
            </p:nvSpPr>
            <p:spPr>
              <a:xfrm flipH="1">
                <a:off x="1540618" y="1387829"/>
                <a:ext cx="9110764" cy="549760"/>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sp>
            <p:nvSpPr>
              <p:cNvPr id="38" name="Rectangle 37">
                <a:extLst>
                  <a:ext uri="{FF2B5EF4-FFF2-40B4-BE49-F238E27FC236}">
                    <a16:creationId xmlns:a16="http://schemas.microsoft.com/office/drawing/2014/main" id="{4DF72380-5860-B141-9381-83FF8279022F}"/>
                  </a:ext>
                </a:extLst>
              </p:cNvPr>
              <p:cNvSpPr/>
              <p:nvPr/>
            </p:nvSpPr>
            <p:spPr>
              <a:xfrm flipH="1">
                <a:off x="1540618" y="2082434"/>
                <a:ext cx="9110764" cy="549760"/>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sp>
            <p:nvSpPr>
              <p:cNvPr id="39" name="Rectangle 38">
                <a:extLst>
                  <a:ext uri="{FF2B5EF4-FFF2-40B4-BE49-F238E27FC236}">
                    <a16:creationId xmlns:a16="http://schemas.microsoft.com/office/drawing/2014/main" id="{40882BD0-DBEA-354B-A66F-282C16D07126}"/>
                  </a:ext>
                </a:extLst>
              </p:cNvPr>
              <p:cNvSpPr/>
              <p:nvPr/>
            </p:nvSpPr>
            <p:spPr>
              <a:xfrm flipH="1">
                <a:off x="1540618" y="2777039"/>
                <a:ext cx="9110764" cy="549760"/>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sp>
            <p:nvSpPr>
              <p:cNvPr id="40" name="Rectangle 39">
                <a:extLst>
                  <a:ext uri="{FF2B5EF4-FFF2-40B4-BE49-F238E27FC236}">
                    <a16:creationId xmlns:a16="http://schemas.microsoft.com/office/drawing/2014/main" id="{7EDD2025-EA0D-314F-AC3E-6459914BD4F8}"/>
                  </a:ext>
                </a:extLst>
              </p:cNvPr>
              <p:cNvSpPr/>
              <p:nvPr/>
            </p:nvSpPr>
            <p:spPr>
              <a:xfrm flipH="1">
                <a:off x="1540618" y="3471644"/>
                <a:ext cx="9110764" cy="549760"/>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sp>
            <p:nvSpPr>
              <p:cNvPr id="42" name="Rectangle 41">
                <a:extLst>
                  <a:ext uri="{FF2B5EF4-FFF2-40B4-BE49-F238E27FC236}">
                    <a16:creationId xmlns:a16="http://schemas.microsoft.com/office/drawing/2014/main" id="{F9BFAC8C-D331-F841-A552-F3BB7B2E8C58}"/>
                  </a:ext>
                </a:extLst>
              </p:cNvPr>
              <p:cNvSpPr/>
              <p:nvPr/>
            </p:nvSpPr>
            <p:spPr>
              <a:xfrm flipH="1">
                <a:off x="1540618" y="4166249"/>
                <a:ext cx="9110764" cy="549760"/>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sp>
            <p:nvSpPr>
              <p:cNvPr id="43" name="Rectangle 42">
                <a:extLst>
                  <a:ext uri="{FF2B5EF4-FFF2-40B4-BE49-F238E27FC236}">
                    <a16:creationId xmlns:a16="http://schemas.microsoft.com/office/drawing/2014/main" id="{6442432C-687C-EE40-992B-911C758506F2}"/>
                  </a:ext>
                </a:extLst>
              </p:cNvPr>
              <p:cNvSpPr/>
              <p:nvPr/>
            </p:nvSpPr>
            <p:spPr>
              <a:xfrm flipH="1">
                <a:off x="1540618" y="4860855"/>
                <a:ext cx="9110764" cy="549760"/>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grpSp>
        <p:pic>
          <p:nvPicPr>
            <p:cNvPr id="36" name="Graphic 35">
              <a:extLst>
                <a:ext uri="{FF2B5EF4-FFF2-40B4-BE49-F238E27FC236}">
                  <a16:creationId xmlns:a16="http://schemas.microsoft.com/office/drawing/2014/main" id="{20537EB1-ED03-9E4D-87FC-B15E64B1DD1B}"/>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18" t="19241" r="26029" b="35732"/>
            <a:stretch/>
          </p:blipFill>
          <p:spPr>
            <a:xfrm>
              <a:off x="5863959" y="1387829"/>
              <a:ext cx="5344815" cy="4022786"/>
            </a:xfrm>
            <a:prstGeom prst="rect">
              <a:avLst/>
            </a:prstGeom>
          </p:spPr>
        </p:pic>
        <p:pic>
          <p:nvPicPr>
            <p:cNvPr id="17" name="Graphic 11" descr="Marketing">
              <a:extLst>
                <a:ext uri="{FF2B5EF4-FFF2-40B4-BE49-F238E27FC236}">
                  <a16:creationId xmlns:a16="http://schemas.microsoft.com/office/drawing/2014/main" id="{11900452-7729-9F4C-AC19-0305CA9822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243" y="2186725"/>
              <a:ext cx="355173" cy="355173"/>
            </a:xfrm>
            <a:prstGeom prst="rect">
              <a:avLst/>
            </a:prstGeom>
          </p:spPr>
        </p:pic>
        <p:pic>
          <p:nvPicPr>
            <p:cNvPr id="20" name="Graphic 15" descr="Magnifying glass">
              <a:extLst>
                <a:ext uri="{FF2B5EF4-FFF2-40B4-BE49-F238E27FC236}">
                  <a16:creationId xmlns:a16="http://schemas.microsoft.com/office/drawing/2014/main" id="{C6C23A23-830F-1448-9B63-1341924351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6194" y="2866965"/>
              <a:ext cx="347631" cy="347631"/>
            </a:xfrm>
            <a:prstGeom prst="rect">
              <a:avLst/>
            </a:prstGeom>
          </p:spPr>
        </p:pic>
        <p:pic>
          <p:nvPicPr>
            <p:cNvPr id="23" name="Graphic 17" descr="Medical">
              <a:extLst>
                <a:ext uri="{FF2B5EF4-FFF2-40B4-BE49-F238E27FC236}">
                  <a16:creationId xmlns:a16="http://schemas.microsoft.com/office/drawing/2014/main" id="{DE388908-F62F-F644-B2D7-57860720B2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2424" y="4233189"/>
              <a:ext cx="408460" cy="409599"/>
            </a:xfrm>
            <a:prstGeom prst="rect">
              <a:avLst/>
            </a:prstGeom>
          </p:spPr>
        </p:pic>
        <p:pic>
          <p:nvPicPr>
            <p:cNvPr id="26" name="Graphic 21" descr="Social network">
              <a:extLst>
                <a:ext uri="{FF2B5EF4-FFF2-40B4-BE49-F238E27FC236}">
                  <a16:creationId xmlns:a16="http://schemas.microsoft.com/office/drawing/2014/main" id="{5C241849-D4D2-FA4E-BEA9-F0164DDF81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7217" y="4933673"/>
              <a:ext cx="406020" cy="405173"/>
            </a:xfrm>
            <a:prstGeom prst="rect">
              <a:avLst/>
            </a:prstGeom>
          </p:spPr>
        </p:pic>
        <p:pic>
          <p:nvPicPr>
            <p:cNvPr id="29" name="Graphic 23" descr="Handshake">
              <a:extLst>
                <a:ext uri="{FF2B5EF4-FFF2-40B4-BE49-F238E27FC236}">
                  <a16:creationId xmlns:a16="http://schemas.microsoft.com/office/drawing/2014/main" id="{A6290F64-0C22-E543-A22F-1E8EA64B27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09176" y="3572175"/>
              <a:ext cx="398697" cy="394531"/>
            </a:xfrm>
            <a:prstGeom prst="rect">
              <a:avLst/>
            </a:prstGeom>
          </p:spPr>
        </p:pic>
        <p:pic>
          <p:nvPicPr>
            <p:cNvPr id="8" name="Graphic 13" descr="Grinning face with no fill">
              <a:extLst>
                <a:ext uri="{FF2B5EF4-FFF2-40B4-BE49-F238E27FC236}">
                  <a16:creationId xmlns:a16="http://schemas.microsoft.com/office/drawing/2014/main" id="{AE849EF8-604D-6D42-96D6-0913C48ECE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82424" y="1450458"/>
              <a:ext cx="400813" cy="403601"/>
            </a:xfrm>
            <a:prstGeom prst="rect">
              <a:avLst/>
            </a:prstGeom>
          </p:spPr>
        </p:pic>
        <p:sp>
          <p:nvSpPr>
            <p:cNvPr id="44" name="Rectangle 9">
              <a:extLst>
                <a:ext uri="{FF2B5EF4-FFF2-40B4-BE49-F238E27FC236}">
                  <a16:creationId xmlns:a16="http://schemas.microsoft.com/office/drawing/2014/main" id="{C5E54075-BDE6-FC47-9363-ED3315DADB18}"/>
                </a:ext>
              </a:extLst>
            </p:cNvPr>
            <p:cNvSpPr/>
            <p:nvPr/>
          </p:nvSpPr>
          <p:spPr>
            <a:xfrm>
              <a:off x="1676646" y="1480193"/>
              <a:ext cx="6942311" cy="338554"/>
            </a:xfrm>
            <a:prstGeom prst="rect">
              <a:avLst/>
            </a:prstGeom>
          </p:spPr>
          <p:txBody>
            <a:bodyPr wrap="square">
              <a:spAutoFit/>
            </a:bodyPr>
            <a:lstStyle/>
            <a:p>
              <a:pPr algn="just" defTabSz="685800">
                <a:spcAft>
                  <a:spcPts val="2325"/>
                </a:spcAft>
              </a:pPr>
              <a:r>
                <a:rPr lang="en-GB" sz="1600" b="1" dirty="0" err="1">
                  <a:solidFill>
                    <a:srgbClr val="5B595D"/>
                  </a:solidFill>
                  <a:latin typeface="Calibri" panose="020F0502020204030204" pitchFamily="34" charset="0"/>
                  <a:ea typeface="Helvetica Neue"/>
                  <a:cs typeface="Calibri" panose="020F0502020204030204" pitchFamily="34" charset="0"/>
                </a:rPr>
                <a:t>Impacto</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positivo</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na</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satisfação</a:t>
              </a:r>
              <a:r>
                <a:rPr lang="en-GB" sz="1600" b="1" dirty="0">
                  <a:solidFill>
                    <a:srgbClr val="5B595D"/>
                  </a:solidFill>
                  <a:latin typeface="Calibri" panose="020F0502020204030204" pitchFamily="34" charset="0"/>
                  <a:ea typeface="Helvetica Neue"/>
                  <a:cs typeface="Calibri" panose="020F0502020204030204" pitchFamily="34" charset="0"/>
                </a:rPr>
                <a:t> do doente</a:t>
              </a:r>
              <a:r>
                <a:rPr lang="en-GB" sz="1600" b="1" baseline="30000" dirty="0">
                  <a:solidFill>
                    <a:srgbClr val="5B595D"/>
                  </a:solidFill>
                  <a:latin typeface="Calibri" panose="020F0502020204030204" pitchFamily="34" charset="0"/>
                  <a:ea typeface="Helvetica Neue"/>
                  <a:cs typeface="Calibri" panose="020F0502020204030204" pitchFamily="34" charset="0"/>
                </a:rPr>
                <a:t>1</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i="1" dirty="0">
                  <a:solidFill>
                    <a:srgbClr val="5B595D"/>
                  </a:solidFill>
                  <a:latin typeface="Calibri" panose="020F0502020204030204" pitchFamily="34" charset="0"/>
                  <a:ea typeface="Helvetica Neue"/>
                  <a:cs typeface="Calibri" panose="020F0502020204030204" pitchFamily="34" charset="0"/>
                </a:rPr>
                <a:t>(strong evidence)</a:t>
              </a:r>
              <a:endParaRPr lang="en-US" sz="1600" dirty="0">
                <a:solidFill>
                  <a:srgbClr val="5B595D"/>
                </a:solidFill>
                <a:latin typeface="Calibri" panose="020F0502020204030204" pitchFamily="34" charset="0"/>
                <a:ea typeface="Helvetica Neue"/>
                <a:cs typeface="Calibri" panose="020F0502020204030204" pitchFamily="34" charset="0"/>
              </a:endParaRPr>
            </a:p>
          </p:txBody>
        </p:sp>
        <p:sp>
          <p:nvSpPr>
            <p:cNvPr id="45" name="Rectangle 9">
              <a:extLst>
                <a:ext uri="{FF2B5EF4-FFF2-40B4-BE49-F238E27FC236}">
                  <a16:creationId xmlns:a16="http://schemas.microsoft.com/office/drawing/2014/main" id="{0762E165-F242-8444-AE5E-1E0EE4B9AFE7}"/>
                </a:ext>
              </a:extLst>
            </p:cNvPr>
            <p:cNvSpPr/>
            <p:nvPr/>
          </p:nvSpPr>
          <p:spPr>
            <a:xfrm>
              <a:off x="1676646" y="2170417"/>
              <a:ext cx="6942311" cy="338554"/>
            </a:xfrm>
            <a:prstGeom prst="rect">
              <a:avLst/>
            </a:prstGeom>
          </p:spPr>
          <p:txBody>
            <a:bodyPr wrap="square">
              <a:spAutoFit/>
            </a:bodyPr>
            <a:lstStyle/>
            <a:p>
              <a:pPr algn="just" defTabSz="685800">
                <a:spcAft>
                  <a:spcPts val="2325"/>
                </a:spcAft>
              </a:pPr>
              <a:r>
                <a:rPr lang="en-GB" sz="1600" b="1" dirty="0" err="1">
                  <a:solidFill>
                    <a:srgbClr val="5B595D"/>
                  </a:solidFill>
                  <a:latin typeface="Calibri" panose="020F0502020204030204" pitchFamily="34" charset="0"/>
                  <a:ea typeface="Helvetica Neue"/>
                  <a:cs typeface="Calibri" panose="020F0502020204030204" pitchFamily="34" charset="0"/>
                </a:rPr>
                <a:t>Impacto</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positivo</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na</a:t>
              </a:r>
              <a:r>
                <a:rPr lang="en-GB" sz="1600" b="1" dirty="0">
                  <a:solidFill>
                    <a:srgbClr val="5B595D"/>
                  </a:solidFill>
                  <a:latin typeface="Calibri" panose="020F0502020204030204" pitchFamily="34" charset="0"/>
                  <a:ea typeface="Helvetica Neue"/>
                  <a:cs typeface="Calibri" panose="020F0502020204030204" pitchFamily="34" charset="0"/>
                </a:rPr>
                <a:t> comunicação</a:t>
              </a:r>
              <a:r>
                <a:rPr lang="en-GB" sz="1600" b="1" baseline="30000" dirty="0">
                  <a:solidFill>
                    <a:srgbClr val="5B595D"/>
                  </a:solidFill>
                  <a:latin typeface="Calibri" panose="020F0502020204030204" pitchFamily="34" charset="0"/>
                  <a:ea typeface="Helvetica Neue"/>
                  <a:cs typeface="Calibri" panose="020F0502020204030204" pitchFamily="34" charset="0"/>
                </a:rPr>
                <a:t>2 </a:t>
              </a:r>
              <a:r>
                <a:rPr lang="en-GB" sz="1600" i="1" dirty="0">
                  <a:solidFill>
                    <a:srgbClr val="5B595D"/>
                  </a:solidFill>
                  <a:latin typeface="Calibri" panose="020F0502020204030204" pitchFamily="34" charset="0"/>
                  <a:ea typeface="Helvetica Neue"/>
                  <a:cs typeface="Calibri" panose="020F0502020204030204" pitchFamily="34" charset="0"/>
                </a:rPr>
                <a:t>(strong evidence) </a:t>
              </a:r>
            </a:p>
          </p:txBody>
        </p:sp>
        <p:sp>
          <p:nvSpPr>
            <p:cNvPr id="46" name="Rectangle 9">
              <a:extLst>
                <a:ext uri="{FF2B5EF4-FFF2-40B4-BE49-F238E27FC236}">
                  <a16:creationId xmlns:a16="http://schemas.microsoft.com/office/drawing/2014/main" id="{CB9B5560-F32A-DD42-978D-B86CD654F78D}"/>
                </a:ext>
              </a:extLst>
            </p:cNvPr>
            <p:cNvSpPr/>
            <p:nvPr/>
          </p:nvSpPr>
          <p:spPr>
            <a:xfrm>
              <a:off x="1676646" y="2884238"/>
              <a:ext cx="8974736" cy="338554"/>
            </a:xfrm>
            <a:prstGeom prst="rect">
              <a:avLst/>
            </a:prstGeom>
          </p:spPr>
          <p:txBody>
            <a:bodyPr wrap="square">
              <a:spAutoFit/>
            </a:bodyPr>
            <a:lstStyle/>
            <a:p>
              <a:pPr algn="just" defTabSz="685800">
                <a:spcAft>
                  <a:spcPts val="2325"/>
                </a:spcAft>
              </a:pPr>
              <a:r>
                <a:rPr lang="en-GB" sz="1600" b="1" dirty="0" err="1">
                  <a:solidFill>
                    <a:srgbClr val="5B595D"/>
                  </a:solidFill>
                  <a:latin typeface="Calibri" panose="020F0502020204030204" pitchFamily="34" charset="0"/>
                  <a:ea typeface="Helvetica Neue"/>
                  <a:cs typeface="Calibri" panose="020F0502020204030204" pitchFamily="34" charset="0"/>
                </a:rPr>
                <a:t>Melhora</a:t>
              </a:r>
              <a:r>
                <a:rPr lang="en-GB" sz="1600" b="1" dirty="0">
                  <a:solidFill>
                    <a:srgbClr val="5B595D"/>
                  </a:solidFill>
                  <a:latin typeface="Calibri" panose="020F0502020204030204" pitchFamily="34" charset="0"/>
                  <a:ea typeface="Helvetica Neue"/>
                  <a:cs typeface="Calibri" panose="020F0502020204030204" pitchFamily="34" charset="0"/>
                </a:rPr>
                <a:t> a </a:t>
              </a:r>
              <a:r>
                <a:rPr lang="en-GB" sz="1600" b="1" dirty="0" err="1">
                  <a:solidFill>
                    <a:srgbClr val="5B595D"/>
                  </a:solidFill>
                  <a:latin typeface="Calibri" panose="020F0502020204030204" pitchFamily="34" charset="0"/>
                  <a:ea typeface="Helvetica Neue"/>
                  <a:cs typeface="Calibri" panose="020F0502020204030204" pitchFamily="34" charset="0"/>
                </a:rPr>
                <a:t>consciencialização</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sobre</a:t>
              </a:r>
              <a:r>
                <a:rPr lang="en-GB" sz="1600" b="1" dirty="0">
                  <a:solidFill>
                    <a:srgbClr val="5B595D"/>
                  </a:solidFill>
                  <a:latin typeface="Calibri" panose="020F0502020204030204" pitchFamily="34" charset="0"/>
                  <a:ea typeface="Helvetica Neue"/>
                  <a:cs typeface="Calibri" panose="020F0502020204030204" pitchFamily="34" charset="0"/>
                </a:rPr>
                <a:t> as </a:t>
              </a:r>
              <a:r>
                <a:rPr lang="en-GB" sz="1600" b="1" dirty="0" err="1">
                  <a:solidFill>
                    <a:srgbClr val="5B595D"/>
                  </a:solidFill>
                  <a:latin typeface="Calibri" panose="020F0502020204030204" pitchFamily="34" charset="0"/>
                  <a:ea typeface="Helvetica Neue"/>
                  <a:cs typeface="Calibri" panose="020F0502020204030204" pitchFamily="34" charset="0"/>
                </a:rPr>
                <a:t>necessidades</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não</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atingidas</a:t>
              </a:r>
              <a:r>
                <a:rPr lang="en-GB" sz="1600" b="1" dirty="0">
                  <a:solidFill>
                    <a:srgbClr val="5B595D"/>
                  </a:solidFill>
                  <a:latin typeface="Calibri" panose="020F0502020204030204" pitchFamily="34" charset="0"/>
                  <a:ea typeface="Helvetica Neue"/>
                  <a:cs typeface="Calibri" panose="020F0502020204030204" pitchFamily="34" charset="0"/>
                </a:rPr>
                <a:t> com </a:t>
              </a:r>
              <a:r>
                <a:rPr lang="en-GB" sz="1600" b="1" dirty="0" err="1">
                  <a:solidFill>
                    <a:srgbClr val="5B595D"/>
                  </a:solidFill>
                  <a:latin typeface="Calibri" panose="020F0502020204030204" pitchFamily="34" charset="0"/>
                  <a:ea typeface="Helvetica Neue"/>
                  <a:cs typeface="Calibri" panose="020F0502020204030204" pitchFamily="34" charset="0"/>
                </a:rPr>
                <a:t>os</a:t>
              </a:r>
              <a:r>
                <a:rPr lang="en-GB" sz="1600" b="1" dirty="0">
                  <a:solidFill>
                    <a:srgbClr val="5B595D"/>
                  </a:solidFill>
                  <a:latin typeface="Calibri" panose="020F0502020204030204" pitchFamily="34" charset="0"/>
                  <a:ea typeface="Helvetica Neue"/>
                  <a:cs typeface="Calibri" panose="020F0502020204030204" pitchFamily="34" charset="0"/>
                </a:rPr>
                <a:t> doentes</a:t>
              </a:r>
              <a:r>
                <a:rPr lang="en-GB" sz="1600" b="1" baseline="30000" dirty="0">
                  <a:solidFill>
                    <a:srgbClr val="5B595D"/>
                  </a:solidFill>
                  <a:latin typeface="Calibri" panose="020F0502020204030204" pitchFamily="34" charset="0"/>
                  <a:ea typeface="Helvetica Neue"/>
                  <a:cs typeface="Calibri" panose="020F0502020204030204" pitchFamily="34" charset="0"/>
                </a:rPr>
                <a:t>3</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i="1" dirty="0">
                  <a:solidFill>
                    <a:srgbClr val="5B595D"/>
                  </a:solidFill>
                  <a:latin typeface="Calibri" panose="020F0502020204030204" pitchFamily="34" charset="0"/>
                  <a:ea typeface="Helvetica Neue"/>
                  <a:cs typeface="Calibri" panose="020F0502020204030204" pitchFamily="34" charset="0"/>
                </a:rPr>
                <a:t>(moderate evidence) </a:t>
              </a:r>
            </a:p>
          </p:txBody>
        </p:sp>
        <p:sp>
          <p:nvSpPr>
            <p:cNvPr id="47" name="Rectangle 9">
              <a:extLst>
                <a:ext uri="{FF2B5EF4-FFF2-40B4-BE49-F238E27FC236}">
                  <a16:creationId xmlns:a16="http://schemas.microsoft.com/office/drawing/2014/main" id="{FBF62FC4-7742-F649-801C-8930405BC2BD}"/>
                </a:ext>
              </a:extLst>
            </p:cNvPr>
            <p:cNvSpPr/>
            <p:nvPr/>
          </p:nvSpPr>
          <p:spPr>
            <a:xfrm>
              <a:off x="1676646" y="3562664"/>
              <a:ext cx="8540380" cy="338554"/>
            </a:xfrm>
            <a:prstGeom prst="rect">
              <a:avLst/>
            </a:prstGeom>
          </p:spPr>
          <p:txBody>
            <a:bodyPr wrap="square">
              <a:spAutoFit/>
            </a:bodyPr>
            <a:lstStyle/>
            <a:p>
              <a:pPr algn="just" defTabSz="685800">
                <a:spcAft>
                  <a:spcPts val="2325"/>
                </a:spcAft>
              </a:pPr>
              <a:r>
                <a:rPr lang="en-GB" sz="1600" b="1" dirty="0" err="1">
                  <a:solidFill>
                    <a:srgbClr val="5B595D"/>
                  </a:solidFill>
                  <a:latin typeface="Calibri" panose="020F0502020204030204" pitchFamily="34" charset="0"/>
                  <a:ea typeface="Helvetica Neue"/>
                  <a:cs typeface="Calibri" panose="020F0502020204030204" pitchFamily="34" charset="0"/>
                </a:rPr>
                <a:t>Apoia</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os</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profissionais</a:t>
              </a:r>
              <a:r>
                <a:rPr lang="en-GB" sz="1600" b="1" dirty="0">
                  <a:solidFill>
                    <a:srgbClr val="5B595D"/>
                  </a:solidFill>
                  <a:latin typeface="Calibri" panose="020F0502020204030204" pitchFamily="34" charset="0"/>
                  <a:ea typeface="Helvetica Neue"/>
                  <a:cs typeface="Calibri" panose="020F0502020204030204" pitchFamily="34" charset="0"/>
                </a:rPr>
                <a:t> para </a:t>
              </a:r>
              <a:r>
                <a:rPr lang="en-GB" sz="1600" b="1" dirty="0" err="1">
                  <a:solidFill>
                    <a:srgbClr val="5B595D"/>
                  </a:solidFill>
                  <a:latin typeface="Calibri" panose="020F0502020204030204" pitchFamily="34" charset="0"/>
                  <a:ea typeface="Helvetica Neue"/>
                  <a:cs typeface="Calibri" panose="020F0502020204030204" pitchFamily="34" charset="0"/>
                </a:rPr>
                <a:t>melhor</a:t>
              </a:r>
              <a:r>
                <a:rPr lang="en-GB" sz="1600" b="1" dirty="0">
                  <a:solidFill>
                    <a:srgbClr val="5B595D"/>
                  </a:solidFill>
                  <a:latin typeface="Calibri" panose="020F0502020204030204" pitchFamily="34" charset="0"/>
                  <a:ea typeface="Helvetica Neue"/>
                  <a:cs typeface="Calibri" panose="020F0502020204030204" pitchFamily="34" charset="0"/>
                </a:rPr>
                <a:t> responder </a:t>
              </a:r>
              <a:r>
                <a:rPr lang="en-GB" sz="1600" b="1" dirty="0" err="1">
                  <a:solidFill>
                    <a:srgbClr val="5B595D"/>
                  </a:solidFill>
                  <a:latin typeface="Calibri" panose="020F0502020204030204" pitchFamily="34" charset="0"/>
                  <a:ea typeface="Helvetica Neue"/>
                  <a:cs typeface="Calibri" panose="020F0502020204030204" pitchFamily="34" charset="0"/>
                </a:rPr>
                <a:t>às</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b="1" dirty="0" err="1">
                  <a:solidFill>
                    <a:srgbClr val="5B595D"/>
                  </a:solidFill>
                  <a:latin typeface="Calibri" panose="020F0502020204030204" pitchFamily="34" charset="0"/>
                  <a:ea typeface="Helvetica Neue"/>
                  <a:cs typeface="Calibri" panose="020F0502020204030204" pitchFamily="34" charset="0"/>
                </a:rPr>
                <a:t>necessidades</a:t>
              </a:r>
              <a:r>
                <a:rPr lang="en-GB" sz="1600" b="1" dirty="0">
                  <a:solidFill>
                    <a:srgbClr val="5B595D"/>
                  </a:solidFill>
                  <a:latin typeface="Calibri" panose="020F0502020204030204" pitchFamily="34" charset="0"/>
                  <a:ea typeface="Helvetica Neue"/>
                  <a:cs typeface="Calibri" panose="020F0502020204030204" pitchFamily="34" charset="0"/>
                </a:rPr>
                <a:t> dos doentes</a:t>
              </a:r>
              <a:r>
                <a:rPr lang="en-GB" sz="1600" b="1" baseline="30000" dirty="0">
                  <a:solidFill>
                    <a:srgbClr val="5B595D"/>
                  </a:solidFill>
                  <a:latin typeface="Calibri" panose="020F0502020204030204" pitchFamily="34" charset="0"/>
                  <a:ea typeface="Helvetica Neue"/>
                  <a:cs typeface="Calibri" panose="020F0502020204030204" pitchFamily="34" charset="0"/>
                </a:rPr>
                <a:t>3</a:t>
              </a:r>
              <a:r>
                <a:rPr lang="en-GB" sz="1600" b="1" dirty="0">
                  <a:solidFill>
                    <a:srgbClr val="5B595D"/>
                  </a:solidFill>
                  <a:latin typeface="Calibri" panose="020F0502020204030204" pitchFamily="34" charset="0"/>
                  <a:ea typeface="Helvetica Neue"/>
                  <a:cs typeface="Calibri" panose="020F0502020204030204" pitchFamily="34" charset="0"/>
                </a:rPr>
                <a:t> </a:t>
              </a:r>
              <a:r>
                <a:rPr lang="en-GB" sz="1600" i="1" dirty="0">
                  <a:solidFill>
                    <a:srgbClr val="5B595D"/>
                  </a:solidFill>
                  <a:latin typeface="Calibri" panose="020F0502020204030204" pitchFamily="34" charset="0"/>
                  <a:ea typeface="Helvetica Neue"/>
                  <a:cs typeface="Calibri" panose="020F0502020204030204" pitchFamily="34" charset="0"/>
                </a:rPr>
                <a:t>(moderate evidence) </a:t>
              </a:r>
            </a:p>
          </p:txBody>
        </p:sp>
        <p:sp>
          <p:nvSpPr>
            <p:cNvPr id="55" name="Rectangle 9">
              <a:extLst>
                <a:ext uri="{FF2B5EF4-FFF2-40B4-BE49-F238E27FC236}">
                  <a16:creationId xmlns:a16="http://schemas.microsoft.com/office/drawing/2014/main" id="{5C4F3049-403D-844F-81F2-C0C7E34C70A3}"/>
                </a:ext>
              </a:extLst>
            </p:cNvPr>
            <p:cNvSpPr/>
            <p:nvPr/>
          </p:nvSpPr>
          <p:spPr>
            <a:xfrm>
              <a:off x="1676646" y="4258788"/>
              <a:ext cx="6942311" cy="338554"/>
            </a:xfrm>
            <a:prstGeom prst="rect">
              <a:avLst/>
            </a:prstGeom>
          </p:spPr>
          <p:txBody>
            <a:bodyPr wrap="square">
              <a:spAutoFit/>
            </a:bodyPr>
            <a:lstStyle/>
            <a:p>
              <a:pPr algn="just" defTabSz="685800">
                <a:spcAft>
                  <a:spcPts val="2325"/>
                </a:spcAft>
              </a:pPr>
              <a:r>
                <a:rPr lang="en-US" sz="1600" b="1" dirty="0" err="1">
                  <a:solidFill>
                    <a:srgbClr val="5B595D"/>
                  </a:solidFill>
                  <a:latin typeface="Calibri" panose="020F0502020204030204" pitchFamily="34" charset="0"/>
                  <a:ea typeface="Helvetica Neue"/>
                  <a:cs typeface="Calibri" panose="020F0502020204030204" pitchFamily="34" charset="0"/>
                </a:rPr>
                <a:t>Melhoria</a:t>
              </a:r>
              <a:r>
                <a:rPr lang="en-US" sz="1600" b="1" dirty="0">
                  <a:solidFill>
                    <a:srgbClr val="5B595D"/>
                  </a:solidFill>
                  <a:latin typeface="Calibri" panose="020F0502020204030204" pitchFamily="34" charset="0"/>
                  <a:ea typeface="Helvetica Neue"/>
                  <a:cs typeface="Calibri" panose="020F0502020204030204" pitchFamily="34" charset="0"/>
                </a:rPr>
                <a:t> </a:t>
              </a:r>
              <a:r>
                <a:rPr lang="en-US" sz="1600" b="1" dirty="0" err="1">
                  <a:solidFill>
                    <a:srgbClr val="5B595D"/>
                  </a:solidFill>
                  <a:latin typeface="Calibri" panose="020F0502020204030204" pitchFamily="34" charset="0"/>
                  <a:ea typeface="Helvetica Neue"/>
                  <a:cs typeface="Calibri" panose="020F0502020204030204" pitchFamily="34" charset="0"/>
                </a:rPr>
                <a:t>na</a:t>
              </a:r>
              <a:r>
                <a:rPr lang="en-US" sz="1600" b="1" dirty="0">
                  <a:solidFill>
                    <a:srgbClr val="5B595D"/>
                  </a:solidFill>
                  <a:latin typeface="Calibri" panose="020F0502020204030204" pitchFamily="34" charset="0"/>
                  <a:ea typeface="Helvetica Neue"/>
                  <a:cs typeface="Calibri" panose="020F0502020204030204" pitchFamily="34" charset="0"/>
                </a:rPr>
                <a:t> </a:t>
              </a:r>
              <a:r>
                <a:rPr lang="en-US" sz="1600" b="1" dirty="0" err="1">
                  <a:solidFill>
                    <a:srgbClr val="5B595D"/>
                  </a:solidFill>
                  <a:latin typeface="Calibri" panose="020F0502020204030204" pitchFamily="34" charset="0"/>
                  <a:ea typeface="Helvetica Neue"/>
                  <a:cs typeface="Calibri" panose="020F0502020204030204" pitchFamily="34" charset="0"/>
                </a:rPr>
                <a:t>gestão</a:t>
              </a:r>
              <a:r>
                <a:rPr lang="en-US" sz="1600" b="1" dirty="0">
                  <a:solidFill>
                    <a:srgbClr val="5B595D"/>
                  </a:solidFill>
                  <a:latin typeface="Calibri" panose="020F0502020204030204" pitchFamily="34" charset="0"/>
                  <a:ea typeface="Helvetica Neue"/>
                  <a:cs typeface="Calibri" panose="020F0502020204030204" pitchFamily="34" charset="0"/>
                </a:rPr>
                <a:t> dos </a:t>
              </a:r>
              <a:r>
                <a:rPr lang="en-US" sz="1600" b="1" dirty="0" err="1">
                  <a:solidFill>
                    <a:srgbClr val="5B595D"/>
                  </a:solidFill>
                  <a:latin typeface="Calibri" panose="020F0502020204030204" pitchFamily="34" charset="0"/>
                  <a:ea typeface="Helvetica Neue"/>
                  <a:cs typeface="Calibri" panose="020F0502020204030204" pitchFamily="34" charset="0"/>
                </a:rPr>
                <a:t>doentes</a:t>
              </a:r>
              <a:r>
                <a:rPr lang="en-US" sz="1600" b="1" dirty="0">
                  <a:solidFill>
                    <a:srgbClr val="5B595D"/>
                  </a:solidFill>
                  <a:latin typeface="Calibri" panose="020F0502020204030204" pitchFamily="34" charset="0"/>
                  <a:ea typeface="Helvetica Neue"/>
                  <a:cs typeface="Calibri" panose="020F0502020204030204" pitchFamily="34" charset="0"/>
                </a:rPr>
                <a:t> e dos </a:t>
              </a:r>
              <a:r>
                <a:rPr lang="en-US" sz="1600" b="1" dirty="0" err="1">
                  <a:solidFill>
                    <a:srgbClr val="5B595D"/>
                  </a:solidFill>
                  <a:latin typeface="Calibri" panose="020F0502020204030204" pitchFamily="34" charset="0"/>
                  <a:ea typeface="Helvetica Neue"/>
                  <a:cs typeface="Calibri" panose="020F0502020204030204" pitchFamily="34" charset="0"/>
                </a:rPr>
                <a:t>resultados</a:t>
              </a:r>
              <a:r>
                <a:rPr lang="en-US" sz="1600" b="1" dirty="0">
                  <a:solidFill>
                    <a:srgbClr val="5B595D"/>
                  </a:solidFill>
                  <a:latin typeface="Calibri" panose="020F0502020204030204" pitchFamily="34" charset="0"/>
                  <a:ea typeface="Helvetica Neue"/>
                  <a:cs typeface="Calibri" panose="020F0502020204030204" pitchFamily="34" charset="0"/>
                </a:rPr>
                <a:t> atingidos</a:t>
              </a:r>
              <a:r>
                <a:rPr lang="en-US" sz="1600" b="1" baseline="30000" dirty="0">
                  <a:solidFill>
                    <a:srgbClr val="5B595D"/>
                  </a:solidFill>
                  <a:latin typeface="Calibri" panose="020F0502020204030204" pitchFamily="34" charset="0"/>
                  <a:ea typeface="Helvetica Neue"/>
                  <a:cs typeface="Calibri" panose="020F0502020204030204" pitchFamily="34" charset="0"/>
                </a:rPr>
                <a:t>1</a:t>
              </a:r>
              <a:r>
                <a:rPr lang="en-US" sz="1600" b="1" dirty="0">
                  <a:solidFill>
                    <a:srgbClr val="5B595D"/>
                  </a:solidFill>
                  <a:latin typeface="Calibri" panose="020F0502020204030204" pitchFamily="34" charset="0"/>
                  <a:ea typeface="Helvetica Neue"/>
                  <a:cs typeface="Calibri" panose="020F0502020204030204" pitchFamily="34" charset="0"/>
                </a:rPr>
                <a:t> </a:t>
              </a:r>
              <a:r>
                <a:rPr lang="en-US" sz="1600" i="1" dirty="0">
                  <a:solidFill>
                    <a:srgbClr val="5B595D"/>
                  </a:solidFill>
                  <a:latin typeface="Calibri" panose="020F0502020204030204" pitchFamily="34" charset="0"/>
                  <a:ea typeface="Helvetica Neue"/>
                  <a:cs typeface="Calibri" panose="020F0502020204030204" pitchFamily="34" charset="0"/>
                </a:rPr>
                <a:t>(weak evidence)</a:t>
              </a:r>
            </a:p>
          </p:txBody>
        </p:sp>
        <p:sp>
          <p:nvSpPr>
            <p:cNvPr id="56" name="Rectangle 9">
              <a:extLst>
                <a:ext uri="{FF2B5EF4-FFF2-40B4-BE49-F238E27FC236}">
                  <a16:creationId xmlns:a16="http://schemas.microsoft.com/office/drawing/2014/main" id="{BA58D526-E35E-564A-903D-F5857C91327D}"/>
                </a:ext>
              </a:extLst>
            </p:cNvPr>
            <p:cNvSpPr/>
            <p:nvPr/>
          </p:nvSpPr>
          <p:spPr>
            <a:xfrm>
              <a:off x="1676646" y="4960812"/>
              <a:ext cx="6942311" cy="338554"/>
            </a:xfrm>
            <a:prstGeom prst="rect">
              <a:avLst/>
            </a:prstGeom>
          </p:spPr>
          <p:txBody>
            <a:bodyPr wrap="square">
              <a:spAutoFit/>
            </a:bodyPr>
            <a:lstStyle/>
            <a:p>
              <a:pPr algn="just" defTabSz="685800">
                <a:spcAft>
                  <a:spcPts val="2325"/>
                </a:spcAft>
              </a:pPr>
              <a:r>
                <a:rPr lang="en-US" sz="1600" b="1" dirty="0" err="1">
                  <a:solidFill>
                    <a:srgbClr val="5B595D"/>
                  </a:solidFill>
                  <a:latin typeface="Calibri" panose="020F0502020204030204" pitchFamily="34" charset="0"/>
                  <a:ea typeface="Helvetica Neue"/>
                  <a:cs typeface="Calibri" panose="020F0502020204030204" pitchFamily="34" charset="0"/>
                </a:rPr>
                <a:t>Melhoria</a:t>
              </a:r>
              <a:r>
                <a:rPr lang="en-US" sz="1600" b="1" dirty="0">
                  <a:solidFill>
                    <a:srgbClr val="5B595D"/>
                  </a:solidFill>
                  <a:latin typeface="Calibri" panose="020F0502020204030204" pitchFamily="34" charset="0"/>
                  <a:ea typeface="Helvetica Neue"/>
                  <a:cs typeface="Calibri" panose="020F0502020204030204" pitchFamily="34" charset="0"/>
                </a:rPr>
                <a:t> da </a:t>
              </a:r>
              <a:r>
                <a:rPr lang="en-US" sz="1600" b="1" dirty="0" err="1">
                  <a:solidFill>
                    <a:srgbClr val="5B595D"/>
                  </a:solidFill>
                  <a:latin typeface="Calibri" panose="020F0502020204030204" pitchFamily="34" charset="0"/>
                  <a:ea typeface="Helvetica Neue"/>
                  <a:cs typeface="Calibri" panose="020F0502020204030204" pitchFamily="34" charset="0"/>
                </a:rPr>
                <a:t>qualidade</a:t>
              </a:r>
              <a:r>
                <a:rPr lang="en-US" sz="1600" b="1" dirty="0">
                  <a:solidFill>
                    <a:srgbClr val="5B595D"/>
                  </a:solidFill>
                  <a:latin typeface="Calibri" panose="020F0502020204030204" pitchFamily="34" charset="0"/>
                  <a:ea typeface="Helvetica Neue"/>
                  <a:cs typeface="Calibri" panose="020F0502020204030204" pitchFamily="34" charset="0"/>
                </a:rPr>
                <a:t> das </a:t>
              </a:r>
              <a:r>
                <a:rPr lang="en-US" sz="1600" b="1" dirty="0" err="1">
                  <a:solidFill>
                    <a:srgbClr val="5B595D"/>
                  </a:solidFill>
                  <a:latin typeface="Calibri" panose="020F0502020204030204" pitchFamily="34" charset="0"/>
                  <a:ea typeface="Helvetica Neue"/>
                  <a:cs typeface="Calibri" panose="020F0502020204030204" pitchFamily="34" charset="0"/>
                </a:rPr>
                <a:t>organizações</a:t>
              </a:r>
              <a:r>
                <a:rPr lang="en-US" sz="1600" b="1" dirty="0">
                  <a:solidFill>
                    <a:srgbClr val="5B595D"/>
                  </a:solidFill>
                  <a:latin typeface="Calibri" panose="020F0502020204030204" pitchFamily="34" charset="0"/>
                  <a:ea typeface="Helvetica Neue"/>
                  <a:cs typeface="Calibri" panose="020F0502020204030204" pitchFamily="34" charset="0"/>
                </a:rPr>
                <a:t> de saúde</a:t>
              </a:r>
              <a:r>
                <a:rPr lang="en-US" sz="1600" b="1" baseline="30000" dirty="0">
                  <a:solidFill>
                    <a:srgbClr val="5B595D"/>
                  </a:solidFill>
                  <a:latin typeface="Calibri" panose="020F0502020204030204" pitchFamily="34" charset="0"/>
                  <a:ea typeface="Helvetica Neue"/>
                  <a:cs typeface="Calibri" panose="020F0502020204030204" pitchFamily="34" charset="0"/>
                </a:rPr>
                <a:t>1 </a:t>
              </a:r>
              <a:r>
                <a:rPr lang="en-US" sz="1600" i="1" dirty="0">
                  <a:solidFill>
                    <a:srgbClr val="5B595D"/>
                  </a:solidFill>
                  <a:latin typeface="Calibri" panose="020F0502020204030204" pitchFamily="34" charset="0"/>
                  <a:ea typeface="Helvetica Neue"/>
                  <a:cs typeface="Calibri" panose="020F0502020204030204" pitchFamily="34" charset="0"/>
                </a:rPr>
                <a:t>(weak evidence)</a:t>
              </a:r>
              <a:endParaRPr lang="en-US" sz="1600" dirty="0">
                <a:solidFill>
                  <a:srgbClr val="5B595D"/>
                </a:solidFill>
                <a:latin typeface="Calibri" panose="020F0502020204030204" pitchFamily="34" charset="0"/>
                <a:ea typeface="Helvetica Neue"/>
                <a:cs typeface="Calibri" panose="020F0502020204030204" pitchFamily="34" charset="0"/>
              </a:endParaRPr>
            </a:p>
          </p:txBody>
        </p:sp>
      </p:grpSp>
    </p:spTree>
    <p:extLst>
      <p:ext uri="{BB962C8B-B14F-4D97-AF65-F5344CB8AC3E}">
        <p14:creationId xmlns:p14="http://schemas.microsoft.com/office/powerpoint/2010/main" val="3854348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09748832-271E-5E42-BD2F-0981AF301D7E}"/>
              </a:ext>
            </a:extLst>
          </p:cNvPr>
          <p:cNvSpPr txBox="1"/>
          <p:nvPr/>
        </p:nvSpPr>
        <p:spPr>
          <a:xfrm>
            <a:off x="1468939" y="3646946"/>
            <a:ext cx="2997923" cy="400110"/>
          </a:xfrm>
          <a:prstGeom prst="rect">
            <a:avLst/>
          </a:prstGeom>
          <a:solidFill>
            <a:srgbClr val="FBC100"/>
          </a:solidFill>
          <a:ln>
            <a:noFill/>
          </a:ln>
          <a:effectLst>
            <a:outerShdw blurRad="50800" dist="38100" dir="2700000" algn="tl" rotWithShape="0">
              <a:prstClr val="black">
                <a:alpha val="40000"/>
              </a:prstClr>
            </a:outerShdw>
          </a:effectLst>
        </p:spPr>
        <p:txBody>
          <a:bodyPr wrap="square" rtlCol="0">
            <a:spAutoFit/>
          </a:bodyPr>
          <a:lstStyle/>
          <a:p>
            <a:pPr algn="ctr"/>
            <a:r>
              <a:rPr lang="pt-PT" sz="2000" dirty="0">
                <a:solidFill>
                  <a:srgbClr val="5B595D"/>
                </a:solidFill>
                <a:latin typeface="Calibri" panose="020F0502020204030204" pitchFamily="34" charset="0"/>
                <a:ea typeface="Helvetica Neue"/>
                <a:cs typeface="Calibri" panose="020F0502020204030204" pitchFamily="34" charset="0"/>
              </a:rPr>
              <a:t>No diagnóstico diferencial</a:t>
            </a:r>
          </a:p>
        </p:txBody>
      </p:sp>
      <p:sp>
        <p:nvSpPr>
          <p:cNvPr id="21" name="CaixaDeTexto 20">
            <a:extLst>
              <a:ext uri="{FF2B5EF4-FFF2-40B4-BE49-F238E27FC236}">
                <a16:creationId xmlns:a16="http://schemas.microsoft.com/office/drawing/2014/main" id="{912384AF-52E3-E748-9A28-3E9A2793BBB1}"/>
              </a:ext>
            </a:extLst>
          </p:cNvPr>
          <p:cNvSpPr txBox="1"/>
          <p:nvPr/>
        </p:nvSpPr>
        <p:spPr>
          <a:xfrm>
            <a:off x="7616503" y="4975139"/>
            <a:ext cx="2183668" cy="400110"/>
          </a:xfrm>
          <a:prstGeom prst="rect">
            <a:avLst/>
          </a:prstGeom>
          <a:solidFill>
            <a:srgbClr val="FBC100"/>
          </a:solidFill>
          <a:ln>
            <a:noFill/>
          </a:ln>
          <a:effectLst>
            <a:outerShdw blurRad="50800" dist="38100" dir="2700000" algn="tl" rotWithShape="0">
              <a:prstClr val="black">
                <a:alpha val="40000"/>
              </a:prstClr>
            </a:outerShdw>
          </a:effectLst>
        </p:spPr>
        <p:txBody>
          <a:bodyPr wrap="square" rtlCol="0">
            <a:spAutoFit/>
          </a:bodyPr>
          <a:lstStyle/>
          <a:p>
            <a:pPr algn="ctr"/>
            <a:r>
              <a:rPr lang="pt-PT" sz="2000" i="1" dirty="0">
                <a:solidFill>
                  <a:srgbClr val="5B595D"/>
                </a:solidFill>
                <a:latin typeface="Calibri" panose="020F0502020204030204" pitchFamily="34" charset="0"/>
                <a:ea typeface="Helvetica Neue"/>
                <a:cs typeface="Calibri" panose="020F0502020204030204" pitchFamily="34" charset="0"/>
              </a:rPr>
              <a:t>Follow-up</a:t>
            </a:r>
          </a:p>
        </p:txBody>
      </p:sp>
      <p:sp>
        <p:nvSpPr>
          <p:cNvPr id="22" name="CaixaDeTexto 21">
            <a:extLst>
              <a:ext uri="{FF2B5EF4-FFF2-40B4-BE49-F238E27FC236}">
                <a16:creationId xmlns:a16="http://schemas.microsoft.com/office/drawing/2014/main" id="{BB385162-4D15-2942-840D-A8983FC5FB14}"/>
              </a:ext>
            </a:extLst>
          </p:cNvPr>
          <p:cNvSpPr txBox="1"/>
          <p:nvPr/>
        </p:nvSpPr>
        <p:spPr>
          <a:xfrm>
            <a:off x="7556343" y="2734312"/>
            <a:ext cx="2870200" cy="400110"/>
          </a:xfrm>
          <a:prstGeom prst="rect">
            <a:avLst/>
          </a:prstGeom>
          <a:solidFill>
            <a:srgbClr val="FBC100"/>
          </a:solidFill>
          <a:ln>
            <a:noFill/>
          </a:ln>
          <a:effectLst>
            <a:outerShdw blurRad="50800" dist="38100" dir="2700000" algn="tl" rotWithShape="0">
              <a:prstClr val="black">
                <a:alpha val="40000"/>
              </a:prstClr>
            </a:outerShdw>
          </a:effectLst>
        </p:spPr>
        <p:txBody>
          <a:bodyPr wrap="square" rtlCol="0">
            <a:spAutoFit/>
          </a:bodyPr>
          <a:lstStyle/>
          <a:p>
            <a:pPr algn="ctr"/>
            <a:r>
              <a:rPr lang="pt-PT" sz="2000" dirty="0">
                <a:solidFill>
                  <a:srgbClr val="5B595D"/>
                </a:solidFill>
                <a:latin typeface="Calibri" panose="020F0502020204030204" pitchFamily="34" charset="0"/>
                <a:ea typeface="Helvetica Neue"/>
                <a:cs typeface="Calibri" panose="020F0502020204030204" pitchFamily="34" charset="0"/>
              </a:rPr>
              <a:t>Início de tratamento</a:t>
            </a:r>
          </a:p>
        </p:txBody>
      </p:sp>
      <p:sp>
        <p:nvSpPr>
          <p:cNvPr id="23" name="CaixaDeTexto 22">
            <a:extLst>
              <a:ext uri="{FF2B5EF4-FFF2-40B4-BE49-F238E27FC236}">
                <a16:creationId xmlns:a16="http://schemas.microsoft.com/office/drawing/2014/main" id="{43EB678B-78B3-EB4F-973F-31902BF0F8E6}"/>
              </a:ext>
            </a:extLst>
          </p:cNvPr>
          <p:cNvSpPr txBox="1"/>
          <p:nvPr/>
        </p:nvSpPr>
        <p:spPr>
          <a:xfrm>
            <a:off x="8177340" y="3726173"/>
            <a:ext cx="2438399" cy="400110"/>
          </a:xfrm>
          <a:prstGeom prst="rect">
            <a:avLst/>
          </a:prstGeom>
          <a:solidFill>
            <a:srgbClr val="FBC100"/>
          </a:solidFill>
          <a:ln>
            <a:noFill/>
          </a:ln>
          <a:effectLst>
            <a:outerShdw blurRad="50800" dist="38100" dir="2700000" algn="tl" rotWithShape="0">
              <a:prstClr val="black">
                <a:alpha val="40000"/>
              </a:prstClr>
            </a:outerShdw>
          </a:effectLst>
        </p:spPr>
        <p:txBody>
          <a:bodyPr wrap="square" rtlCol="0">
            <a:spAutoFit/>
          </a:bodyPr>
          <a:lstStyle/>
          <a:p>
            <a:pPr algn="ctr"/>
            <a:r>
              <a:rPr lang="pt-PT" sz="2000" dirty="0">
                <a:solidFill>
                  <a:srgbClr val="5B595D"/>
                </a:solidFill>
                <a:latin typeface="Calibri" panose="020F0502020204030204" pitchFamily="34" charset="0"/>
                <a:ea typeface="Helvetica Neue"/>
                <a:cs typeface="Calibri" panose="020F0502020204030204" pitchFamily="34" charset="0"/>
              </a:rPr>
              <a:t>Rastreio de parceiros</a:t>
            </a:r>
          </a:p>
        </p:txBody>
      </p:sp>
      <p:sp>
        <p:nvSpPr>
          <p:cNvPr id="24" name="CaixaDeTexto 23">
            <a:extLst>
              <a:ext uri="{FF2B5EF4-FFF2-40B4-BE49-F238E27FC236}">
                <a16:creationId xmlns:a16="http://schemas.microsoft.com/office/drawing/2014/main" id="{E109DCC4-A44A-ED46-BE76-D586F89492EB}"/>
              </a:ext>
            </a:extLst>
          </p:cNvPr>
          <p:cNvSpPr txBox="1"/>
          <p:nvPr/>
        </p:nvSpPr>
        <p:spPr>
          <a:xfrm>
            <a:off x="2222676" y="4693263"/>
            <a:ext cx="2271221" cy="707886"/>
          </a:xfrm>
          <a:prstGeom prst="rect">
            <a:avLst/>
          </a:prstGeom>
          <a:solidFill>
            <a:srgbClr val="FBC100"/>
          </a:solidFill>
          <a:ln>
            <a:noFill/>
          </a:ln>
          <a:effectLst>
            <a:outerShdw blurRad="50800" dist="38100" dir="2700000" algn="tl" rotWithShape="0">
              <a:prstClr val="black">
                <a:alpha val="40000"/>
              </a:prstClr>
            </a:outerShdw>
          </a:effectLst>
        </p:spPr>
        <p:txBody>
          <a:bodyPr wrap="square" rtlCol="0">
            <a:spAutoFit/>
          </a:bodyPr>
          <a:lstStyle/>
          <a:p>
            <a:pPr algn="ctr"/>
            <a:r>
              <a:rPr lang="pt-PT" sz="2000" dirty="0">
                <a:solidFill>
                  <a:srgbClr val="5B595D"/>
                </a:solidFill>
                <a:latin typeface="Calibri" panose="020F0502020204030204" pitchFamily="34" charset="0"/>
                <a:ea typeface="Helvetica Neue"/>
                <a:cs typeface="Calibri" panose="020F0502020204030204" pitchFamily="34" charset="0"/>
              </a:rPr>
              <a:t>Rastreio de outras </a:t>
            </a:r>
            <a:r>
              <a:rPr lang="pt-PT" sz="2000" dirty="0" err="1">
                <a:solidFill>
                  <a:srgbClr val="5B595D"/>
                </a:solidFill>
                <a:latin typeface="Calibri" panose="020F0502020204030204" pitchFamily="34" charset="0"/>
                <a:ea typeface="Helvetica Neue"/>
                <a:cs typeface="Calibri" panose="020F0502020204030204" pitchFamily="34" charset="0"/>
              </a:rPr>
              <a:t>comorbilidades</a:t>
            </a:r>
            <a:endParaRPr lang="pt-PT" sz="2000" dirty="0">
              <a:solidFill>
                <a:srgbClr val="5B595D"/>
              </a:solidFill>
              <a:latin typeface="Calibri" panose="020F0502020204030204" pitchFamily="34" charset="0"/>
              <a:ea typeface="Helvetica Neue"/>
              <a:cs typeface="Calibri" panose="020F0502020204030204" pitchFamily="34" charset="0"/>
            </a:endParaRPr>
          </a:p>
        </p:txBody>
      </p:sp>
      <p:sp>
        <p:nvSpPr>
          <p:cNvPr id="13" name="CaixaDeTexto 12">
            <a:extLst>
              <a:ext uri="{FF2B5EF4-FFF2-40B4-BE49-F238E27FC236}">
                <a16:creationId xmlns:a16="http://schemas.microsoft.com/office/drawing/2014/main" id="{859909EB-4252-DB45-ABA6-D4E6362FE758}"/>
              </a:ext>
            </a:extLst>
          </p:cNvPr>
          <p:cNvSpPr txBox="1"/>
          <p:nvPr/>
        </p:nvSpPr>
        <p:spPr>
          <a:xfrm>
            <a:off x="4766636" y="5923635"/>
            <a:ext cx="2658727" cy="400110"/>
          </a:xfrm>
          <a:prstGeom prst="rect">
            <a:avLst/>
          </a:prstGeom>
          <a:noFill/>
        </p:spPr>
        <p:txBody>
          <a:bodyPr wrap="square">
            <a:spAutoFit/>
          </a:bodyPr>
          <a:lstStyle/>
          <a:p>
            <a:pPr algn="ctr"/>
            <a:r>
              <a:rPr lang="pt-PT" sz="2000" b="1" dirty="0">
                <a:solidFill>
                  <a:srgbClr val="D5D5D5">
                    <a:lumMod val="10000"/>
                  </a:srgbClr>
                </a:solidFill>
                <a:latin typeface="Calibri" panose="020F0502020204030204" pitchFamily="34" charset="0"/>
                <a:ea typeface="Helvetica Neue"/>
                <a:cs typeface="Calibri" panose="020F0502020204030204" pitchFamily="34" charset="0"/>
              </a:rPr>
              <a:t>Centrado no doente</a:t>
            </a:r>
          </a:p>
        </p:txBody>
      </p:sp>
      <p:pic>
        <p:nvPicPr>
          <p:cNvPr id="4098" name="Picture 2" descr="Ilustração isométrica. personagens de pessoas isométricas fazem um cronograma no calendário. Vetor Premium">
            <a:extLst>
              <a:ext uri="{FF2B5EF4-FFF2-40B4-BE49-F238E27FC236}">
                <a16:creationId xmlns:a16="http://schemas.microsoft.com/office/drawing/2014/main" id="{992C5082-2279-8C44-828B-AD3B46B142A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6128" t="14448" r="17075" b="24290"/>
          <a:stretch/>
        </p:blipFill>
        <p:spPr bwMode="auto">
          <a:xfrm rot="21264928">
            <a:off x="3389481" y="1648478"/>
            <a:ext cx="1542538" cy="161182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34F3A606-48A2-FD42-BAF5-ECE75D4D9C45}"/>
              </a:ext>
            </a:extLst>
          </p:cNvPr>
          <p:cNvSpPr txBox="1"/>
          <p:nvPr/>
        </p:nvSpPr>
        <p:spPr>
          <a:xfrm>
            <a:off x="6807082" y="4655677"/>
            <a:ext cx="749261" cy="2359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pt-PT" sz="1200" dirty="0">
              <a:solidFill>
                <a:srgbClr val="5E5E5E"/>
              </a:solidFill>
              <a:sym typeface="Helvetica Neue"/>
            </a:endParaRPr>
          </a:p>
        </p:txBody>
      </p:sp>
      <p:sp>
        <p:nvSpPr>
          <p:cNvPr id="17" name="CaixaDeTexto 16">
            <a:extLst>
              <a:ext uri="{FF2B5EF4-FFF2-40B4-BE49-F238E27FC236}">
                <a16:creationId xmlns:a16="http://schemas.microsoft.com/office/drawing/2014/main" id="{AF64BE7E-ABC4-4CA3-9D17-066E832034D7}"/>
              </a:ext>
            </a:extLst>
          </p:cNvPr>
          <p:cNvSpPr txBox="1"/>
          <p:nvPr/>
        </p:nvSpPr>
        <p:spPr>
          <a:xfrm>
            <a:off x="198475" y="6459991"/>
            <a:ext cx="806410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
        <p:nvSpPr>
          <p:cNvPr id="19" name="CaixaDeTexto 12">
            <a:extLst>
              <a:ext uri="{FF2B5EF4-FFF2-40B4-BE49-F238E27FC236}">
                <a16:creationId xmlns:a16="http://schemas.microsoft.com/office/drawing/2014/main" id="{B824D293-3458-8745-AA90-91E50CF0EE73}"/>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Integração</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prática</a:t>
            </a:r>
            <a:r>
              <a:rPr lang="en-US" sz="2200" b="1" dirty="0">
                <a:solidFill>
                  <a:srgbClr val="5B595D"/>
                </a:solidFill>
              </a:rPr>
              <a:t> </a:t>
            </a:r>
            <a:r>
              <a:rPr lang="en-US" sz="2200" b="1" dirty="0" err="1">
                <a:solidFill>
                  <a:srgbClr val="5B595D"/>
                </a:solidFill>
              </a:rPr>
              <a:t>clínica</a:t>
            </a:r>
            <a:endParaRPr lang="pt-PT" sz="2200" b="1" kern="0" dirty="0">
              <a:solidFill>
                <a:srgbClr val="5B595D"/>
              </a:solidFill>
              <a:latin typeface="Helvetica Neue"/>
              <a:ea typeface="Helvetica Neue"/>
              <a:cs typeface="Helvetica Neue"/>
              <a:sym typeface="Helvetica Neue"/>
            </a:endParaRPr>
          </a:p>
        </p:txBody>
      </p:sp>
      <p:grpSp>
        <p:nvGrpSpPr>
          <p:cNvPr id="15" name="Group 14">
            <a:extLst>
              <a:ext uri="{FF2B5EF4-FFF2-40B4-BE49-F238E27FC236}">
                <a16:creationId xmlns:a16="http://schemas.microsoft.com/office/drawing/2014/main" id="{812852A9-1A5B-0244-8BFD-D5F560D34818}"/>
              </a:ext>
            </a:extLst>
          </p:cNvPr>
          <p:cNvGrpSpPr/>
          <p:nvPr/>
        </p:nvGrpSpPr>
        <p:grpSpPr>
          <a:xfrm>
            <a:off x="5523761" y="2719761"/>
            <a:ext cx="1144476" cy="2813044"/>
            <a:chOff x="1227065" y="1341793"/>
            <a:chExt cx="1144476" cy="2813044"/>
          </a:xfrm>
        </p:grpSpPr>
        <p:grpSp>
          <p:nvGrpSpPr>
            <p:cNvPr id="7" name="Group 6">
              <a:extLst>
                <a:ext uri="{FF2B5EF4-FFF2-40B4-BE49-F238E27FC236}">
                  <a16:creationId xmlns:a16="http://schemas.microsoft.com/office/drawing/2014/main" id="{11038433-3CFE-094B-8F39-23783A0F7219}"/>
                </a:ext>
              </a:extLst>
            </p:cNvPr>
            <p:cNvGrpSpPr/>
            <p:nvPr/>
          </p:nvGrpSpPr>
          <p:grpSpPr>
            <a:xfrm>
              <a:off x="1227065" y="1341793"/>
              <a:ext cx="1144476" cy="2813044"/>
              <a:chOff x="1227065" y="1341793"/>
              <a:chExt cx="1144476" cy="2813044"/>
            </a:xfrm>
          </p:grpSpPr>
          <p:sp>
            <p:nvSpPr>
              <p:cNvPr id="5" name="Oval 4">
                <a:extLst>
                  <a:ext uri="{FF2B5EF4-FFF2-40B4-BE49-F238E27FC236}">
                    <a16:creationId xmlns:a16="http://schemas.microsoft.com/office/drawing/2014/main" id="{22721E9C-8B69-8546-A472-8B808449A2CC}"/>
                  </a:ext>
                </a:extLst>
              </p:cNvPr>
              <p:cNvSpPr/>
              <p:nvPr/>
            </p:nvSpPr>
            <p:spPr>
              <a:xfrm>
                <a:off x="1468939" y="1341793"/>
                <a:ext cx="660728" cy="660728"/>
              </a:xfrm>
              <a:prstGeom prst="ellipse">
                <a:avLst/>
              </a:prstGeom>
              <a:solidFill>
                <a:srgbClr val="C5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6" name="Rounded Rectangle 5">
                <a:extLst>
                  <a:ext uri="{FF2B5EF4-FFF2-40B4-BE49-F238E27FC236}">
                    <a16:creationId xmlns:a16="http://schemas.microsoft.com/office/drawing/2014/main" id="{D281C155-3DB3-3442-9B32-9757BDC786F5}"/>
                  </a:ext>
                </a:extLst>
              </p:cNvPr>
              <p:cNvSpPr/>
              <p:nvPr/>
            </p:nvSpPr>
            <p:spPr>
              <a:xfrm>
                <a:off x="1227065" y="1983279"/>
                <a:ext cx="1144476" cy="914400"/>
              </a:xfrm>
              <a:prstGeom prst="roundRect">
                <a:avLst>
                  <a:gd name="adj" fmla="val 45054"/>
                </a:avLst>
              </a:prstGeom>
              <a:solidFill>
                <a:srgbClr val="C5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8" name="Rounded Rectangle 27">
                <a:extLst>
                  <a:ext uri="{FF2B5EF4-FFF2-40B4-BE49-F238E27FC236}">
                    <a16:creationId xmlns:a16="http://schemas.microsoft.com/office/drawing/2014/main" id="{45C86F73-4B5A-1D41-A7EC-476CE551AEEA}"/>
                  </a:ext>
                </a:extLst>
              </p:cNvPr>
              <p:cNvSpPr/>
              <p:nvPr/>
            </p:nvSpPr>
            <p:spPr>
              <a:xfrm>
                <a:off x="1227065" y="2343140"/>
                <a:ext cx="1144476" cy="914400"/>
              </a:xfrm>
              <a:prstGeom prst="roundRect">
                <a:avLst>
                  <a:gd name="adj" fmla="val 19248"/>
                </a:avLst>
              </a:prstGeom>
              <a:solidFill>
                <a:srgbClr val="C5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9" name="Rounded Rectangle 28">
                <a:extLst>
                  <a:ext uri="{FF2B5EF4-FFF2-40B4-BE49-F238E27FC236}">
                    <a16:creationId xmlns:a16="http://schemas.microsoft.com/office/drawing/2014/main" id="{C987E1B6-7BBE-044C-95B3-79DF85A8F079}"/>
                  </a:ext>
                </a:extLst>
              </p:cNvPr>
              <p:cNvSpPr/>
              <p:nvPr/>
            </p:nvSpPr>
            <p:spPr>
              <a:xfrm>
                <a:off x="1375930" y="2532254"/>
                <a:ext cx="846746" cy="1622583"/>
              </a:xfrm>
              <a:prstGeom prst="roundRect">
                <a:avLst>
                  <a:gd name="adj" fmla="val 19248"/>
                </a:avLst>
              </a:prstGeom>
              <a:solidFill>
                <a:srgbClr val="C5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grpSp>
          <p:nvGrpSpPr>
            <p:cNvPr id="12" name="Group 11">
              <a:extLst>
                <a:ext uri="{FF2B5EF4-FFF2-40B4-BE49-F238E27FC236}">
                  <a16:creationId xmlns:a16="http://schemas.microsoft.com/office/drawing/2014/main" id="{FAD3DC80-127C-DA4F-A49E-CA98AE4AAFDC}"/>
                </a:ext>
              </a:extLst>
            </p:cNvPr>
            <p:cNvGrpSpPr/>
            <p:nvPr/>
          </p:nvGrpSpPr>
          <p:grpSpPr>
            <a:xfrm>
              <a:off x="1604866" y="1961064"/>
              <a:ext cx="630443" cy="1498401"/>
              <a:chOff x="1604866" y="1961064"/>
              <a:chExt cx="630443" cy="1498401"/>
            </a:xfrm>
          </p:grpSpPr>
          <p:sp>
            <p:nvSpPr>
              <p:cNvPr id="8" name="Rectangle 7">
                <a:extLst>
                  <a:ext uri="{FF2B5EF4-FFF2-40B4-BE49-F238E27FC236}">
                    <a16:creationId xmlns:a16="http://schemas.microsoft.com/office/drawing/2014/main" id="{71F5B477-0C69-114F-8E95-590390FF99C9}"/>
                  </a:ext>
                </a:extLst>
              </p:cNvPr>
              <p:cNvSpPr/>
              <p:nvPr/>
            </p:nvSpPr>
            <p:spPr>
              <a:xfrm>
                <a:off x="1695917" y="2228324"/>
                <a:ext cx="238603" cy="23860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9" name="TextBox 8">
                <a:extLst>
                  <a:ext uri="{FF2B5EF4-FFF2-40B4-BE49-F238E27FC236}">
                    <a16:creationId xmlns:a16="http://schemas.microsoft.com/office/drawing/2014/main" id="{306EF803-F776-4C4A-9225-B312451B641B}"/>
                  </a:ext>
                </a:extLst>
              </p:cNvPr>
              <p:cNvSpPr txBox="1"/>
              <p:nvPr/>
            </p:nvSpPr>
            <p:spPr>
              <a:xfrm>
                <a:off x="1604866" y="1961064"/>
                <a:ext cx="630443" cy="707886"/>
              </a:xfrm>
              <a:prstGeom prst="rect">
                <a:avLst/>
              </a:prstGeom>
              <a:noFill/>
            </p:spPr>
            <p:txBody>
              <a:bodyPr wrap="square" rtlCol="0">
                <a:spAutoFit/>
              </a:bodyPr>
              <a:lstStyle/>
              <a:p>
                <a:pPr marL="285750" indent="-285750">
                  <a:buFont typeface="Wingdings" pitchFamily="2" charset="2"/>
                  <a:buChar char="ü"/>
                </a:pPr>
                <a:r>
                  <a:rPr lang="en-PT" sz="4000" b="1" dirty="0">
                    <a:solidFill>
                      <a:srgbClr val="FBC100"/>
                    </a:solidFill>
                  </a:rPr>
                  <a:t> </a:t>
                </a:r>
              </a:p>
            </p:txBody>
          </p:sp>
          <p:sp>
            <p:nvSpPr>
              <p:cNvPr id="32" name="Rectangle 31">
                <a:extLst>
                  <a:ext uri="{FF2B5EF4-FFF2-40B4-BE49-F238E27FC236}">
                    <a16:creationId xmlns:a16="http://schemas.microsoft.com/office/drawing/2014/main" id="{E3ECAF94-9AC9-6F4F-8744-81ED6687E4BC}"/>
                  </a:ext>
                </a:extLst>
              </p:cNvPr>
              <p:cNvSpPr/>
              <p:nvPr/>
            </p:nvSpPr>
            <p:spPr>
              <a:xfrm>
                <a:off x="1695917" y="2617682"/>
                <a:ext cx="238603" cy="23860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3" name="TextBox 32">
                <a:extLst>
                  <a:ext uri="{FF2B5EF4-FFF2-40B4-BE49-F238E27FC236}">
                    <a16:creationId xmlns:a16="http://schemas.microsoft.com/office/drawing/2014/main" id="{C8B8DC63-DEA5-6B43-A92C-5678E416955D}"/>
                  </a:ext>
                </a:extLst>
              </p:cNvPr>
              <p:cNvSpPr txBox="1"/>
              <p:nvPr/>
            </p:nvSpPr>
            <p:spPr>
              <a:xfrm>
                <a:off x="1604866" y="2350422"/>
                <a:ext cx="630443" cy="707886"/>
              </a:xfrm>
              <a:prstGeom prst="rect">
                <a:avLst/>
              </a:prstGeom>
              <a:noFill/>
            </p:spPr>
            <p:txBody>
              <a:bodyPr wrap="square" rtlCol="0">
                <a:spAutoFit/>
              </a:bodyPr>
              <a:lstStyle/>
              <a:p>
                <a:pPr marL="285750" indent="-285750">
                  <a:buFont typeface="Wingdings" pitchFamily="2" charset="2"/>
                  <a:buChar char="ü"/>
                </a:pPr>
                <a:r>
                  <a:rPr lang="en-PT" sz="4000" b="1" dirty="0">
                    <a:solidFill>
                      <a:srgbClr val="FBC100"/>
                    </a:solidFill>
                  </a:rPr>
                  <a:t> </a:t>
                </a:r>
              </a:p>
            </p:txBody>
          </p:sp>
          <p:sp>
            <p:nvSpPr>
              <p:cNvPr id="34" name="Rectangle 33">
                <a:extLst>
                  <a:ext uri="{FF2B5EF4-FFF2-40B4-BE49-F238E27FC236}">
                    <a16:creationId xmlns:a16="http://schemas.microsoft.com/office/drawing/2014/main" id="{A21AE046-514D-B346-87EC-5351AE1D5913}"/>
                  </a:ext>
                </a:extLst>
              </p:cNvPr>
              <p:cNvSpPr/>
              <p:nvPr/>
            </p:nvSpPr>
            <p:spPr>
              <a:xfrm>
                <a:off x="1695917" y="3018839"/>
                <a:ext cx="238603" cy="23860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5" name="TextBox 34">
                <a:extLst>
                  <a:ext uri="{FF2B5EF4-FFF2-40B4-BE49-F238E27FC236}">
                    <a16:creationId xmlns:a16="http://schemas.microsoft.com/office/drawing/2014/main" id="{7D68E3FA-1EF2-B44A-B6D8-3BB21E577434}"/>
                  </a:ext>
                </a:extLst>
              </p:cNvPr>
              <p:cNvSpPr txBox="1"/>
              <p:nvPr/>
            </p:nvSpPr>
            <p:spPr>
              <a:xfrm>
                <a:off x="1604866" y="2751579"/>
                <a:ext cx="630443" cy="707886"/>
              </a:xfrm>
              <a:prstGeom prst="rect">
                <a:avLst/>
              </a:prstGeom>
              <a:noFill/>
            </p:spPr>
            <p:txBody>
              <a:bodyPr wrap="square" rtlCol="0">
                <a:spAutoFit/>
              </a:bodyPr>
              <a:lstStyle/>
              <a:p>
                <a:pPr marL="285750" indent="-285750">
                  <a:buFont typeface="Wingdings" pitchFamily="2" charset="2"/>
                  <a:buChar char="ü"/>
                </a:pPr>
                <a:r>
                  <a:rPr lang="en-PT" sz="4000" b="1" dirty="0">
                    <a:solidFill>
                      <a:srgbClr val="FBC100"/>
                    </a:solidFill>
                  </a:rPr>
                  <a:t> </a:t>
                </a:r>
              </a:p>
            </p:txBody>
          </p:sp>
        </p:grpSp>
      </p:grpSp>
      <p:grpSp>
        <p:nvGrpSpPr>
          <p:cNvPr id="37" name="Group 36">
            <a:extLst>
              <a:ext uri="{FF2B5EF4-FFF2-40B4-BE49-F238E27FC236}">
                <a16:creationId xmlns:a16="http://schemas.microsoft.com/office/drawing/2014/main" id="{EB0C57D8-BBFB-E846-846A-0A61E999E0B3}"/>
              </a:ext>
            </a:extLst>
          </p:cNvPr>
          <p:cNvGrpSpPr/>
          <p:nvPr/>
        </p:nvGrpSpPr>
        <p:grpSpPr>
          <a:xfrm>
            <a:off x="5901562" y="1407704"/>
            <a:ext cx="1455496" cy="1270663"/>
            <a:chOff x="7170349" y="513919"/>
            <a:chExt cx="1455496" cy="1270663"/>
          </a:xfrm>
        </p:grpSpPr>
        <p:sp>
          <p:nvSpPr>
            <p:cNvPr id="16" name="Cloud 15">
              <a:extLst>
                <a:ext uri="{FF2B5EF4-FFF2-40B4-BE49-F238E27FC236}">
                  <a16:creationId xmlns:a16="http://schemas.microsoft.com/office/drawing/2014/main" id="{B0508714-DF59-D744-8437-EFDC4C5544BC}"/>
                </a:ext>
              </a:extLst>
            </p:cNvPr>
            <p:cNvSpPr/>
            <p:nvPr/>
          </p:nvSpPr>
          <p:spPr>
            <a:xfrm>
              <a:off x="7170349" y="513919"/>
              <a:ext cx="1455496" cy="914400"/>
            </a:xfrm>
            <a:prstGeom prst="cloud">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6" name="Oval 35">
              <a:extLst>
                <a:ext uri="{FF2B5EF4-FFF2-40B4-BE49-F238E27FC236}">
                  <a16:creationId xmlns:a16="http://schemas.microsoft.com/office/drawing/2014/main" id="{C978B7CB-6367-9E43-ADA2-9C2F62D52176}"/>
                </a:ext>
              </a:extLst>
            </p:cNvPr>
            <p:cNvSpPr/>
            <p:nvPr/>
          </p:nvSpPr>
          <p:spPr>
            <a:xfrm>
              <a:off x="7717029" y="1457068"/>
              <a:ext cx="205804" cy="205804"/>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8" name="Oval 37">
              <a:extLst>
                <a:ext uri="{FF2B5EF4-FFF2-40B4-BE49-F238E27FC236}">
                  <a16:creationId xmlns:a16="http://schemas.microsoft.com/office/drawing/2014/main" id="{628E18AC-CDE1-8F4D-9FB0-F09397E92003}"/>
                </a:ext>
              </a:extLst>
            </p:cNvPr>
            <p:cNvSpPr/>
            <p:nvPr/>
          </p:nvSpPr>
          <p:spPr>
            <a:xfrm>
              <a:off x="7582017" y="1649570"/>
              <a:ext cx="135012" cy="135012"/>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sp>
        <p:nvSpPr>
          <p:cNvPr id="40" name="CaixaDeTexto 12">
            <a:extLst>
              <a:ext uri="{FF2B5EF4-FFF2-40B4-BE49-F238E27FC236}">
                <a16:creationId xmlns:a16="http://schemas.microsoft.com/office/drawing/2014/main" id="{93873769-4A8F-9B43-A62D-938DE5BB5679}"/>
              </a:ext>
            </a:extLst>
          </p:cNvPr>
          <p:cNvSpPr txBox="1"/>
          <p:nvPr/>
        </p:nvSpPr>
        <p:spPr>
          <a:xfrm>
            <a:off x="6291995" y="1648420"/>
            <a:ext cx="674630"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a:t>
            </a:r>
            <a:endParaRPr lang="pt-PT" sz="2200" b="1" kern="0" dirty="0">
              <a:solidFill>
                <a:srgbClr val="5B595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91724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6F508A3-97DC-AD41-A2BF-8C0E76CF7948}"/>
              </a:ext>
            </a:extLst>
          </p:cNvPr>
          <p:cNvSpPr/>
          <p:nvPr/>
        </p:nvSpPr>
        <p:spPr>
          <a:xfrm>
            <a:off x="930908" y="1152425"/>
            <a:ext cx="10323095" cy="400110"/>
          </a:xfrm>
          <a:prstGeom prst="rect">
            <a:avLst/>
          </a:prstGeom>
        </p:spPr>
        <p:txBody>
          <a:bodyPr wrap="square">
            <a:spAutoFit/>
          </a:bodyPr>
          <a:lstStyle/>
          <a:p>
            <a:pPr algn="ctr"/>
            <a:r>
              <a:rPr lang="en-GB" sz="2000" b="1" dirty="0">
                <a:solidFill>
                  <a:srgbClr val="000000"/>
                </a:solidFill>
                <a:latin typeface="Calibri" panose="020F0502020204030204" pitchFamily="34" charset="0"/>
                <a:ea typeface="Helvetica Neue"/>
                <a:cs typeface="Calibri" panose="020F0502020204030204" pitchFamily="34" charset="0"/>
              </a:rPr>
              <a:t>EACS </a:t>
            </a:r>
            <a:r>
              <a:rPr lang="en-GB" sz="2000" b="1" dirty="0" err="1">
                <a:solidFill>
                  <a:srgbClr val="000000"/>
                </a:solidFill>
                <a:latin typeface="Calibri" panose="020F0502020204030204" pitchFamily="34" charset="0"/>
                <a:ea typeface="Helvetica Neue"/>
                <a:cs typeface="Calibri" panose="020F0502020204030204" pitchFamily="34" charset="0"/>
              </a:rPr>
              <a:t>recomenda</a:t>
            </a:r>
            <a:r>
              <a:rPr lang="en-GB" sz="2000" b="1" dirty="0">
                <a:solidFill>
                  <a:srgbClr val="000000"/>
                </a:solidFill>
                <a:latin typeface="Calibri" panose="020F0502020204030204" pitchFamily="34" charset="0"/>
                <a:ea typeface="Helvetica Neue"/>
                <a:cs typeface="Calibri" panose="020F0502020204030204" pitchFamily="34" charset="0"/>
              </a:rPr>
              <a:t> o </a:t>
            </a:r>
            <a:r>
              <a:rPr lang="en-GB" sz="2000" b="1" dirty="0" err="1">
                <a:solidFill>
                  <a:srgbClr val="000000"/>
                </a:solidFill>
                <a:latin typeface="Calibri" panose="020F0502020204030204" pitchFamily="34" charset="0"/>
                <a:ea typeface="Helvetica Neue"/>
                <a:cs typeface="Calibri" panose="020F0502020204030204" pitchFamily="34" charset="0"/>
              </a:rPr>
              <a:t>rastreio</a:t>
            </a:r>
            <a:r>
              <a:rPr lang="en-GB" sz="2000" b="1" dirty="0">
                <a:solidFill>
                  <a:srgbClr val="000000"/>
                </a:solidFill>
                <a:latin typeface="Calibri" panose="020F0502020204030204" pitchFamily="34" charset="0"/>
                <a:ea typeface="Helvetica Neue"/>
                <a:cs typeface="Calibri" panose="020F0502020204030204" pitchFamily="34" charset="0"/>
              </a:rPr>
              <a:t> e </a:t>
            </a:r>
            <a:r>
              <a:rPr lang="en-GB" sz="2000" b="1" dirty="0" err="1">
                <a:solidFill>
                  <a:srgbClr val="000000"/>
                </a:solidFill>
                <a:latin typeface="Calibri" panose="020F0502020204030204" pitchFamily="34" charset="0"/>
                <a:ea typeface="Helvetica Neue"/>
                <a:cs typeface="Calibri" panose="020F0502020204030204" pitchFamily="34" charset="0"/>
              </a:rPr>
              <a:t>diagnóstico</a:t>
            </a:r>
            <a:r>
              <a:rPr lang="en-GB" sz="2000" b="1" dirty="0">
                <a:solidFill>
                  <a:srgbClr val="000000"/>
                </a:solidFill>
                <a:latin typeface="Calibri" panose="020F0502020204030204" pitchFamily="34" charset="0"/>
                <a:ea typeface="Helvetica Neue"/>
                <a:cs typeface="Calibri" panose="020F0502020204030204" pitchFamily="34" charset="0"/>
              </a:rPr>
              <a:t> de </a:t>
            </a:r>
            <a:r>
              <a:rPr lang="en-GB" sz="2000" b="1" dirty="0" err="1">
                <a:solidFill>
                  <a:srgbClr val="000000"/>
                </a:solidFill>
                <a:latin typeface="Calibri" panose="020F0502020204030204" pitchFamily="34" charset="0"/>
                <a:ea typeface="Helvetica Neue"/>
                <a:cs typeface="Calibri" panose="020F0502020204030204" pitchFamily="34" charset="0"/>
              </a:rPr>
              <a:t>depressão</a:t>
            </a:r>
            <a:r>
              <a:rPr lang="en-GB" sz="2000" b="1" dirty="0">
                <a:solidFill>
                  <a:srgbClr val="000000"/>
                </a:solidFill>
                <a:latin typeface="Calibri" panose="020F0502020204030204" pitchFamily="34" charset="0"/>
                <a:ea typeface="Helvetica Neue"/>
                <a:cs typeface="Calibri" panose="020F0502020204030204" pitchFamily="34" charset="0"/>
              </a:rPr>
              <a:t> </a:t>
            </a:r>
            <a:r>
              <a:rPr lang="en-GB" sz="2000" b="1" dirty="0" err="1">
                <a:solidFill>
                  <a:srgbClr val="000000"/>
                </a:solidFill>
                <a:latin typeface="Calibri" panose="020F0502020204030204" pitchFamily="34" charset="0"/>
                <a:ea typeface="Helvetica Neue"/>
                <a:cs typeface="Calibri" panose="020F0502020204030204" pitchFamily="34" charset="0"/>
              </a:rPr>
              <a:t>em</a:t>
            </a:r>
            <a:r>
              <a:rPr lang="en-GB" sz="2000" b="1" dirty="0">
                <a:solidFill>
                  <a:srgbClr val="000000"/>
                </a:solidFill>
                <a:latin typeface="Calibri" panose="020F0502020204030204" pitchFamily="34" charset="0"/>
                <a:ea typeface="Helvetica Neue"/>
                <a:cs typeface="Calibri" panose="020F0502020204030204" pitchFamily="34" charset="0"/>
              </a:rPr>
              <a:t> PVVIH</a:t>
            </a:r>
            <a:r>
              <a:rPr lang="en-GB" sz="2000" b="1" baseline="30000" dirty="0">
                <a:solidFill>
                  <a:srgbClr val="000000"/>
                </a:solidFill>
                <a:latin typeface="Calibri" panose="020F0502020204030204" pitchFamily="34" charset="0"/>
                <a:ea typeface="Helvetica Neue"/>
                <a:cs typeface="Calibri" panose="020F0502020204030204" pitchFamily="34" charset="0"/>
              </a:rPr>
              <a:t>1</a:t>
            </a:r>
            <a:endParaRPr lang="en-GB" sz="2000" b="1" dirty="0">
              <a:solidFill>
                <a:srgbClr val="000000"/>
              </a:solidFill>
              <a:latin typeface="Calibri" panose="020F0502020204030204" pitchFamily="34" charset="0"/>
              <a:ea typeface="Helvetica Neue"/>
              <a:cs typeface="Calibri" panose="020F0502020204030204" pitchFamily="34" charset="0"/>
            </a:endParaRPr>
          </a:p>
        </p:txBody>
      </p:sp>
      <p:sp>
        <p:nvSpPr>
          <p:cNvPr id="62" name="Text Placeholder 20">
            <a:extLst>
              <a:ext uri="{FF2B5EF4-FFF2-40B4-BE49-F238E27FC236}">
                <a16:creationId xmlns:a16="http://schemas.microsoft.com/office/drawing/2014/main" id="{D01AA8AF-7B56-054B-946D-8FAC209C322F}"/>
              </a:ext>
            </a:extLst>
          </p:cNvPr>
          <p:cNvSpPr txBox="1">
            <a:spLocks/>
          </p:cNvSpPr>
          <p:nvPr/>
        </p:nvSpPr>
        <p:spPr>
          <a:xfrm>
            <a:off x="2823883" y="3901646"/>
            <a:ext cx="1705558" cy="10319"/>
          </a:xfrm>
          <a:prstGeom prst="rect">
            <a:avLst/>
          </a:prstGeom>
        </p:spPr>
        <p:txBody>
          <a:bodyPr vert="horz" lIns="45720" tIns="22860" rIns="45720" bIns="22860" rtlCol="0">
            <a:noAutofit/>
          </a:bodyPr>
          <a:lstStyle>
            <a:lvl1pPr marL="0" indent="0" algn="l" defTabSz="609585" rtl="0" eaLnBrk="1" latinLnBrk="0" hangingPunct="1">
              <a:spcBef>
                <a:spcPct val="20000"/>
              </a:spcBef>
              <a:buClr>
                <a:schemeClr val="tx2"/>
              </a:buClr>
              <a:buFont typeface="Arial" panose="020B0604020202020204" pitchFamily="34" charset="0"/>
              <a:buNone/>
              <a:defRPr sz="1600" kern="1200">
                <a:solidFill>
                  <a:schemeClr val="tx1"/>
                </a:solidFill>
                <a:latin typeface="Trebuchet MS" panose="020B0603020202020204" pitchFamily="34" charset="0"/>
                <a:ea typeface="+mn-ea"/>
                <a:cs typeface="+mn-cs"/>
              </a:defRPr>
            </a:lvl1pPr>
            <a:lvl2pPr marL="479988" indent="-239994" algn="l" defTabSz="609585"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Trebuchet MS" panose="020B0603020202020204" pitchFamily="34" charset="0"/>
                <a:ea typeface="+mn-ea"/>
                <a:cs typeface="+mn-cs"/>
              </a:defRPr>
            </a:lvl2pPr>
            <a:lvl3pPr marL="719982" indent="-239994" algn="l" defTabSz="609585" rtl="0" eaLnBrk="1" latinLnBrk="0" hangingPunct="1">
              <a:spcBef>
                <a:spcPts val="0"/>
              </a:spcBef>
              <a:buClr>
                <a:schemeClr val="tx2"/>
              </a:buClr>
              <a:buFont typeface="Arial" panose="020B0604020202020204" pitchFamily="34" charset="0"/>
              <a:buChar char="•"/>
              <a:defRPr sz="1400" kern="1200">
                <a:solidFill>
                  <a:srgbClr val="FF0000"/>
                </a:solidFill>
                <a:latin typeface="+mn-lt"/>
                <a:ea typeface="+mn-ea"/>
                <a:cs typeface="+mn-cs"/>
              </a:defRPr>
            </a:lvl3pPr>
            <a:lvl4pPr marL="285750" indent="-285750" algn="l" defTabSz="609585" rtl="0" eaLnBrk="1" latinLnBrk="0" hangingPunct="1">
              <a:spcBef>
                <a:spcPts val="0"/>
              </a:spcBef>
              <a:buClr>
                <a:schemeClr val="tx2"/>
              </a:buClr>
              <a:buFont typeface="Arial" panose="020B0604020202020204" pitchFamily="34" charset="0"/>
              <a:buChar char="•"/>
              <a:defRPr sz="1600" kern="1200">
                <a:solidFill>
                  <a:srgbClr val="FF0000"/>
                </a:solidFill>
                <a:latin typeface="+mn-lt"/>
                <a:ea typeface="+mn-ea"/>
                <a:cs typeface="+mn-cs"/>
              </a:defRPr>
            </a:lvl4pPr>
            <a:lvl5pPr marL="342900" indent="-342900" algn="l" defTabSz="609585" rtl="0" eaLnBrk="1" latinLnBrk="0" hangingPunct="1">
              <a:spcBef>
                <a:spcPts val="0"/>
              </a:spcBef>
              <a:buClr>
                <a:schemeClr val="tx2"/>
              </a:buClr>
              <a:buFont typeface="Arial" panose="020B0604020202020204" pitchFamily="34" charset="0"/>
              <a:buChar char="•"/>
              <a:defRPr sz="1867" kern="1200">
                <a:solidFill>
                  <a:srgbClr val="FF0000"/>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304793">
              <a:buClr>
                <a:srgbClr val="5E5E5E"/>
              </a:buClr>
            </a:pPr>
            <a:r>
              <a:rPr lang="en-US" sz="1400">
                <a:solidFill>
                  <a:srgbClr val="5E5E5E"/>
                </a:solidFill>
                <a:latin typeface="Ideal Sans Medium" pitchFamily="2" charset="0"/>
                <a:ea typeface="Helvetica Neue"/>
                <a:cs typeface="Ideal Sans Medium" pitchFamily="2" charset="0"/>
              </a:rPr>
              <a:t> </a:t>
            </a:r>
            <a:endParaRPr lang="en-US" sz="1400" dirty="0">
              <a:solidFill>
                <a:srgbClr val="5E5E5E"/>
              </a:solidFill>
              <a:latin typeface="Ideal Sans Medium" pitchFamily="2" charset="0"/>
              <a:ea typeface="Helvetica Neue"/>
              <a:cs typeface="Ideal Sans Medium" pitchFamily="2" charset="0"/>
            </a:endParaRPr>
          </a:p>
        </p:txBody>
      </p:sp>
      <p:sp>
        <p:nvSpPr>
          <p:cNvPr id="63" name="Text Placeholder 21">
            <a:extLst>
              <a:ext uri="{FF2B5EF4-FFF2-40B4-BE49-F238E27FC236}">
                <a16:creationId xmlns:a16="http://schemas.microsoft.com/office/drawing/2014/main" id="{E8801026-4CC7-DF46-808E-F03BB4528A7A}"/>
              </a:ext>
            </a:extLst>
          </p:cNvPr>
          <p:cNvSpPr txBox="1">
            <a:spLocks/>
          </p:cNvSpPr>
          <p:nvPr/>
        </p:nvSpPr>
        <p:spPr>
          <a:xfrm rot="10800000">
            <a:off x="2823882" y="3911171"/>
            <a:ext cx="99142" cy="34925"/>
          </a:xfrm>
          <a:prstGeom prst="triangle">
            <a:avLst/>
          </a:prstGeom>
        </p:spPr>
        <p:txBody>
          <a:bodyPr vert="horz" lIns="45720" tIns="22860" rIns="45720" bIns="22860" rtlCol="0">
            <a:noAutofit/>
          </a:bodyPr>
          <a:lstStyle>
            <a:lvl1pPr marL="0" indent="0" algn="l" defTabSz="609585" rtl="0" eaLnBrk="1" latinLnBrk="0" hangingPunct="1">
              <a:spcBef>
                <a:spcPct val="20000"/>
              </a:spcBef>
              <a:buClr>
                <a:schemeClr val="tx2"/>
              </a:buClr>
              <a:buFont typeface="Arial" panose="020B0604020202020204" pitchFamily="34" charset="0"/>
              <a:buNone/>
              <a:defRPr sz="1600" kern="1200">
                <a:solidFill>
                  <a:schemeClr val="tx1"/>
                </a:solidFill>
                <a:latin typeface="Trebuchet MS" panose="020B0603020202020204" pitchFamily="34" charset="0"/>
                <a:ea typeface="+mn-ea"/>
                <a:cs typeface="+mn-cs"/>
              </a:defRPr>
            </a:lvl1pPr>
            <a:lvl2pPr marL="479988" indent="-239994" algn="l" defTabSz="609585"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Trebuchet MS" panose="020B0603020202020204" pitchFamily="34" charset="0"/>
                <a:ea typeface="+mn-ea"/>
                <a:cs typeface="+mn-cs"/>
              </a:defRPr>
            </a:lvl2pPr>
            <a:lvl3pPr marL="719982" indent="-239994" algn="l" defTabSz="609585" rtl="0" eaLnBrk="1" latinLnBrk="0" hangingPunct="1">
              <a:spcBef>
                <a:spcPts val="0"/>
              </a:spcBef>
              <a:buClr>
                <a:schemeClr val="tx2"/>
              </a:buClr>
              <a:buFont typeface="Arial" panose="020B0604020202020204" pitchFamily="34" charset="0"/>
              <a:buChar char="•"/>
              <a:defRPr sz="1400" kern="1200">
                <a:solidFill>
                  <a:srgbClr val="FF0000"/>
                </a:solidFill>
                <a:latin typeface="+mn-lt"/>
                <a:ea typeface="+mn-ea"/>
                <a:cs typeface="+mn-cs"/>
              </a:defRPr>
            </a:lvl3pPr>
            <a:lvl4pPr marL="285750" indent="-285750" algn="l" defTabSz="609585" rtl="0" eaLnBrk="1" latinLnBrk="0" hangingPunct="1">
              <a:spcBef>
                <a:spcPts val="0"/>
              </a:spcBef>
              <a:buClr>
                <a:schemeClr val="tx2"/>
              </a:buClr>
              <a:buFont typeface="Arial" panose="020B0604020202020204" pitchFamily="34" charset="0"/>
              <a:buChar char="•"/>
              <a:defRPr sz="1600" kern="1200">
                <a:solidFill>
                  <a:srgbClr val="FF0000"/>
                </a:solidFill>
                <a:latin typeface="+mn-lt"/>
                <a:ea typeface="+mn-ea"/>
                <a:cs typeface="+mn-cs"/>
              </a:defRPr>
            </a:lvl4pPr>
            <a:lvl5pPr marL="342900" indent="-342900" algn="l" defTabSz="609585" rtl="0" eaLnBrk="1" latinLnBrk="0" hangingPunct="1">
              <a:spcBef>
                <a:spcPts val="0"/>
              </a:spcBef>
              <a:buClr>
                <a:schemeClr val="tx2"/>
              </a:buClr>
              <a:buFont typeface="Arial" panose="020B0604020202020204" pitchFamily="34" charset="0"/>
              <a:buChar char="•"/>
              <a:defRPr sz="1867" kern="1200">
                <a:solidFill>
                  <a:srgbClr val="FF0000"/>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304793">
              <a:buClr>
                <a:srgbClr val="5E5E5E"/>
              </a:buClr>
            </a:pPr>
            <a:r>
              <a:rPr lang="en-US" sz="1400">
                <a:solidFill>
                  <a:srgbClr val="5E5E5E"/>
                </a:solidFill>
                <a:latin typeface="Ideal Sans Medium" pitchFamily="2" charset="0"/>
                <a:ea typeface="Helvetica Neue"/>
                <a:cs typeface="Ideal Sans Medium" pitchFamily="2" charset="0"/>
              </a:rPr>
              <a:t> </a:t>
            </a:r>
            <a:endParaRPr lang="en-US" sz="1400" dirty="0">
              <a:solidFill>
                <a:srgbClr val="5E5E5E"/>
              </a:solidFill>
              <a:latin typeface="Ideal Sans Medium" pitchFamily="2" charset="0"/>
              <a:ea typeface="Helvetica Neue"/>
              <a:cs typeface="Ideal Sans Medium" pitchFamily="2" charset="0"/>
            </a:endParaRPr>
          </a:p>
        </p:txBody>
      </p:sp>
      <p:sp>
        <p:nvSpPr>
          <p:cNvPr id="64" name="Content Placeholder 5">
            <a:extLst>
              <a:ext uri="{FF2B5EF4-FFF2-40B4-BE49-F238E27FC236}">
                <a16:creationId xmlns:a16="http://schemas.microsoft.com/office/drawing/2014/main" id="{3E6BADEE-ECBA-2249-8DFC-511903155D02}"/>
              </a:ext>
            </a:extLst>
          </p:cNvPr>
          <p:cNvSpPr txBox="1">
            <a:spLocks/>
          </p:cNvSpPr>
          <p:nvPr/>
        </p:nvSpPr>
        <p:spPr>
          <a:xfrm>
            <a:off x="672881" y="2158471"/>
            <a:ext cx="5297218" cy="1965000"/>
          </a:xfrm>
          <a:prstGeom prst="rect">
            <a:avLst/>
          </a:prstGeom>
          <a:solidFill>
            <a:srgbClr val="FBC100"/>
          </a:solidFill>
          <a:effectLst>
            <a:outerShdw blurRad="50800" dist="38100" dir="2700000" algn="tl" rotWithShape="0">
              <a:prstClr val="black">
                <a:alpha val="40000"/>
              </a:prstClr>
            </a:outerShdw>
          </a:effectLst>
        </p:spPr>
        <p:txBody>
          <a:bodyPr vert="horz" lIns="180000" tIns="0" rIns="0" bIns="0" rtlCol="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600" kern="1200">
                <a:solidFill>
                  <a:schemeClr val="tx2"/>
                </a:solidFill>
                <a:latin typeface="+mn-lt"/>
                <a:ea typeface="+mn-ea"/>
                <a:cs typeface="+mn-cs"/>
              </a:defRPr>
            </a:lvl2pPr>
            <a:lvl3pPr marL="185738" indent="-185738" algn="l" defTabSz="914400" rtl="0" eaLnBrk="1" latinLnBrk="0" hangingPunct="1">
              <a:lnSpc>
                <a:spcPct val="100000"/>
              </a:lnSpc>
              <a:spcBef>
                <a:spcPts val="600"/>
              </a:spcBef>
              <a:spcAft>
                <a:spcPts val="0"/>
              </a:spcAft>
              <a:buClr>
                <a:srgbClr val="E41251"/>
              </a:buClr>
              <a:buFont typeface="Arial" panose="020B0604020202020204" pitchFamily="34" charset="0"/>
              <a:buChar char="•"/>
              <a:defRPr sz="1600" kern="1200">
                <a:solidFill>
                  <a:schemeClr val="tx2"/>
                </a:solidFill>
                <a:latin typeface="+mn-lt"/>
                <a:ea typeface="+mn-ea"/>
                <a:cs typeface="+mn-cs"/>
              </a:defRPr>
            </a:lvl3pPr>
            <a:lvl4pPr marL="542925" indent="-184150" algn="l" defTabSz="914400" rtl="0" eaLnBrk="1" latinLnBrk="0" hangingPunct="1">
              <a:lnSpc>
                <a:spcPct val="100000"/>
              </a:lnSpc>
              <a:spcBef>
                <a:spcPts val="600"/>
              </a:spcBef>
              <a:spcAft>
                <a:spcPts val="0"/>
              </a:spcAft>
              <a:buClr>
                <a:srgbClr val="E41251"/>
              </a:buClr>
              <a:buFont typeface="Bree Rg" panose="02000503000000020004" pitchFamily="50" charset="0"/>
              <a:buChar char="–"/>
              <a:defRPr sz="1600" kern="1200">
                <a:solidFill>
                  <a:schemeClr val="tx2"/>
                </a:solidFill>
                <a:latin typeface="+mn-lt"/>
                <a:ea typeface="+mn-ea"/>
                <a:cs typeface="+mn-cs"/>
              </a:defRPr>
            </a:lvl4pPr>
            <a:lvl5pPr marL="901700" indent="-185738" algn="l" defTabSz="914400" rtl="0" eaLnBrk="1" latinLnBrk="0" hangingPunct="1">
              <a:lnSpc>
                <a:spcPct val="100000"/>
              </a:lnSpc>
              <a:spcBef>
                <a:spcPts val="600"/>
              </a:spcBef>
              <a:spcAft>
                <a:spcPts val="0"/>
              </a:spcAft>
              <a:buClr>
                <a:srgbClr val="E41251"/>
              </a:buClr>
              <a:buFont typeface="Bree Rg" panose="02000503000000020004" pitchFamily="50"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pt-PT" sz="1600" i="1" dirty="0">
              <a:solidFill>
                <a:srgbClr val="5B595D"/>
              </a:solidFill>
              <a:latin typeface="Calibri" panose="020F0502020204030204" pitchFamily="34" charset="0"/>
              <a:ea typeface="Helvetica Neue"/>
              <a:cs typeface="Calibri" panose="020F0502020204030204" pitchFamily="34" charset="0"/>
            </a:endParaRPr>
          </a:p>
        </p:txBody>
      </p:sp>
      <p:sp>
        <p:nvSpPr>
          <p:cNvPr id="71" name="Rectangle 17">
            <a:extLst>
              <a:ext uri="{FF2B5EF4-FFF2-40B4-BE49-F238E27FC236}">
                <a16:creationId xmlns:a16="http://schemas.microsoft.com/office/drawing/2014/main" id="{37F40133-ED63-D34C-8AA4-4D185DE0481C}"/>
              </a:ext>
            </a:extLst>
          </p:cNvPr>
          <p:cNvSpPr/>
          <p:nvPr/>
        </p:nvSpPr>
        <p:spPr>
          <a:xfrm>
            <a:off x="672881" y="4302765"/>
            <a:ext cx="5297218" cy="1854354"/>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lIns="180000">
            <a:spAutoFit/>
          </a:bodyPr>
          <a:lstStyle/>
          <a:p>
            <a:pPr defTabSz="457200">
              <a:spcAft>
                <a:spcPts val="300"/>
              </a:spcAft>
              <a:buClr>
                <a:srgbClr val="C00000"/>
              </a:buClr>
              <a:defRPr/>
            </a:pPr>
            <a:r>
              <a:rPr lang="pt-PT" sz="1600" b="1" dirty="0">
                <a:solidFill>
                  <a:srgbClr val="161A1E"/>
                </a:solidFill>
                <a:latin typeface="Calibri" panose="020F0502020204030204" pitchFamily="34" charset="0"/>
                <a:ea typeface="Helvetica Neue"/>
                <a:cs typeface="Calibri" panose="020F0502020204030204" pitchFamily="34" charset="0"/>
              </a:rPr>
              <a:t>Excluir causas orgânicas de depressão: </a:t>
            </a:r>
          </a:p>
          <a:p>
            <a:pPr lvl="3" indent="142082" defTabSz="457200">
              <a:buClr>
                <a:srgbClr val="F2F2F2"/>
              </a:buClr>
              <a:buFont typeface="Arial" panose="020B0604020202020204" pitchFamily="34" charset="0"/>
              <a:buChar char="•"/>
              <a:defRPr/>
            </a:pPr>
            <a:r>
              <a:rPr lang="pt-PT" sz="1600" dirty="0">
                <a:solidFill>
                  <a:srgbClr val="161A1E"/>
                </a:solidFill>
                <a:latin typeface="Calibri" panose="020F0502020204030204" pitchFamily="34" charset="0"/>
                <a:ea typeface="Helvetica Neue"/>
                <a:cs typeface="Calibri" panose="020F0502020204030204" pitchFamily="34" charset="0"/>
              </a:rPr>
              <a:t>Hipotiroidismo</a:t>
            </a:r>
          </a:p>
          <a:p>
            <a:pPr lvl="3" indent="142082" defTabSz="457200">
              <a:buClr>
                <a:srgbClr val="F2F2F2"/>
              </a:buClr>
              <a:buFont typeface="Arial" panose="020B0604020202020204" pitchFamily="34" charset="0"/>
              <a:buChar char="•"/>
              <a:defRPr/>
            </a:pPr>
            <a:r>
              <a:rPr lang="pt-PT" sz="1600" dirty="0">
                <a:solidFill>
                  <a:srgbClr val="161A1E"/>
                </a:solidFill>
                <a:latin typeface="Calibri" panose="020F0502020204030204" pitchFamily="34" charset="0"/>
                <a:ea typeface="Helvetica Neue"/>
                <a:cs typeface="Calibri" panose="020F0502020204030204" pitchFamily="34" charset="0"/>
              </a:rPr>
              <a:t>Hipogonadismo</a:t>
            </a:r>
          </a:p>
          <a:p>
            <a:pPr lvl="3" indent="142082" defTabSz="457200">
              <a:buClr>
                <a:srgbClr val="F2F2F2"/>
              </a:buClr>
              <a:buFont typeface="Arial" panose="020B0604020202020204" pitchFamily="34" charset="0"/>
              <a:buChar char="•"/>
              <a:defRPr/>
            </a:pPr>
            <a:r>
              <a:rPr lang="pt-PT" sz="1600" dirty="0">
                <a:solidFill>
                  <a:srgbClr val="161A1E"/>
                </a:solidFill>
                <a:latin typeface="Calibri" panose="020F0502020204030204" pitchFamily="34" charset="0"/>
                <a:ea typeface="Helvetica Neue"/>
                <a:cs typeface="Calibri" panose="020F0502020204030204" pitchFamily="34" charset="0"/>
              </a:rPr>
              <a:t>Síndrome de </a:t>
            </a:r>
            <a:r>
              <a:rPr lang="pt-PT" sz="1600" dirty="0" err="1">
                <a:solidFill>
                  <a:srgbClr val="161A1E"/>
                </a:solidFill>
                <a:latin typeface="Calibri" panose="020F0502020204030204" pitchFamily="34" charset="0"/>
                <a:ea typeface="Helvetica Neue"/>
                <a:cs typeface="Calibri" panose="020F0502020204030204" pitchFamily="34" charset="0"/>
              </a:rPr>
              <a:t>Cushing</a:t>
            </a:r>
            <a:endParaRPr lang="pt-PT" sz="1600" dirty="0">
              <a:solidFill>
                <a:srgbClr val="161A1E"/>
              </a:solidFill>
              <a:latin typeface="Calibri" panose="020F0502020204030204" pitchFamily="34" charset="0"/>
              <a:ea typeface="Helvetica Neue"/>
              <a:cs typeface="Calibri" panose="020F0502020204030204" pitchFamily="34" charset="0"/>
            </a:endParaRPr>
          </a:p>
          <a:p>
            <a:pPr lvl="3" indent="142082" defTabSz="457200">
              <a:buClr>
                <a:srgbClr val="F2F2F2"/>
              </a:buClr>
              <a:buFont typeface="Arial" panose="020B0604020202020204" pitchFamily="34" charset="0"/>
              <a:buChar char="•"/>
              <a:defRPr/>
            </a:pPr>
            <a:r>
              <a:rPr lang="pt-PT" sz="1600" dirty="0">
                <a:solidFill>
                  <a:srgbClr val="161A1E"/>
                </a:solidFill>
                <a:latin typeface="Calibri" panose="020F0502020204030204" pitchFamily="34" charset="0"/>
                <a:ea typeface="Helvetica Neue"/>
                <a:cs typeface="Calibri" panose="020F0502020204030204" pitchFamily="34" charset="0"/>
              </a:rPr>
              <a:t>Deficiência de vitamina B12</a:t>
            </a:r>
          </a:p>
          <a:p>
            <a:pPr lvl="3" indent="142082" defTabSz="457200">
              <a:buClr>
                <a:srgbClr val="F2F2F2"/>
              </a:buClr>
              <a:buFont typeface="Arial" panose="020B0604020202020204" pitchFamily="34" charset="0"/>
              <a:buChar char="•"/>
              <a:defRPr/>
            </a:pPr>
            <a:r>
              <a:rPr lang="pt-PT" sz="1600" dirty="0">
                <a:solidFill>
                  <a:srgbClr val="161A1E"/>
                </a:solidFill>
                <a:latin typeface="Calibri" panose="020F0502020204030204" pitchFamily="34" charset="0"/>
                <a:ea typeface="Helvetica Neue"/>
                <a:cs typeface="Calibri" panose="020F0502020204030204" pitchFamily="34" charset="0"/>
              </a:rPr>
              <a:t>Medicamentos (TARV e não TARV)</a:t>
            </a:r>
          </a:p>
          <a:p>
            <a:pPr lvl="3" indent="142082" defTabSz="457200">
              <a:buClr>
                <a:srgbClr val="F2F2F2"/>
              </a:buClr>
              <a:buFont typeface="Arial" panose="020B0604020202020204" pitchFamily="34" charset="0"/>
              <a:buChar char="•"/>
              <a:defRPr/>
            </a:pPr>
            <a:r>
              <a:rPr lang="pt-PT" sz="1600" dirty="0">
                <a:solidFill>
                  <a:srgbClr val="161A1E"/>
                </a:solidFill>
                <a:latin typeface="Calibri" panose="020F0502020204030204" pitchFamily="34" charset="0"/>
                <a:ea typeface="Helvetica Neue"/>
                <a:cs typeface="Calibri" panose="020F0502020204030204" pitchFamily="34" charset="0"/>
              </a:rPr>
              <a:t>...</a:t>
            </a:r>
          </a:p>
        </p:txBody>
      </p:sp>
      <p:sp>
        <p:nvSpPr>
          <p:cNvPr id="72" name="Rectangle 18">
            <a:extLst>
              <a:ext uri="{FF2B5EF4-FFF2-40B4-BE49-F238E27FC236}">
                <a16:creationId xmlns:a16="http://schemas.microsoft.com/office/drawing/2014/main" id="{CEA43688-0E62-6341-A83D-B2BBBCFE2830}"/>
              </a:ext>
            </a:extLst>
          </p:cNvPr>
          <p:cNvSpPr/>
          <p:nvPr/>
        </p:nvSpPr>
        <p:spPr>
          <a:xfrm>
            <a:off x="672881" y="1760425"/>
            <a:ext cx="5297218" cy="310716"/>
          </a:xfrm>
          <a:prstGeom prst="rect">
            <a:avLst/>
          </a:prstGeom>
          <a:solidFill>
            <a:srgbClr val="5B595D"/>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457200">
              <a:defRPr/>
            </a:pPr>
            <a:r>
              <a:rPr lang="en-GB" b="1" dirty="0">
                <a:solidFill>
                  <a:srgbClr val="FFFFFF"/>
                </a:solidFill>
                <a:latin typeface="Calibri" panose="020F0502020204030204" pitchFamily="34" charset="0"/>
                <a:ea typeface="Helvetica Neue"/>
                <a:cs typeface="Calibri" panose="020F0502020204030204" pitchFamily="34" charset="0"/>
              </a:rPr>
              <a:t>Como </a:t>
            </a:r>
            <a:r>
              <a:rPr lang="en-GB" b="1" dirty="0" err="1">
                <a:solidFill>
                  <a:srgbClr val="FFFFFF"/>
                </a:solidFill>
                <a:latin typeface="Calibri" panose="020F0502020204030204" pitchFamily="34" charset="0"/>
                <a:ea typeface="Helvetica Neue"/>
                <a:cs typeface="Calibri" panose="020F0502020204030204" pitchFamily="34" charset="0"/>
              </a:rPr>
              <a:t>rastrear</a:t>
            </a:r>
            <a:r>
              <a:rPr lang="en-GB" b="1" dirty="0">
                <a:solidFill>
                  <a:srgbClr val="FFFFFF"/>
                </a:solidFill>
                <a:latin typeface="Calibri" panose="020F0502020204030204" pitchFamily="34" charset="0"/>
                <a:ea typeface="Helvetica Neue"/>
                <a:cs typeface="Calibri" panose="020F0502020204030204" pitchFamily="34" charset="0"/>
              </a:rPr>
              <a:t>?</a:t>
            </a:r>
          </a:p>
        </p:txBody>
      </p:sp>
      <p:sp>
        <p:nvSpPr>
          <p:cNvPr id="73" name="Rectangle 19">
            <a:extLst>
              <a:ext uri="{FF2B5EF4-FFF2-40B4-BE49-F238E27FC236}">
                <a16:creationId xmlns:a16="http://schemas.microsoft.com/office/drawing/2014/main" id="{01B966CC-2989-0F42-BAAF-EBC72013621E}"/>
              </a:ext>
            </a:extLst>
          </p:cNvPr>
          <p:cNvSpPr/>
          <p:nvPr/>
        </p:nvSpPr>
        <p:spPr>
          <a:xfrm>
            <a:off x="6076288" y="1760425"/>
            <a:ext cx="5477434" cy="310716"/>
          </a:xfrm>
          <a:prstGeom prst="rect">
            <a:avLst/>
          </a:prstGeom>
          <a:solidFill>
            <a:srgbClr val="5B595D"/>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457200">
              <a:defRPr/>
            </a:pPr>
            <a:r>
              <a:rPr lang="en-GB" b="1" dirty="0">
                <a:solidFill>
                  <a:srgbClr val="FFFFFF"/>
                </a:solidFill>
                <a:latin typeface="Calibri" panose="020F0502020204030204" pitchFamily="34" charset="0"/>
                <a:ea typeface="Helvetica Neue"/>
                <a:cs typeface="Calibri" panose="020F0502020204030204" pitchFamily="34" charset="0"/>
              </a:rPr>
              <a:t>Como </a:t>
            </a:r>
            <a:r>
              <a:rPr lang="en-GB" b="1" dirty="0" err="1">
                <a:solidFill>
                  <a:srgbClr val="FFFFFF"/>
                </a:solidFill>
                <a:latin typeface="Calibri" panose="020F0502020204030204" pitchFamily="34" charset="0"/>
                <a:ea typeface="Helvetica Neue"/>
                <a:cs typeface="Calibri" panose="020F0502020204030204" pitchFamily="34" charset="0"/>
              </a:rPr>
              <a:t>diagnosticar</a:t>
            </a:r>
            <a:r>
              <a:rPr lang="en-GB" b="1" dirty="0">
                <a:solidFill>
                  <a:srgbClr val="FFFFFF"/>
                </a:solidFill>
                <a:latin typeface="Calibri" panose="020F0502020204030204" pitchFamily="34" charset="0"/>
                <a:ea typeface="Helvetica Neue"/>
                <a:cs typeface="Calibri" panose="020F0502020204030204" pitchFamily="34" charset="0"/>
              </a:rPr>
              <a:t>?</a:t>
            </a:r>
          </a:p>
        </p:txBody>
      </p:sp>
      <p:sp>
        <p:nvSpPr>
          <p:cNvPr id="74" name="Rectangle 20">
            <a:extLst>
              <a:ext uri="{FF2B5EF4-FFF2-40B4-BE49-F238E27FC236}">
                <a16:creationId xmlns:a16="http://schemas.microsoft.com/office/drawing/2014/main" id="{C17648AA-4B5D-0348-9611-0601B136078A}"/>
              </a:ext>
            </a:extLst>
          </p:cNvPr>
          <p:cNvSpPr/>
          <p:nvPr/>
        </p:nvSpPr>
        <p:spPr>
          <a:xfrm>
            <a:off x="6076289" y="2158471"/>
            <a:ext cx="5477435" cy="4016484"/>
          </a:xfrm>
          <a:prstGeom prst="rect">
            <a:avLst/>
          </a:prstGeom>
          <a:solidFill>
            <a:srgbClr val="C51635"/>
          </a:solidFill>
          <a:ln>
            <a:noFill/>
          </a:ln>
          <a:effectLst>
            <a:outerShdw blurRad="50800" dist="38100" dir="2700000" algn="tl" rotWithShape="0">
              <a:prstClr val="black">
                <a:alpha val="40000"/>
              </a:prstClr>
            </a:outerShdw>
          </a:effectLst>
        </p:spPr>
        <p:txBody>
          <a:bodyPr wrap="square" lIns="182880">
            <a:spAutoFit/>
          </a:bodyPr>
          <a:lstStyle/>
          <a:p>
            <a:pPr defTabSz="457200">
              <a:buClr>
                <a:srgbClr val="C00000"/>
              </a:buClr>
              <a:defRPr/>
            </a:pPr>
            <a:r>
              <a:rPr lang="pt-PT" sz="1600" b="1" dirty="0">
                <a:solidFill>
                  <a:srgbClr val="FFFFFF"/>
                </a:solidFill>
                <a:latin typeface="Calibri" panose="020F0502020204030204" pitchFamily="34" charset="0"/>
                <a:ea typeface="Helvetica Neue"/>
                <a:cs typeface="Calibri" panose="020F0502020204030204" pitchFamily="34" charset="0"/>
              </a:rPr>
              <a:t>Sintomas – avaliação regular:</a:t>
            </a:r>
          </a:p>
          <a:p>
            <a:pPr marL="142875" indent="-142875" defTabSz="457200">
              <a:buClr>
                <a:srgbClr val="FBC100"/>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Humor deprimido durante pelo menos 2 semanas </a:t>
            </a:r>
            <a:r>
              <a:rPr lang="pt-PT" sz="1600" b="1" dirty="0">
                <a:solidFill>
                  <a:srgbClr val="FFFFFF"/>
                </a:solidFill>
                <a:latin typeface="Calibri" panose="020F0502020204030204" pitchFamily="34" charset="0"/>
                <a:ea typeface="Helvetica Neue"/>
                <a:cs typeface="Calibri" panose="020F0502020204030204" pitchFamily="34" charset="0"/>
              </a:rPr>
              <a:t>OU</a:t>
            </a:r>
          </a:p>
          <a:p>
            <a:pPr marL="142875" indent="-142875" defTabSz="457200">
              <a:buClr>
                <a:srgbClr val="FBC100"/>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Perda de interesse </a:t>
            </a:r>
            <a:r>
              <a:rPr lang="pt-PT" sz="1600" b="1" dirty="0">
                <a:solidFill>
                  <a:srgbClr val="FFFFFF"/>
                </a:solidFill>
                <a:latin typeface="Calibri" panose="020F0502020204030204" pitchFamily="34" charset="0"/>
                <a:ea typeface="Helvetica Neue"/>
                <a:cs typeface="Calibri" panose="020F0502020204030204" pitchFamily="34" charset="0"/>
              </a:rPr>
              <a:t>OU</a:t>
            </a:r>
          </a:p>
          <a:p>
            <a:pPr marL="142875" indent="-142875" defTabSz="457200">
              <a:buClr>
                <a:srgbClr val="FBC100"/>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Diminuição da sensação de prazer</a:t>
            </a:r>
          </a:p>
          <a:p>
            <a:pPr defTabSz="457200">
              <a:spcBef>
                <a:spcPts val="150"/>
              </a:spcBef>
              <a:buClr>
                <a:srgbClr val="C00000"/>
              </a:buClr>
              <a:defRPr/>
            </a:pPr>
            <a:endParaRPr lang="pt-PT" sz="1600" b="1" dirty="0">
              <a:solidFill>
                <a:srgbClr val="FFFFFF"/>
              </a:solidFill>
              <a:latin typeface="Calibri" panose="020F0502020204030204" pitchFamily="34" charset="0"/>
              <a:ea typeface="Helvetica Neue"/>
              <a:cs typeface="Calibri" panose="020F0502020204030204" pitchFamily="34" charset="0"/>
            </a:endParaRPr>
          </a:p>
          <a:p>
            <a:pPr defTabSz="457200">
              <a:spcBef>
                <a:spcPts val="150"/>
              </a:spcBef>
              <a:buClr>
                <a:srgbClr val="C00000"/>
              </a:buClr>
              <a:defRPr/>
            </a:pPr>
            <a:br>
              <a:rPr lang="pt-PT" sz="1600" b="1" dirty="0">
                <a:solidFill>
                  <a:srgbClr val="FFFFFF"/>
                </a:solidFill>
                <a:latin typeface="Calibri" panose="020F0502020204030204" pitchFamily="34" charset="0"/>
                <a:ea typeface="Helvetica Neue"/>
                <a:cs typeface="Calibri" panose="020F0502020204030204" pitchFamily="34" charset="0"/>
              </a:rPr>
            </a:br>
            <a:r>
              <a:rPr lang="pt-PT" sz="1600" b="1" dirty="0">
                <a:solidFill>
                  <a:srgbClr val="FFFFFF"/>
                </a:solidFill>
                <a:latin typeface="Calibri" panose="020F0502020204030204" pitchFamily="34" charset="0"/>
                <a:ea typeface="Helvetica Neue"/>
                <a:cs typeface="Calibri" panose="020F0502020204030204" pitchFamily="34" charset="0"/>
              </a:rPr>
              <a:t>4 de 7 dos seguintes:</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Alteração de peso ≥ 5% em 1 mês ou alteração persistente do apetite</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Insónia ou hipersónia na maioria dos dias</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Mudança na velocidade do pensamento/movimento</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Fadiga </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Sentimentos de culpa ou inutilidade</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Dificuldade na concentração e tomada de decisão</a:t>
            </a:r>
          </a:p>
          <a:p>
            <a:pPr marL="142875" indent="-142875" defTabSz="457200">
              <a:spcBef>
                <a:spcPts val="150"/>
              </a:spcBef>
              <a:buClr>
                <a:srgbClr val="FAA613"/>
              </a:buClr>
              <a:buFont typeface="Arial" panose="020B0604020202020204" pitchFamily="34" charset="0"/>
              <a:buChar char="•"/>
              <a:defRPr/>
            </a:pPr>
            <a:r>
              <a:rPr lang="pt-PT" sz="1600" dirty="0">
                <a:solidFill>
                  <a:srgbClr val="FFFFFF"/>
                </a:solidFill>
                <a:latin typeface="Calibri" panose="020F0502020204030204" pitchFamily="34" charset="0"/>
                <a:ea typeface="Helvetica Neue"/>
                <a:cs typeface="Calibri" panose="020F0502020204030204" pitchFamily="34" charset="0"/>
              </a:rPr>
              <a:t>Ideação suicida ou tentativa de suicídio</a:t>
            </a:r>
          </a:p>
        </p:txBody>
      </p:sp>
      <p:sp>
        <p:nvSpPr>
          <p:cNvPr id="75" name="Oval 74">
            <a:extLst>
              <a:ext uri="{FF2B5EF4-FFF2-40B4-BE49-F238E27FC236}">
                <a16:creationId xmlns:a16="http://schemas.microsoft.com/office/drawing/2014/main" id="{4D7A57A7-73F3-A74B-89AA-29DFD089ABEE}"/>
              </a:ext>
            </a:extLst>
          </p:cNvPr>
          <p:cNvSpPr/>
          <p:nvPr/>
        </p:nvSpPr>
        <p:spPr>
          <a:xfrm>
            <a:off x="6892518" y="3235422"/>
            <a:ext cx="422377" cy="415300"/>
          </a:xfrm>
          <a:prstGeom prst="ellipse">
            <a:avLst/>
          </a:prstGeom>
          <a:solidFill>
            <a:srgbClr val="FFFFFF"/>
          </a:solidFill>
          <a:ln w="25400" cap="flat" cmpd="sng" algn="ctr">
            <a:solidFill>
              <a:srgbClr val="1C77C3">
                <a:lumMod val="50000"/>
              </a:srgbClr>
            </a:solidFill>
            <a:prstDash val="solid"/>
          </a:ln>
          <a:effectLst/>
        </p:spPr>
        <p:txBody>
          <a:bodyPr rtlCol="0" anchor="ctr"/>
          <a:lstStyle/>
          <a:p>
            <a:pPr defTabSz="457200">
              <a:defRPr/>
            </a:pPr>
            <a:r>
              <a:rPr lang="en-GB" sz="3300" b="1" dirty="0">
                <a:solidFill>
                  <a:srgbClr val="A50224"/>
                </a:solidFill>
                <a:latin typeface="Calibri Light"/>
                <a:ea typeface="Helvetica Neue"/>
                <a:cs typeface="Helvetica Neue"/>
              </a:rPr>
              <a:t>+</a:t>
            </a:r>
          </a:p>
        </p:txBody>
      </p:sp>
      <p:sp>
        <p:nvSpPr>
          <p:cNvPr id="77" name="Text Placeholder 13">
            <a:extLst>
              <a:ext uri="{FF2B5EF4-FFF2-40B4-BE49-F238E27FC236}">
                <a16:creationId xmlns:a16="http://schemas.microsoft.com/office/drawing/2014/main" id="{60C28A1B-6A91-D345-8D7B-10F6E5BAB213}"/>
              </a:ext>
            </a:extLst>
          </p:cNvPr>
          <p:cNvSpPr txBox="1">
            <a:spLocks/>
          </p:cNvSpPr>
          <p:nvPr/>
        </p:nvSpPr>
        <p:spPr>
          <a:xfrm>
            <a:off x="198475" y="6574337"/>
            <a:ext cx="11865207" cy="161974"/>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800" dirty="0">
                <a:solidFill>
                  <a:schemeClr val="tx1">
                    <a:lumMod val="65000"/>
                    <a:lumOff val="35000"/>
                  </a:schemeClr>
                </a:solidFill>
                <a:latin typeface="Calibri" panose="020F0502020204030204" pitchFamily="34" charset="0"/>
                <a:cs typeface="Calibri" panose="020F0502020204030204" pitchFamily="34" charset="0"/>
              </a:rPr>
              <a:t>1.Adaptado de: </a:t>
            </a:r>
            <a:r>
              <a:rPr lang="en-US" altLang="en-US" sz="800" dirty="0">
                <a:solidFill>
                  <a:schemeClr val="tx1">
                    <a:lumMod val="65000"/>
                    <a:lumOff val="35000"/>
                  </a:schemeClr>
                </a:solidFill>
                <a:latin typeface="Calibri" panose="020F0502020204030204" pitchFamily="34" charset="0"/>
                <a:cs typeface="Calibri" panose="020F0502020204030204" pitchFamily="34" charset="0"/>
              </a:rPr>
              <a:t>EACS. Guidelines Version 12, October 2023.Disponível </a:t>
            </a:r>
            <a:r>
              <a:rPr lang="en-US" altLang="en-US" sz="800" dirty="0" err="1">
                <a:solidFill>
                  <a:schemeClr val="tx1">
                    <a:lumMod val="65000"/>
                    <a:lumOff val="35000"/>
                  </a:schemeClr>
                </a:solidFill>
                <a:latin typeface="Calibri" panose="020F0502020204030204" pitchFamily="34" charset="0"/>
                <a:cs typeface="Calibri" panose="020F0502020204030204" pitchFamily="34" charset="0"/>
              </a:rPr>
              <a:t>em</a:t>
            </a:r>
            <a:r>
              <a:rPr lang="en-US" alt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altLang="en-US" sz="800" dirty="0">
                <a:solidFill>
                  <a:schemeClr val="tx1">
                    <a:lumMod val="50000"/>
                    <a:lumOff val="50000"/>
                  </a:schemeClr>
                </a:solidFill>
                <a:latin typeface="Calibri" panose="020F0502020204030204" pitchFamily="34" charset="0"/>
                <a:cs typeface="Calibri" panose="020F0502020204030204" pitchFamily="34" charset="0"/>
                <a:hlinkClick r:id="rId3"/>
              </a:rPr>
              <a:t>https://www.eacsociety.org/guidelines/eacs-guidelines/</a:t>
            </a:r>
            <a:r>
              <a:rPr lang="en-US" altLang="en-US" sz="800" dirty="0">
                <a:solidFill>
                  <a:schemeClr val="tx1">
                    <a:lumMod val="50000"/>
                    <a:lumOff val="50000"/>
                  </a:schemeClr>
                </a:solidFill>
                <a:latin typeface="Calibri" panose="020F0502020204030204" pitchFamily="34" charset="0"/>
                <a:cs typeface="Calibri" panose="020F0502020204030204" pitchFamily="34" charset="0"/>
              </a:rPr>
              <a:t>; </a:t>
            </a:r>
            <a:endParaRPr lang="en-GB"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
        <p:nvSpPr>
          <p:cNvPr id="19" name="CaixaDeTexto 18">
            <a:extLst>
              <a:ext uri="{FF2B5EF4-FFF2-40B4-BE49-F238E27FC236}">
                <a16:creationId xmlns:a16="http://schemas.microsoft.com/office/drawing/2014/main" id="{59EA653F-B92E-3A40-8921-C86B270D5350}"/>
              </a:ext>
            </a:extLst>
          </p:cNvPr>
          <p:cNvSpPr txBox="1"/>
          <p:nvPr/>
        </p:nvSpPr>
        <p:spPr>
          <a:xfrm>
            <a:off x="128318" y="6368625"/>
            <a:ext cx="63040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PVVIH, pessoas que vivem com VIH; TARV, terapêutica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antirretrovírica</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
        <p:nvSpPr>
          <p:cNvPr id="20" name="CaixaDeTexto 12">
            <a:extLst>
              <a:ext uri="{FF2B5EF4-FFF2-40B4-BE49-F238E27FC236}">
                <a16:creationId xmlns:a16="http://schemas.microsoft.com/office/drawing/2014/main" id="{798207DF-21AB-BA43-BF6A-6BCC1CC7D001}"/>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Integração</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prática</a:t>
            </a:r>
            <a:r>
              <a:rPr lang="en-US" sz="2200" b="1" dirty="0">
                <a:solidFill>
                  <a:srgbClr val="5B595D"/>
                </a:solidFill>
              </a:rPr>
              <a:t> </a:t>
            </a:r>
            <a:r>
              <a:rPr lang="en-US" sz="2200" b="1" dirty="0" err="1">
                <a:solidFill>
                  <a:srgbClr val="5B595D"/>
                </a:solidFill>
              </a:rPr>
              <a:t>clínica</a:t>
            </a:r>
            <a:endParaRPr lang="pt-PT" sz="2200" b="1" kern="0" dirty="0">
              <a:solidFill>
                <a:srgbClr val="5B595D"/>
              </a:solidFill>
              <a:latin typeface="Helvetica Neue"/>
              <a:ea typeface="Helvetica Neue"/>
              <a:cs typeface="Helvetica Neue"/>
              <a:sym typeface="Helvetica Neue"/>
            </a:endParaRPr>
          </a:p>
        </p:txBody>
      </p:sp>
      <p:sp>
        <p:nvSpPr>
          <p:cNvPr id="21" name="Content Placeholder 5">
            <a:extLst>
              <a:ext uri="{FF2B5EF4-FFF2-40B4-BE49-F238E27FC236}">
                <a16:creationId xmlns:a16="http://schemas.microsoft.com/office/drawing/2014/main" id="{E6003FF0-920E-B14C-997A-002A1C9CB47B}"/>
              </a:ext>
            </a:extLst>
          </p:cNvPr>
          <p:cNvSpPr txBox="1">
            <a:spLocks/>
          </p:cNvSpPr>
          <p:nvPr/>
        </p:nvSpPr>
        <p:spPr>
          <a:xfrm>
            <a:off x="672880" y="2703739"/>
            <a:ext cx="5262614" cy="1427345"/>
          </a:xfrm>
          <a:prstGeom prst="rect">
            <a:avLst/>
          </a:prstGeom>
          <a:noFill/>
          <a:effectLst/>
        </p:spPr>
        <p:txBody>
          <a:bodyPr vert="horz" lIns="180000" tIns="0" rIns="0" bIns="0" rtlCol="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600" kern="1200">
                <a:solidFill>
                  <a:schemeClr val="tx2"/>
                </a:solidFill>
                <a:latin typeface="+mn-lt"/>
                <a:ea typeface="+mn-ea"/>
                <a:cs typeface="+mn-cs"/>
              </a:defRPr>
            </a:lvl2pPr>
            <a:lvl3pPr marL="185738" indent="-185738" algn="l" defTabSz="914400" rtl="0" eaLnBrk="1" latinLnBrk="0" hangingPunct="1">
              <a:lnSpc>
                <a:spcPct val="100000"/>
              </a:lnSpc>
              <a:spcBef>
                <a:spcPts val="600"/>
              </a:spcBef>
              <a:spcAft>
                <a:spcPts val="0"/>
              </a:spcAft>
              <a:buClr>
                <a:srgbClr val="E41251"/>
              </a:buClr>
              <a:buFont typeface="Arial" panose="020B0604020202020204" pitchFamily="34" charset="0"/>
              <a:buChar char="•"/>
              <a:defRPr sz="1600" kern="1200">
                <a:solidFill>
                  <a:schemeClr val="tx2"/>
                </a:solidFill>
                <a:latin typeface="+mn-lt"/>
                <a:ea typeface="+mn-ea"/>
                <a:cs typeface="+mn-cs"/>
              </a:defRPr>
            </a:lvl3pPr>
            <a:lvl4pPr marL="542925" indent="-184150" algn="l" defTabSz="914400" rtl="0" eaLnBrk="1" latinLnBrk="0" hangingPunct="1">
              <a:lnSpc>
                <a:spcPct val="100000"/>
              </a:lnSpc>
              <a:spcBef>
                <a:spcPts val="600"/>
              </a:spcBef>
              <a:spcAft>
                <a:spcPts val="0"/>
              </a:spcAft>
              <a:buClr>
                <a:srgbClr val="E41251"/>
              </a:buClr>
              <a:buFont typeface="Bree Rg" panose="02000503000000020004" pitchFamily="50" charset="0"/>
              <a:buChar char="–"/>
              <a:defRPr sz="1600" kern="1200">
                <a:solidFill>
                  <a:schemeClr val="tx2"/>
                </a:solidFill>
                <a:latin typeface="+mn-lt"/>
                <a:ea typeface="+mn-ea"/>
                <a:cs typeface="+mn-cs"/>
              </a:defRPr>
            </a:lvl4pPr>
            <a:lvl5pPr marL="901700" indent="-185738" algn="l" defTabSz="914400" rtl="0" eaLnBrk="1" latinLnBrk="0" hangingPunct="1">
              <a:lnSpc>
                <a:spcPct val="100000"/>
              </a:lnSpc>
              <a:spcBef>
                <a:spcPts val="600"/>
              </a:spcBef>
              <a:spcAft>
                <a:spcPts val="0"/>
              </a:spcAft>
              <a:buClr>
                <a:srgbClr val="E41251"/>
              </a:buClr>
              <a:buFont typeface="Bree Rg" panose="02000503000000020004" pitchFamily="50"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0" algn="ctr">
              <a:spcBef>
                <a:spcPts val="0"/>
              </a:spcBef>
              <a:defRPr/>
            </a:pPr>
            <a:r>
              <a:rPr lang="pt-PT" sz="1600" b="0" i="1" dirty="0">
                <a:solidFill>
                  <a:srgbClr val="5B595D"/>
                </a:solidFill>
                <a:latin typeface="Calibri" panose="020F0502020204030204" pitchFamily="34" charset="0"/>
                <a:ea typeface="Helvetica Neue"/>
                <a:cs typeface="Calibri" panose="020F0502020204030204" pitchFamily="34" charset="0"/>
              </a:rPr>
              <a:t>Nos últimos 2 meses, com que frequência </a:t>
            </a:r>
          </a:p>
          <a:p>
            <a:pPr marL="270000" algn="ctr">
              <a:spcBef>
                <a:spcPts val="0"/>
              </a:spcBef>
              <a:defRPr/>
            </a:pPr>
            <a:r>
              <a:rPr lang="pt-PT" sz="1600" b="0" i="1" dirty="0">
                <a:solidFill>
                  <a:srgbClr val="5B595D"/>
                </a:solidFill>
                <a:latin typeface="Calibri" panose="020F0502020204030204" pitchFamily="34" charset="0"/>
                <a:ea typeface="Helvetica Neue"/>
                <a:cs typeface="Calibri" panose="020F0502020204030204" pitchFamily="34" charset="0"/>
              </a:rPr>
              <a:t>se sentiu deprimido, triste ou sem esperança?</a:t>
            </a:r>
          </a:p>
          <a:p>
            <a:pPr marL="270000" algn="ctr">
              <a:spcBef>
                <a:spcPts val="0"/>
              </a:spcBef>
              <a:defRPr/>
            </a:pPr>
            <a:br>
              <a:rPr lang="pt-PT" sz="1600" b="0" dirty="0">
                <a:solidFill>
                  <a:srgbClr val="5B595D"/>
                </a:solidFill>
                <a:latin typeface="Calibri" panose="020F0502020204030204" pitchFamily="34" charset="0"/>
                <a:ea typeface="Helvetica Neue"/>
                <a:cs typeface="Calibri" panose="020F0502020204030204" pitchFamily="34" charset="0"/>
              </a:rPr>
            </a:br>
            <a:r>
              <a:rPr lang="pt-PT" sz="1600" b="0" i="1" dirty="0">
                <a:solidFill>
                  <a:srgbClr val="5B595D"/>
                </a:solidFill>
                <a:latin typeface="Calibri" panose="020F0502020204030204" pitchFamily="34" charset="0"/>
                <a:ea typeface="Helvetica Neue"/>
                <a:cs typeface="Calibri" panose="020F0502020204030204" pitchFamily="34" charset="0"/>
              </a:rPr>
              <a:t>Perdeu o interesse em atividades que </a:t>
            </a:r>
          </a:p>
          <a:p>
            <a:pPr marL="270000" algn="ctr">
              <a:spcBef>
                <a:spcPts val="0"/>
              </a:spcBef>
              <a:defRPr/>
            </a:pPr>
            <a:r>
              <a:rPr lang="pt-PT" sz="1600" b="0" i="1" dirty="0">
                <a:solidFill>
                  <a:srgbClr val="5B595D"/>
                </a:solidFill>
                <a:latin typeface="Calibri" panose="020F0502020204030204" pitchFamily="34" charset="0"/>
                <a:ea typeface="Helvetica Neue"/>
                <a:cs typeface="Calibri" panose="020F0502020204030204" pitchFamily="34" charset="0"/>
              </a:rPr>
              <a:t>habitualmente gostava de fazer? </a:t>
            </a:r>
            <a:endParaRPr lang="pt-PT" sz="1600" i="1" dirty="0">
              <a:solidFill>
                <a:srgbClr val="5B595D"/>
              </a:solidFill>
              <a:latin typeface="Calibri" panose="020F0502020204030204" pitchFamily="34" charset="0"/>
              <a:ea typeface="Helvetica Neue"/>
              <a:cs typeface="Calibri" panose="020F0502020204030204" pitchFamily="34" charset="0"/>
            </a:endParaRPr>
          </a:p>
        </p:txBody>
      </p:sp>
      <p:sp>
        <p:nvSpPr>
          <p:cNvPr id="22" name="Content Placeholder 5">
            <a:extLst>
              <a:ext uri="{FF2B5EF4-FFF2-40B4-BE49-F238E27FC236}">
                <a16:creationId xmlns:a16="http://schemas.microsoft.com/office/drawing/2014/main" id="{0CF1F4A5-F58B-7E48-A7B0-51E7D0222CC1}"/>
              </a:ext>
            </a:extLst>
          </p:cNvPr>
          <p:cNvSpPr txBox="1">
            <a:spLocks/>
          </p:cNvSpPr>
          <p:nvPr/>
        </p:nvSpPr>
        <p:spPr>
          <a:xfrm>
            <a:off x="638276" y="2256139"/>
            <a:ext cx="5297218" cy="330911"/>
          </a:xfrm>
          <a:prstGeom prst="rect">
            <a:avLst/>
          </a:prstGeom>
          <a:noFill/>
          <a:effectLst/>
        </p:spPr>
        <p:txBody>
          <a:bodyPr vert="horz" lIns="180000" tIns="0" rIns="0" bIns="0" rtlCol="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600" kern="1200">
                <a:solidFill>
                  <a:schemeClr val="tx2"/>
                </a:solidFill>
                <a:latin typeface="+mn-lt"/>
                <a:ea typeface="+mn-ea"/>
                <a:cs typeface="+mn-cs"/>
              </a:defRPr>
            </a:lvl2pPr>
            <a:lvl3pPr marL="185738" indent="-185738" algn="l" defTabSz="914400" rtl="0" eaLnBrk="1" latinLnBrk="0" hangingPunct="1">
              <a:lnSpc>
                <a:spcPct val="100000"/>
              </a:lnSpc>
              <a:spcBef>
                <a:spcPts val="600"/>
              </a:spcBef>
              <a:spcAft>
                <a:spcPts val="0"/>
              </a:spcAft>
              <a:buClr>
                <a:srgbClr val="E41251"/>
              </a:buClr>
              <a:buFont typeface="Arial" panose="020B0604020202020204" pitchFamily="34" charset="0"/>
              <a:buChar char="•"/>
              <a:defRPr sz="1600" kern="1200">
                <a:solidFill>
                  <a:schemeClr val="tx2"/>
                </a:solidFill>
                <a:latin typeface="+mn-lt"/>
                <a:ea typeface="+mn-ea"/>
                <a:cs typeface="+mn-cs"/>
              </a:defRPr>
            </a:lvl3pPr>
            <a:lvl4pPr marL="542925" indent="-184150" algn="l" defTabSz="914400" rtl="0" eaLnBrk="1" latinLnBrk="0" hangingPunct="1">
              <a:lnSpc>
                <a:spcPct val="100000"/>
              </a:lnSpc>
              <a:spcBef>
                <a:spcPts val="600"/>
              </a:spcBef>
              <a:spcAft>
                <a:spcPts val="0"/>
              </a:spcAft>
              <a:buClr>
                <a:srgbClr val="E41251"/>
              </a:buClr>
              <a:buFont typeface="Bree Rg" panose="02000503000000020004" pitchFamily="50" charset="0"/>
              <a:buChar char="–"/>
              <a:defRPr sz="1600" kern="1200">
                <a:solidFill>
                  <a:schemeClr val="tx2"/>
                </a:solidFill>
                <a:latin typeface="+mn-lt"/>
                <a:ea typeface="+mn-ea"/>
                <a:cs typeface="+mn-cs"/>
              </a:defRPr>
            </a:lvl4pPr>
            <a:lvl5pPr marL="901700" indent="-185738" algn="l" defTabSz="914400" rtl="0" eaLnBrk="1" latinLnBrk="0" hangingPunct="1">
              <a:lnSpc>
                <a:spcPct val="100000"/>
              </a:lnSpc>
              <a:spcBef>
                <a:spcPts val="600"/>
              </a:spcBef>
              <a:spcAft>
                <a:spcPts val="0"/>
              </a:spcAft>
              <a:buClr>
                <a:srgbClr val="E41251"/>
              </a:buClr>
              <a:buFont typeface="Bree Rg" panose="02000503000000020004" pitchFamily="50"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defRPr/>
            </a:pPr>
            <a:r>
              <a:rPr lang="pt-PT" sz="1600" dirty="0">
                <a:solidFill>
                  <a:srgbClr val="5B595D"/>
                </a:solidFill>
                <a:latin typeface="Calibri" panose="020F0502020204030204" pitchFamily="34" charset="0"/>
                <a:ea typeface="Helvetica Neue"/>
                <a:cs typeface="Calibri" panose="020F0502020204030204" pitchFamily="34" charset="0"/>
              </a:rPr>
              <a:t>A cada 1 a 2 anos, resposta a duas perguntas-chave:</a:t>
            </a:r>
            <a:endParaRPr lang="pt-PT" sz="1600" i="1" dirty="0">
              <a:solidFill>
                <a:srgbClr val="5B595D"/>
              </a:solidFill>
              <a:latin typeface="Calibri" panose="020F0502020204030204" pitchFamily="34" charset="0"/>
              <a:ea typeface="Helvetica Neue"/>
              <a:cs typeface="Calibri" panose="020F0502020204030204" pitchFamily="34" charset="0"/>
            </a:endParaRPr>
          </a:p>
        </p:txBody>
      </p:sp>
      <p:grpSp>
        <p:nvGrpSpPr>
          <p:cNvPr id="65" name="Group 11">
            <a:extLst>
              <a:ext uri="{FF2B5EF4-FFF2-40B4-BE49-F238E27FC236}">
                <a16:creationId xmlns:a16="http://schemas.microsoft.com/office/drawing/2014/main" id="{EF3AD01B-FF4D-484F-A95A-8C8C065265E3}"/>
              </a:ext>
            </a:extLst>
          </p:cNvPr>
          <p:cNvGrpSpPr/>
          <p:nvPr/>
        </p:nvGrpSpPr>
        <p:grpSpPr>
          <a:xfrm>
            <a:off x="930908" y="3467138"/>
            <a:ext cx="521787" cy="512327"/>
            <a:chOff x="1143945" y="2868669"/>
            <a:chExt cx="548640" cy="548640"/>
          </a:xfrm>
        </p:grpSpPr>
        <p:sp>
          <p:nvSpPr>
            <p:cNvPr id="66" name="Oval 65">
              <a:extLst>
                <a:ext uri="{FF2B5EF4-FFF2-40B4-BE49-F238E27FC236}">
                  <a16:creationId xmlns:a16="http://schemas.microsoft.com/office/drawing/2014/main" id="{520D30E6-D451-314D-B87A-B3C472190441}"/>
                </a:ext>
              </a:extLst>
            </p:cNvPr>
            <p:cNvSpPr/>
            <p:nvPr/>
          </p:nvSpPr>
          <p:spPr>
            <a:xfrm>
              <a:off x="1143945" y="2868669"/>
              <a:ext cx="548640" cy="548640"/>
            </a:xfrm>
            <a:prstGeom prst="ellipse">
              <a:avLst/>
            </a:prstGeom>
            <a:solidFill>
              <a:srgbClr val="161A1E"/>
            </a:solidFill>
            <a:ln w="25400" cap="flat" cmpd="sng" algn="ctr">
              <a:solidFill>
                <a:srgbClr val="161A1E"/>
              </a:solidFill>
              <a:prstDash val="solid"/>
            </a:ln>
            <a:effectLst/>
          </p:spPr>
          <p:txBody>
            <a:bodyPr rtlCol="0" anchor="ctr"/>
            <a:lstStyle/>
            <a:p>
              <a:pPr defTabSz="457200">
                <a:defRPr/>
              </a:pPr>
              <a:endParaRPr lang="en-US" sz="1600">
                <a:solidFill>
                  <a:srgbClr val="FFFFFF"/>
                </a:solidFill>
                <a:latin typeface="Calibri Light"/>
                <a:ea typeface="Helvetica Neue"/>
                <a:cs typeface="Helvetica Neue"/>
              </a:endParaRPr>
            </a:p>
          </p:txBody>
        </p:sp>
        <p:pic>
          <p:nvPicPr>
            <p:cNvPr id="67" name="Graphic 13" descr="Confused face with no fill">
              <a:extLst>
                <a:ext uri="{FF2B5EF4-FFF2-40B4-BE49-F238E27FC236}">
                  <a16:creationId xmlns:a16="http://schemas.microsoft.com/office/drawing/2014/main" id="{242817E8-7322-4140-997D-D726EC2456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945" y="2868669"/>
              <a:ext cx="548640" cy="548640"/>
            </a:xfrm>
            <a:prstGeom prst="rect">
              <a:avLst/>
            </a:prstGeom>
          </p:spPr>
        </p:pic>
      </p:grpSp>
      <p:grpSp>
        <p:nvGrpSpPr>
          <p:cNvPr id="68" name="Group 14">
            <a:extLst>
              <a:ext uri="{FF2B5EF4-FFF2-40B4-BE49-F238E27FC236}">
                <a16:creationId xmlns:a16="http://schemas.microsoft.com/office/drawing/2014/main" id="{5F4937BA-DA72-1A4A-9E90-C7E1861EA866}"/>
              </a:ext>
            </a:extLst>
          </p:cNvPr>
          <p:cNvGrpSpPr/>
          <p:nvPr/>
        </p:nvGrpSpPr>
        <p:grpSpPr>
          <a:xfrm>
            <a:off x="943609" y="2687809"/>
            <a:ext cx="521787" cy="485394"/>
            <a:chOff x="1158126" y="2120227"/>
            <a:chExt cx="549344" cy="566407"/>
          </a:xfrm>
        </p:grpSpPr>
        <p:sp>
          <p:nvSpPr>
            <p:cNvPr id="69" name="Oval 68">
              <a:extLst>
                <a:ext uri="{FF2B5EF4-FFF2-40B4-BE49-F238E27FC236}">
                  <a16:creationId xmlns:a16="http://schemas.microsoft.com/office/drawing/2014/main" id="{91EF8531-3C68-0347-9BDC-786BBFF88791}"/>
                </a:ext>
              </a:extLst>
            </p:cNvPr>
            <p:cNvSpPr/>
            <p:nvPr/>
          </p:nvSpPr>
          <p:spPr>
            <a:xfrm>
              <a:off x="1158830" y="2120227"/>
              <a:ext cx="548640" cy="548640"/>
            </a:xfrm>
            <a:prstGeom prst="ellipse">
              <a:avLst/>
            </a:prstGeom>
            <a:solidFill>
              <a:srgbClr val="161A1E"/>
            </a:solidFill>
            <a:ln w="25400" cap="flat" cmpd="sng" algn="ctr">
              <a:solidFill>
                <a:srgbClr val="161A1E"/>
              </a:solidFill>
              <a:prstDash val="solid"/>
            </a:ln>
            <a:effectLst/>
          </p:spPr>
          <p:txBody>
            <a:bodyPr rtlCol="0" anchor="ctr"/>
            <a:lstStyle/>
            <a:p>
              <a:pPr defTabSz="457200">
                <a:defRPr/>
              </a:pPr>
              <a:endParaRPr lang="en-US" sz="1600">
                <a:solidFill>
                  <a:srgbClr val="FFFFFF"/>
                </a:solidFill>
                <a:latin typeface="Calibri Light"/>
                <a:ea typeface="Helvetica Neue"/>
                <a:cs typeface="Helvetica Neue"/>
              </a:endParaRPr>
            </a:p>
          </p:txBody>
        </p:sp>
        <p:pic>
          <p:nvPicPr>
            <p:cNvPr id="70" name="Graphic 16" descr="Rain">
              <a:extLst>
                <a:ext uri="{FF2B5EF4-FFF2-40B4-BE49-F238E27FC236}">
                  <a16:creationId xmlns:a16="http://schemas.microsoft.com/office/drawing/2014/main" id="{B95A7153-3970-3246-AA30-0E8D2B9ED94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8126" y="2137994"/>
              <a:ext cx="548640" cy="548640"/>
            </a:xfrm>
            <a:prstGeom prst="rect">
              <a:avLst/>
            </a:prstGeom>
          </p:spPr>
        </p:pic>
      </p:grpSp>
    </p:spTree>
    <p:extLst>
      <p:ext uri="{BB962C8B-B14F-4D97-AF65-F5344CB8AC3E}">
        <p14:creationId xmlns:p14="http://schemas.microsoft.com/office/powerpoint/2010/main" val="2995686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2">
            <a:extLst>
              <a:ext uri="{FF2B5EF4-FFF2-40B4-BE49-F238E27FC236}">
                <a16:creationId xmlns:a16="http://schemas.microsoft.com/office/drawing/2014/main" id="{1B922DE4-02EC-AB44-81EC-D292967EBB68}"/>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Recursos</a:t>
            </a:r>
            <a:r>
              <a:rPr lang="en-US" sz="2200" b="1" dirty="0">
                <a:solidFill>
                  <a:srgbClr val="5B595D"/>
                </a:solidFill>
              </a:rPr>
              <a:t> de </a:t>
            </a:r>
            <a:r>
              <a:rPr lang="en-US" sz="2200" b="1" dirty="0" err="1">
                <a:solidFill>
                  <a:srgbClr val="5B595D"/>
                </a:solidFill>
              </a:rPr>
              <a:t>avaliação</a:t>
            </a:r>
            <a:endParaRPr lang="pt-PT" sz="2200" b="1" kern="0" dirty="0">
              <a:solidFill>
                <a:srgbClr val="5B595D"/>
              </a:solidFill>
              <a:latin typeface="Helvetica Neue"/>
              <a:ea typeface="Helvetica Neue"/>
              <a:cs typeface="Helvetica Neue"/>
              <a:sym typeface="Helvetica Neue"/>
            </a:endParaRPr>
          </a:p>
        </p:txBody>
      </p:sp>
      <p:grpSp>
        <p:nvGrpSpPr>
          <p:cNvPr id="4" name="Group 3">
            <a:extLst>
              <a:ext uri="{FF2B5EF4-FFF2-40B4-BE49-F238E27FC236}">
                <a16:creationId xmlns:a16="http://schemas.microsoft.com/office/drawing/2014/main" id="{B698BDEC-81C4-DC40-BF1A-7FF2A2B142F4}"/>
              </a:ext>
            </a:extLst>
          </p:cNvPr>
          <p:cNvGrpSpPr/>
          <p:nvPr/>
        </p:nvGrpSpPr>
        <p:grpSpPr>
          <a:xfrm>
            <a:off x="1498956" y="2004770"/>
            <a:ext cx="9485329" cy="3996798"/>
            <a:chOff x="1498956" y="2004770"/>
            <a:chExt cx="9485329" cy="3996798"/>
          </a:xfrm>
        </p:grpSpPr>
        <p:sp>
          <p:nvSpPr>
            <p:cNvPr id="3" name="Round Same-side Corner of Rectangle 2">
              <a:extLst>
                <a:ext uri="{FF2B5EF4-FFF2-40B4-BE49-F238E27FC236}">
                  <a16:creationId xmlns:a16="http://schemas.microsoft.com/office/drawing/2014/main" id="{8F865F8D-8F1C-D741-B979-82336F82B589}"/>
                </a:ext>
              </a:extLst>
            </p:cNvPr>
            <p:cNvSpPr/>
            <p:nvPr/>
          </p:nvSpPr>
          <p:spPr>
            <a:xfrm rot="16200000">
              <a:off x="2338500" y="1165226"/>
              <a:ext cx="1120878" cy="2799965"/>
            </a:xfrm>
            <a:prstGeom prst="round2SameRect">
              <a:avLst/>
            </a:prstGeom>
            <a:solidFill>
              <a:srgbClr val="FBC100"/>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6" name="Round Same-side Corner of Rectangle 15">
              <a:extLst>
                <a:ext uri="{FF2B5EF4-FFF2-40B4-BE49-F238E27FC236}">
                  <a16:creationId xmlns:a16="http://schemas.microsoft.com/office/drawing/2014/main" id="{93421656-4B32-2746-8446-C23EED1047EE}"/>
                </a:ext>
              </a:extLst>
            </p:cNvPr>
            <p:cNvSpPr/>
            <p:nvPr/>
          </p:nvSpPr>
          <p:spPr>
            <a:xfrm rot="5400000">
              <a:off x="4367740" y="1953376"/>
              <a:ext cx="1120878" cy="1223667"/>
            </a:xfrm>
            <a:prstGeom prst="round2SameRect">
              <a:avLst/>
            </a:prstGeom>
            <a:solidFill>
              <a:schemeClr val="bg1"/>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CaixaDeTexto 18">
              <a:extLst>
                <a:ext uri="{FF2B5EF4-FFF2-40B4-BE49-F238E27FC236}">
                  <a16:creationId xmlns:a16="http://schemas.microsoft.com/office/drawing/2014/main" id="{782CA304-AF2E-FC44-A054-8FD84DA1DE26}"/>
                </a:ext>
              </a:extLst>
            </p:cNvPr>
            <p:cNvSpPr txBox="1"/>
            <p:nvPr/>
          </p:nvSpPr>
          <p:spPr>
            <a:xfrm>
              <a:off x="1634137" y="2334375"/>
              <a:ext cx="2542605" cy="461665"/>
            </a:xfrm>
            <a:prstGeom prst="rect">
              <a:avLst/>
            </a:prstGeom>
            <a:noFill/>
          </p:spPr>
          <p:txBody>
            <a:bodyPr wrap="square" rtlCol="0">
              <a:spAutoFit/>
            </a:bodyPr>
            <a:lstStyle/>
            <a:p>
              <a:pPr algn="ctr">
                <a:defRPr/>
              </a:pPr>
              <a:r>
                <a:rPr lang="pt-PT" sz="2400" b="1" dirty="0">
                  <a:solidFill>
                    <a:srgbClr val="D5D5D5">
                      <a:lumMod val="10000"/>
                    </a:srgbClr>
                  </a:solidFill>
                  <a:latin typeface="Calibri" panose="020F0502020204030204" pitchFamily="34" charset="0"/>
                  <a:ea typeface="Helvetica Neue"/>
                  <a:cs typeface="Calibri" panose="020F0502020204030204" pitchFamily="34" charset="0"/>
                </a:rPr>
                <a:t>Consulta</a:t>
              </a:r>
            </a:p>
          </p:txBody>
        </p:sp>
        <p:pic>
          <p:nvPicPr>
            <p:cNvPr id="25" name="Picture 6" descr="Consulta médica. ilustração stock. Ilustração de macho - 23498864">
              <a:extLst>
                <a:ext uri="{FF2B5EF4-FFF2-40B4-BE49-F238E27FC236}">
                  <a16:creationId xmlns:a16="http://schemas.microsoft.com/office/drawing/2014/main" id="{C6E4B5D1-43EF-9A49-B4BC-2B9F4340A90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66645" y="2090150"/>
              <a:ext cx="1101798" cy="9641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id="{6AC25965-D2E8-3145-995D-0B8894ABFD1B}"/>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533"/>
            <a:stretch/>
          </p:blipFill>
          <p:spPr bwMode="auto">
            <a:xfrm>
              <a:off x="6253840" y="4265454"/>
              <a:ext cx="2031328" cy="1736114"/>
            </a:xfrm>
            <a:prstGeom prst="rect">
              <a:avLst/>
            </a:prstGeom>
            <a:noFill/>
            <a:extLst>
              <a:ext uri="{909E8E84-426E-40DD-AFC4-6F175D3DCCD1}">
                <a14:hiddenFill xmlns:a14="http://schemas.microsoft.com/office/drawing/2010/main">
                  <a:solidFill>
                    <a:srgbClr val="FFFFFF"/>
                  </a:solidFill>
                </a14:hiddenFill>
              </a:ext>
            </a:extLst>
          </p:spPr>
        </p:pic>
        <p:sp>
          <p:nvSpPr>
            <p:cNvPr id="27" name="CaixaDeTexto 26">
              <a:extLst>
                <a:ext uri="{FF2B5EF4-FFF2-40B4-BE49-F238E27FC236}">
                  <a16:creationId xmlns:a16="http://schemas.microsoft.com/office/drawing/2014/main" id="{71538358-9AA7-8F4D-8B7B-E0EC05F711F6}"/>
                </a:ext>
              </a:extLst>
            </p:cNvPr>
            <p:cNvSpPr txBox="1"/>
            <p:nvPr/>
          </p:nvSpPr>
          <p:spPr>
            <a:xfrm>
              <a:off x="8150614" y="5014132"/>
              <a:ext cx="2833671" cy="707886"/>
            </a:xfrm>
            <a:prstGeom prst="rect">
              <a:avLst/>
            </a:prstGeom>
            <a:solidFill>
              <a:schemeClr val="bg1">
                <a:lumMod val="65000"/>
              </a:schemeClr>
            </a:solidFill>
            <a:ln>
              <a:noFill/>
            </a:ln>
          </p:spPr>
          <p:txBody>
            <a:bodyPr wrap="square" rtlCol="0">
              <a:spAutoFit/>
            </a:bodyPr>
            <a:lstStyle/>
            <a:p>
              <a:pPr algn="ctr"/>
              <a:r>
                <a:rPr lang="pt-PT" sz="2000" dirty="0">
                  <a:solidFill>
                    <a:srgbClr val="FFFFFF"/>
                  </a:solidFill>
                  <a:latin typeface="Calibri" panose="020F0502020204030204" pitchFamily="34" charset="0"/>
                  <a:ea typeface="Helvetica Neue"/>
                  <a:cs typeface="Calibri" panose="020F0502020204030204" pitchFamily="34" charset="0"/>
                </a:rPr>
                <a:t>Importância do uso de questionários validados</a:t>
              </a:r>
            </a:p>
          </p:txBody>
        </p:sp>
        <p:sp>
          <p:nvSpPr>
            <p:cNvPr id="17" name="Round Same-side Corner of Rectangle 16">
              <a:extLst>
                <a:ext uri="{FF2B5EF4-FFF2-40B4-BE49-F238E27FC236}">
                  <a16:creationId xmlns:a16="http://schemas.microsoft.com/office/drawing/2014/main" id="{5AD01272-3872-5D45-8795-3142C5A7A31B}"/>
                </a:ext>
              </a:extLst>
            </p:cNvPr>
            <p:cNvSpPr/>
            <p:nvPr/>
          </p:nvSpPr>
          <p:spPr>
            <a:xfrm rot="16200000">
              <a:off x="2338500" y="2474882"/>
              <a:ext cx="1120878" cy="2799965"/>
            </a:xfrm>
            <a:prstGeom prst="round2SameRect">
              <a:avLst/>
            </a:prstGeom>
            <a:solidFill>
              <a:srgbClr val="FBC100"/>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8" name="Round Same-side Corner of Rectangle 17">
              <a:extLst>
                <a:ext uri="{FF2B5EF4-FFF2-40B4-BE49-F238E27FC236}">
                  <a16:creationId xmlns:a16="http://schemas.microsoft.com/office/drawing/2014/main" id="{323DEDFB-3FCC-3A4C-AD4E-191993906F87}"/>
                </a:ext>
              </a:extLst>
            </p:cNvPr>
            <p:cNvSpPr/>
            <p:nvPr/>
          </p:nvSpPr>
          <p:spPr>
            <a:xfrm rot="5400000">
              <a:off x="4367740" y="3263032"/>
              <a:ext cx="1120878" cy="1223667"/>
            </a:xfrm>
            <a:prstGeom prst="round2SameRect">
              <a:avLst/>
            </a:prstGeom>
            <a:solidFill>
              <a:schemeClr val="bg1"/>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8" name="CaixaDeTexto 18">
              <a:extLst>
                <a:ext uri="{FF2B5EF4-FFF2-40B4-BE49-F238E27FC236}">
                  <a16:creationId xmlns:a16="http://schemas.microsoft.com/office/drawing/2014/main" id="{C42ABBA8-8A71-984B-AD2F-F17098FA9F2C}"/>
                </a:ext>
              </a:extLst>
            </p:cNvPr>
            <p:cNvSpPr txBox="1"/>
            <p:nvPr/>
          </p:nvSpPr>
          <p:spPr>
            <a:xfrm>
              <a:off x="1634137" y="3594479"/>
              <a:ext cx="2542605" cy="461665"/>
            </a:xfrm>
            <a:prstGeom prst="rect">
              <a:avLst/>
            </a:prstGeom>
            <a:noFill/>
          </p:spPr>
          <p:txBody>
            <a:bodyPr wrap="square" rtlCol="0">
              <a:spAutoFit/>
            </a:bodyPr>
            <a:lstStyle/>
            <a:p>
              <a:pPr algn="ctr">
                <a:defRPr/>
              </a:pPr>
              <a:r>
                <a:rPr lang="pt-PT" sz="2400" b="1" i="1" dirty="0">
                  <a:solidFill>
                    <a:srgbClr val="D5D5D5">
                      <a:lumMod val="10000"/>
                    </a:srgbClr>
                  </a:solidFill>
                  <a:latin typeface="Calibri" panose="020F0502020204030204" pitchFamily="34" charset="0"/>
                  <a:ea typeface="Helvetica Neue"/>
                  <a:cs typeface="Calibri" panose="020F0502020204030204" pitchFamily="34" charset="0"/>
                </a:rPr>
                <a:t>Website</a:t>
              </a:r>
            </a:p>
          </p:txBody>
        </p:sp>
        <p:sp>
          <p:nvSpPr>
            <p:cNvPr id="30" name="Round Same-side Corner of Rectangle 29">
              <a:extLst>
                <a:ext uri="{FF2B5EF4-FFF2-40B4-BE49-F238E27FC236}">
                  <a16:creationId xmlns:a16="http://schemas.microsoft.com/office/drawing/2014/main" id="{3E6FB9A2-EB00-CA43-8C93-CF00936FDD5C}"/>
                </a:ext>
              </a:extLst>
            </p:cNvPr>
            <p:cNvSpPr/>
            <p:nvPr/>
          </p:nvSpPr>
          <p:spPr>
            <a:xfrm rot="16200000">
              <a:off x="2338500" y="3814036"/>
              <a:ext cx="1120878" cy="2799965"/>
            </a:xfrm>
            <a:prstGeom prst="round2SameRect">
              <a:avLst/>
            </a:prstGeom>
            <a:solidFill>
              <a:srgbClr val="FBC100"/>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2" name="Round Same-side Corner of Rectangle 31">
              <a:extLst>
                <a:ext uri="{FF2B5EF4-FFF2-40B4-BE49-F238E27FC236}">
                  <a16:creationId xmlns:a16="http://schemas.microsoft.com/office/drawing/2014/main" id="{8C3A2904-1F6E-174C-8154-283DC332C214}"/>
                </a:ext>
              </a:extLst>
            </p:cNvPr>
            <p:cNvSpPr/>
            <p:nvPr/>
          </p:nvSpPr>
          <p:spPr>
            <a:xfrm rot="5400000">
              <a:off x="4367740" y="4602186"/>
              <a:ext cx="1120878" cy="1223667"/>
            </a:xfrm>
            <a:prstGeom prst="round2SameRect">
              <a:avLst/>
            </a:prstGeom>
            <a:solidFill>
              <a:schemeClr val="bg1"/>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3" name="CaixaDeTexto 18">
              <a:extLst>
                <a:ext uri="{FF2B5EF4-FFF2-40B4-BE49-F238E27FC236}">
                  <a16:creationId xmlns:a16="http://schemas.microsoft.com/office/drawing/2014/main" id="{B6A10BAE-130D-D34A-8E8C-92E8FA7BA245}"/>
                </a:ext>
              </a:extLst>
            </p:cNvPr>
            <p:cNvSpPr txBox="1"/>
            <p:nvPr/>
          </p:nvSpPr>
          <p:spPr>
            <a:xfrm>
              <a:off x="1634137" y="4833139"/>
              <a:ext cx="2542605" cy="784830"/>
            </a:xfrm>
            <a:prstGeom prst="rect">
              <a:avLst/>
            </a:prstGeom>
            <a:noFill/>
          </p:spPr>
          <p:txBody>
            <a:bodyPr wrap="square" rtlCol="0">
              <a:spAutoFit/>
            </a:bodyPr>
            <a:lstStyle/>
            <a:p>
              <a:pPr algn="ctr">
                <a:lnSpc>
                  <a:spcPts val="2740"/>
                </a:lnSpc>
                <a:defRPr/>
              </a:pPr>
              <a:r>
                <a:rPr lang="pt-PT" sz="2400" b="1" dirty="0">
                  <a:solidFill>
                    <a:srgbClr val="D5D5D5">
                      <a:lumMod val="10000"/>
                    </a:srgbClr>
                  </a:solidFill>
                  <a:latin typeface="Calibri" panose="020F0502020204030204" pitchFamily="34" charset="0"/>
                  <a:ea typeface="Helvetica Neue"/>
                  <a:cs typeface="Calibri" panose="020F0502020204030204" pitchFamily="34" charset="0"/>
                </a:rPr>
                <a:t>Dispositivo</a:t>
              </a:r>
            </a:p>
            <a:p>
              <a:pPr algn="ctr">
                <a:lnSpc>
                  <a:spcPts val="2740"/>
                </a:lnSpc>
                <a:defRPr/>
              </a:pPr>
              <a:r>
                <a:rPr lang="pt-PT" sz="2400" b="1" dirty="0">
                  <a:solidFill>
                    <a:srgbClr val="D5D5D5">
                      <a:lumMod val="10000"/>
                    </a:srgbClr>
                  </a:solidFill>
                  <a:latin typeface="Calibri" panose="020F0502020204030204" pitchFamily="34" charset="0"/>
                  <a:ea typeface="Helvetica Neue"/>
                  <a:cs typeface="Calibri" panose="020F0502020204030204" pitchFamily="34" charset="0"/>
                </a:rPr>
                <a:t>eletrónico</a:t>
              </a:r>
            </a:p>
          </p:txBody>
        </p:sp>
        <p:pic>
          <p:nvPicPr>
            <p:cNvPr id="23" name="Picture 4" descr="Small Business Websites - Small Business Solver">
              <a:extLst>
                <a:ext uri="{FF2B5EF4-FFF2-40B4-BE49-F238E27FC236}">
                  <a16:creationId xmlns:a16="http://schemas.microsoft.com/office/drawing/2014/main" id="{AD5E55C4-5653-E345-86CA-1EDD7B723A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57699" y="3439811"/>
              <a:ext cx="971515" cy="8653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B3F8FCA4-E4AD-994D-90EA-C84EB6D081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78" r="91071" b="82407"/>
            <a:stretch/>
          </p:blipFill>
          <p:spPr bwMode="auto">
            <a:xfrm>
              <a:off x="4554645" y="4706018"/>
              <a:ext cx="836612" cy="1016000"/>
            </a:xfrm>
            <a:prstGeom prst="rect">
              <a:avLst/>
            </a:prstGeom>
            <a:noFill/>
            <a:extLst>
              <a:ext uri="{909E8E84-426E-40DD-AFC4-6F175D3DCCD1}">
                <a14:hiddenFill xmlns:a14="http://schemas.microsoft.com/office/drawing/2010/main">
                  <a:solidFill>
                    <a:srgbClr val="FFFFFF"/>
                  </a:solidFill>
                </a14:hiddenFill>
              </a:ext>
            </a:extLst>
          </p:spPr>
        </p:pic>
        <p:sp>
          <p:nvSpPr>
            <p:cNvPr id="36" name="Round Same-side Corner of Rectangle 35">
              <a:extLst>
                <a:ext uri="{FF2B5EF4-FFF2-40B4-BE49-F238E27FC236}">
                  <a16:creationId xmlns:a16="http://schemas.microsoft.com/office/drawing/2014/main" id="{2CA11A25-3E17-AC41-9993-30E480A27FDD}"/>
                </a:ext>
              </a:extLst>
            </p:cNvPr>
            <p:cNvSpPr/>
            <p:nvPr/>
          </p:nvSpPr>
          <p:spPr>
            <a:xfrm rot="16200000">
              <a:off x="7193670" y="1165227"/>
              <a:ext cx="1120878" cy="2799965"/>
            </a:xfrm>
            <a:prstGeom prst="round2SameRect">
              <a:avLst/>
            </a:prstGeom>
            <a:solidFill>
              <a:srgbClr val="FBC100"/>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7" name="Round Same-side Corner of Rectangle 36">
              <a:extLst>
                <a:ext uri="{FF2B5EF4-FFF2-40B4-BE49-F238E27FC236}">
                  <a16:creationId xmlns:a16="http://schemas.microsoft.com/office/drawing/2014/main" id="{8D225AA6-B3D6-B942-A63A-D5BFA2400EE1}"/>
                </a:ext>
              </a:extLst>
            </p:cNvPr>
            <p:cNvSpPr/>
            <p:nvPr/>
          </p:nvSpPr>
          <p:spPr>
            <a:xfrm rot="5400000">
              <a:off x="9222910" y="1953377"/>
              <a:ext cx="1120878" cy="1223667"/>
            </a:xfrm>
            <a:prstGeom prst="round2SameRect">
              <a:avLst/>
            </a:prstGeom>
            <a:solidFill>
              <a:schemeClr val="bg1"/>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8" name="CaixaDeTexto 18">
              <a:extLst>
                <a:ext uri="{FF2B5EF4-FFF2-40B4-BE49-F238E27FC236}">
                  <a16:creationId xmlns:a16="http://schemas.microsoft.com/office/drawing/2014/main" id="{9B656662-68C2-304E-9444-F000ADDD6B0F}"/>
                </a:ext>
              </a:extLst>
            </p:cNvPr>
            <p:cNvSpPr txBox="1"/>
            <p:nvPr/>
          </p:nvSpPr>
          <p:spPr>
            <a:xfrm>
              <a:off x="6489307" y="2334376"/>
              <a:ext cx="2542605" cy="461665"/>
            </a:xfrm>
            <a:prstGeom prst="rect">
              <a:avLst/>
            </a:prstGeom>
            <a:noFill/>
          </p:spPr>
          <p:txBody>
            <a:bodyPr wrap="square" rtlCol="0">
              <a:spAutoFit/>
            </a:bodyPr>
            <a:lstStyle/>
            <a:p>
              <a:pPr algn="ctr">
                <a:defRPr/>
              </a:pPr>
              <a:r>
                <a:rPr lang="pt-PT" sz="2400" b="1" i="1" dirty="0">
                  <a:solidFill>
                    <a:srgbClr val="D5D5D5">
                      <a:lumMod val="10000"/>
                    </a:srgbClr>
                  </a:solidFill>
                  <a:latin typeface="Calibri" panose="020F0502020204030204" pitchFamily="34" charset="0"/>
                  <a:ea typeface="Helvetica Neue"/>
                  <a:cs typeface="Calibri" panose="020F0502020204030204" pitchFamily="34" charset="0"/>
                </a:rPr>
                <a:t>Email</a:t>
              </a:r>
            </a:p>
          </p:txBody>
        </p:sp>
        <p:sp>
          <p:nvSpPr>
            <p:cNvPr id="40" name="Round Same-side Corner of Rectangle 39">
              <a:extLst>
                <a:ext uri="{FF2B5EF4-FFF2-40B4-BE49-F238E27FC236}">
                  <a16:creationId xmlns:a16="http://schemas.microsoft.com/office/drawing/2014/main" id="{6EBDECD2-063F-2E43-85CD-E0419847B644}"/>
                </a:ext>
              </a:extLst>
            </p:cNvPr>
            <p:cNvSpPr/>
            <p:nvPr/>
          </p:nvSpPr>
          <p:spPr>
            <a:xfrm rot="16200000">
              <a:off x="7193670" y="2474883"/>
              <a:ext cx="1120878" cy="2799965"/>
            </a:xfrm>
            <a:prstGeom prst="round2SameRect">
              <a:avLst/>
            </a:prstGeom>
            <a:solidFill>
              <a:srgbClr val="FBC100"/>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41" name="Round Same-side Corner of Rectangle 40">
              <a:extLst>
                <a:ext uri="{FF2B5EF4-FFF2-40B4-BE49-F238E27FC236}">
                  <a16:creationId xmlns:a16="http://schemas.microsoft.com/office/drawing/2014/main" id="{072B2F70-3DA9-0C4B-9BC3-FE07BF3BAB05}"/>
                </a:ext>
              </a:extLst>
            </p:cNvPr>
            <p:cNvSpPr/>
            <p:nvPr/>
          </p:nvSpPr>
          <p:spPr>
            <a:xfrm rot="5400000">
              <a:off x="9222910" y="3263033"/>
              <a:ext cx="1120878" cy="1223667"/>
            </a:xfrm>
            <a:prstGeom prst="round2SameRect">
              <a:avLst/>
            </a:prstGeom>
            <a:solidFill>
              <a:schemeClr val="bg1"/>
            </a:solidFill>
            <a:ln w="254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42" name="CaixaDeTexto 18">
              <a:extLst>
                <a:ext uri="{FF2B5EF4-FFF2-40B4-BE49-F238E27FC236}">
                  <a16:creationId xmlns:a16="http://schemas.microsoft.com/office/drawing/2014/main" id="{8C8405E5-DBA9-2743-890D-4B5F3A2F992C}"/>
                </a:ext>
              </a:extLst>
            </p:cNvPr>
            <p:cNvSpPr txBox="1"/>
            <p:nvPr/>
          </p:nvSpPr>
          <p:spPr>
            <a:xfrm>
              <a:off x="6489307" y="3480624"/>
              <a:ext cx="2542605" cy="784830"/>
            </a:xfrm>
            <a:prstGeom prst="rect">
              <a:avLst/>
            </a:prstGeom>
            <a:noFill/>
          </p:spPr>
          <p:txBody>
            <a:bodyPr wrap="square" rtlCol="0">
              <a:spAutoFit/>
            </a:bodyPr>
            <a:lstStyle/>
            <a:p>
              <a:pPr algn="ctr">
                <a:lnSpc>
                  <a:spcPts val="2740"/>
                </a:lnSpc>
                <a:defRPr/>
              </a:pPr>
              <a:r>
                <a:rPr lang="pt-PT" sz="2400" b="1" dirty="0">
                  <a:solidFill>
                    <a:srgbClr val="D5D5D5">
                      <a:lumMod val="10000"/>
                    </a:srgbClr>
                  </a:solidFill>
                  <a:latin typeface="Calibri" panose="020F0502020204030204" pitchFamily="34" charset="0"/>
                  <a:ea typeface="Helvetica Neue"/>
                  <a:cs typeface="Calibri" panose="020F0502020204030204" pitchFamily="34" charset="0"/>
                </a:rPr>
                <a:t>Questionário</a:t>
              </a:r>
            </a:p>
            <a:p>
              <a:pPr algn="ctr">
                <a:lnSpc>
                  <a:spcPts val="2740"/>
                </a:lnSpc>
                <a:defRPr/>
              </a:pPr>
              <a:r>
                <a:rPr lang="pt-PT" sz="2400" b="1" dirty="0">
                  <a:solidFill>
                    <a:srgbClr val="D5D5D5">
                      <a:lumMod val="10000"/>
                    </a:srgbClr>
                  </a:solidFill>
                  <a:latin typeface="Calibri" panose="020F0502020204030204" pitchFamily="34" charset="0"/>
                  <a:ea typeface="Helvetica Neue"/>
                  <a:cs typeface="Calibri" panose="020F0502020204030204" pitchFamily="34" charset="0"/>
                </a:rPr>
                <a:t>Em Papel</a:t>
              </a:r>
            </a:p>
          </p:txBody>
        </p:sp>
        <p:pic>
          <p:nvPicPr>
            <p:cNvPr id="22" name="Picture 2" descr="Vetor do Stock: email message envelope icon vector.Email icon vector |  Adobe Stock">
              <a:extLst>
                <a:ext uri="{FF2B5EF4-FFF2-40B4-BE49-F238E27FC236}">
                  <a16:creationId xmlns:a16="http://schemas.microsoft.com/office/drawing/2014/main" id="{EB6AA69F-C58A-4443-AD94-1B218FD93A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44"/>
            <a:stretch/>
          </p:blipFill>
          <p:spPr bwMode="auto">
            <a:xfrm>
              <a:off x="9406553" y="2058879"/>
              <a:ext cx="875592" cy="9615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56603D2A-1503-864E-9CB3-277C98A338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518" r="91071" b="63018"/>
            <a:stretch/>
          </p:blipFill>
          <p:spPr bwMode="auto">
            <a:xfrm>
              <a:off x="9430149" y="3410897"/>
              <a:ext cx="836612" cy="92333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CaixaDeTexto 28">
            <a:extLst>
              <a:ext uri="{FF2B5EF4-FFF2-40B4-BE49-F238E27FC236}">
                <a16:creationId xmlns:a16="http://schemas.microsoft.com/office/drawing/2014/main" id="{7282E363-7833-434D-8571-3035C9C6B822}"/>
              </a:ext>
            </a:extLst>
          </p:cNvPr>
          <p:cNvSpPr txBox="1"/>
          <p:nvPr/>
        </p:nvSpPr>
        <p:spPr>
          <a:xfrm>
            <a:off x="146104" y="650342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322522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3D10E61-7434-1E48-BF5B-DE85498FA7F1}"/>
              </a:ext>
            </a:extLst>
          </p:cNvPr>
          <p:cNvPicPr>
            <a:picLocks noChangeAspect="1"/>
          </p:cNvPicPr>
          <p:nvPr/>
        </p:nvPicPr>
        <p:blipFill>
          <a:blip r:embed="rId3"/>
          <a:stretch>
            <a:fillRect/>
          </a:stretch>
        </p:blipFill>
        <p:spPr>
          <a:xfrm>
            <a:off x="420850" y="1769396"/>
            <a:ext cx="6876297" cy="2930170"/>
          </a:xfrm>
          <a:prstGeom prst="rect">
            <a:avLst/>
          </a:prstGeom>
        </p:spPr>
      </p:pic>
      <p:pic>
        <p:nvPicPr>
          <p:cNvPr id="3" name="Imagem 2">
            <a:extLst>
              <a:ext uri="{FF2B5EF4-FFF2-40B4-BE49-F238E27FC236}">
                <a16:creationId xmlns:a16="http://schemas.microsoft.com/office/drawing/2014/main" id="{233D7C32-9031-AD48-8D9B-156BA5D861E0}"/>
              </a:ext>
            </a:extLst>
          </p:cNvPr>
          <p:cNvPicPr>
            <a:picLocks noChangeAspect="1"/>
          </p:cNvPicPr>
          <p:nvPr/>
        </p:nvPicPr>
        <p:blipFill>
          <a:blip r:embed="rId4"/>
          <a:stretch>
            <a:fillRect/>
          </a:stretch>
        </p:blipFill>
        <p:spPr>
          <a:xfrm>
            <a:off x="7621841" y="1300671"/>
            <a:ext cx="3963718" cy="3717142"/>
          </a:xfrm>
          <a:prstGeom prst="rect">
            <a:avLst/>
          </a:prstGeom>
        </p:spPr>
      </p:pic>
      <p:sp>
        <p:nvSpPr>
          <p:cNvPr id="14" name="Title 1">
            <a:extLst>
              <a:ext uri="{FF2B5EF4-FFF2-40B4-BE49-F238E27FC236}">
                <a16:creationId xmlns:a16="http://schemas.microsoft.com/office/drawing/2014/main" id="{509090BC-DF8A-264B-8BFE-B4B4CAFC6E49}"/>
              </a:ext>
            </a:extLst>
          </p:cNvPr>
          <p:cNvSpPr txBox="1">
            <a:spLocks/>
          </p:cNvSpPr>
          <p:nvPr/>
        </p:nvSpPr>
        <p:spPr>
          <a:xfrm>
            <a:off x="420850" y="1158243"/>
            <a:ext cx="11350301" cy="443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chorCtr="0">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defRPr/>
            </a:pPr>
            <a:r>
              <a:rPr lang="en-GB" sz="2200" b="0" spc="0" dirty="0" err="1">
                <a:solidFill>
                  <a:srgbClr val="5B595D"/>
                </a:solidFill>
                <a:latin typeface="Calibri" panose="020F0502020204030204" pitchFamily="34" charset="0"/>
                <a:ea typeface="Helvetica Neue"/>
                <a:cs typeface="Calibri" panose="020F0502020204030204" pitchFamily="34" charset="0"/>
              </a:rPr>
              <a:t>Aceitação</a:t>
            </a:r>
            <a:r>
              <a:rPr lang="en-GB" sz="2200" b="0" spc="0" dirty="0">
                <a:solidFill>
                  <a:srgbClr val="5B595D"/>
                </a:solidFill>
                <a:latin typeface="Calibri" panose="020F0502020204030204" pitchFamily="34" charset="0"/>
                <a:ea typeface="Helvetica Neue"/>
                <a:cs typeface="Calibri" panose="020F0502020204030204" pitchFamily="34" charset="0"/>
              </a:rPr>
              <a:t> de PROs </a:t>
            </a:r>
            <a:r>
              <a:rPr lang="en-GB" sz="2200" b="0" spc="0" dirty="0" err="1">
                <a:solidFill>
                  <a:srgbClr val="5B595D"/>
                </a:solidFill>
                <a:latin typeface="Calibri" panose="020F0502020204030204" pitchFamily="34" charset="0"/>
                <a:ea typeface="Helvetica Neue"/>
                <a:cs typeface="Calibri" panose="020F0502020204030204" pitchFamily="34" charset="0"/>
              </a:rPr>
              <a:t>pelos</a:t>
            </a:r>
            <a:r>
              <a:rPr lang="en-GB" sz="2200" b="0" spc="0" dirty="0">
                <a:solidFill>
                  <a:srgbClr val="5B595D"/>
                </a:solidFill>
                <a:latin typeface="Calibri" panose="020F0502020204030204" pitchFamily="34" charset="0"/>
                <a:ea typeface="Helvetica Neue"/>
                <a:cs typeface="Calibri" panose="020F0502020204030204" pitchFamily="34" charset="0"/>
              </a:rPr>
              <a:t> doentes</a:t>
            </a:r>
            <a:r>
              <a:rPr lang="en-GB" sz="2200" b="0" spc="0" baseline="30000" dirty="0">
                <a:solidFill>
                  <a:srgbClr val="5B595D"/>
                </a:solidFill>
                <a:latin typeface="Calibri" panose="020F0502020204030204" pitchFamily="34" charset="0"/>
                <a:ea typeface="Helvetica Neue"/>
                <a:cs typeface="Calibri" panose="020F0502020204030204" pitchFamily="34" charset="0"/>
              </a:rPr>
              <a:t>1</a:t>
            </a:r>
            <a:endParaRPr lang="en-GB" sz="2200" b="0" spc="0" dirty="0">
              <a:solidFill>
                <a:srgbClr val="5B595D"/>
              </a:solidFill>
              <a:latin typeface="Calibri" panose="020F0502020204030204" pitchFamily="34" charset="0"/>
              <a:ea typeface="Helvetica Neue"/>
              <a:cs typeface="Calibri" panose="020F0502020204030204" pitchFamily="34" charset="0"/>
            </a:endParaRPr>
          </a:p>
        </p:txBody>
      </p:sp>
      <p:sp>
        <p:nvSpPr>
          <p:cNvPr id="30" name="Text Placeholder 13">
            <a:extLst>
              <a:ext uri="{FF2B5EF4-FFF2-40B4-BE49-F238E27FC236}">
                <a16:creationId xmlns:a16="http://schemas.microsoft.com/office/drawing/2014/main" id="{C6D6B46A-C963-A047-95A8-69B0A3D729B1}"/>
              </a:ext>
            </a:extLst>
          </p:cNvPr>
          <p:cNvSpPr txBox="1">
            <a:spLocks/>
          </p:cNvSpPr>
          <p:nvPr/>
        </p:nvSpPr>
        <p:spPr>
          <a:xfrm>
            <a:off x="198475" y="6521064"/>
            <a:ext cx="8758546" cy="188814"/>
          </a:xfrm>
          <a:prstGeom prst="rect">
            <a:avLst/>
          </a:prstGeom>
        </p:spPr>
        <p:txBody>
          <a:bodyPr vert="horz" lIns="0" tIns="0" rIns="0" bIns="0" rtlCol="0" anchor="t" anchorCtr="0">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Adaptado de </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Stover A, </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Integrating</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Patient-</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Measures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into</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Routine</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Cancer Care: Cancer Patients' and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Clinicians</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Perceptions of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Acceptability</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and Value</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EGEMS 2015;3(1):1169.</a:t>
            </a:r>
          </a:p>
        </p:txBody>
      </p:sp>
      <p:sp>
        <p:nvSpPr>
          <p:cNvPr id="53" name="Content Placeholder 2">
            <a:extLst>
              <a:ext uri="{FF2B5EF4-FFF2-40B4-BE49-F238E27FC236}">
                <a16:creationId xmlns:a16="http://schemas.microsoft.com/office/drawing/2014/main" id="{4F127242-67B8-AD43-ACB5-065D4B277A1B}"/>
              </a:ext>
            </a:extLst>
          </p:cNvPr>
          <p:cNvSpPr txBox="1">
            <a:spLocks/>
          </p:cNvSpPr>
          <p:nvPr/>
        </p:nvSpPr>
        <p:spPr>
          <a:xfrm>
            <a:off x="550865" y="1583022"/>
            <a:ext cx="11082338" cy="4513263"/>
          </a:xfrm>
          <a:prstGeom prst="rect">
            <a:avLst/>
          </a:prstGeom>
        </p:spPr>
        <p:txBody>
          <a:bodyPr vert="horz" lIns="0" tIns="0" rIns="0" bIns="0" rtlCol="0">
            <a:noAutofit/>
          </a:bodyPr>
          <a:lstStyle>
            <a:lvl1pPr marL="135731" indent="-135731" algn="l" defTabSz="685800" rtl="0" eaLnBrk="1" latinLnBrk="0" hangingPunct="1">
              <a:lnSpc>
                <a:spcPct val="90000"/>
              </a:lnSpc>
              <a:spcBef>
                <a:spcPts val="750"/>
              </a:spcBef>
              <a:buFont typeface="Arial" panose="020B0604020202020204" pitchFamily="34" charset="0"/>
              <a:buChar char="•"/>
              <a:defRPr sz="1350" kern="1200">
                <a:solidFill>
                  <a:schemeClr val="accent2"/>
                </a:solidFill>
                <a:latin typeface="+mn-lt"/>
                <a:ea typeface="+mn-ea"/>
                <a:cs typeface="+mn-cs"/>
              </a:defRPr>
            </a:lvl1pPr>
            <a:lvl2pPr marL="335756"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2pPr>
            <a:lvl3pPr marL="535781" indent="-128588" algn="l" defTabSz="685800" rtl="0" eaLnBrk="1" latinLnBrk="0" hangingPunct="1">
              <a:lnSpc>
                <a:spcPct val="90000"/>
              </a:lnSpc>
              <a:spcBef>
                <a:spcPts val="375"/>
              </a:spcBef>
              <a:buFont typeface="Calibri" panose="020F0502020204030204" pitchFamily="34" charset="0"/>
              <a:buChar char="–"/>
              <a:defRPr sz="1350" kern="1200">
                <a:solidFill>
                  <a:schemeClr val="accent2"/>
                </a:solidFill>
                <a:latin typeface="+mn-lt"/>
                <a:ea typeface="+mn-ea"/>
                <a:cs typeface="+mn-cs"/>
              </a:defRPr>
            </a:lvl3pPr>
            <a:lvl4pPr marL="671513"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4pPr>
            <a:lvl5pPr marL="864394" indent="-185738"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indent="0">
              <a:buClr>
                <a:sysClr val="window" lastClr="FFFFFF"/>
              </a:buClr>
              <a:buNone/>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lvl="2" indent="0">
              <a:buNone/>
              <a:defRPr/>
            </a:pPr>
            <a:endParaRPr lang="en-GB" b="1" i="1" spc="-4" baseline="30000" dirty="0">
              <a:solidFill>
                <a:srgbClr val="595959"/>
              </a:solidFill>
              <a:latin typeface="Arial" panose="020B0604020202020204"/>
              <a:ea typeface="Helvetica Neue"/>
              <a:cs typeface="Arial"/>
            </a:endParaRPr>
          </a:p>
          <a:p>
            <a:pPr marL="0" lvl="2" indent="0">
              <a:buNone/>
              <a:defRPr/>
            </a:pPr>
            <a:endParaRPr lang="en-GB" b="1" dirty="0">
              <a:solidFill>
                <a:srgbClr val="595959"/>
              </a:solidFill>
              <a:latin typeface="Arial" panose="020B0604020202020204"/>
              <a:ea typeface="Helvetica Neue"/>
              <a:cs typeface="Helvetica Neue"/>
            </a:endParaRPr>
          </a:p>
        </p:txBody>
      </p:sp>
      <p:sp>
        <p:nvSpPr>
          <p:cNvPr id="9" name="CaixaDeTexto 8">
            <a:extLst>
              <a:ext uri="{FF2B5EF4-FFF2-40B4-BE49-F238E27FC236}">
                <a16:creationId xmlns:a16="http://schemas.microsoft.com/office/drawing/2014/main" id="{7F3E3205-82FA-C74E-BBAE-B661C4CE56FC}"/>
              </a:ext>
            </a:extLst>
          </p:cNvPr>
          <p:cNvSpPr txBox="1"/>
          <p:nvPr/>
        </p:nvSpPr>
        <p:spPr>
          <a:xfrm>
            <a:off x="2621665" y="4913313"/>
            <a:ext cx="8328905" cy="1162178"/>
          </a:xfrm>
          <a:prstGeom prst="rect">
            <a:avLst/>
          </a:prstGeom>
          <a:noFill/>
        </p:spPr>
        <p:txBody>
          <a:bodyPr wrap="square" rtlCol="0">
            <a:spAutoFit/>
          </a:bodyPr>
          <a:lstStyle/>
          <a:p>
            <a:pPr marL="171450" indent="-171450">
              <a:lnSpc>
                <a:spcPct val="150000"/>
              </a:lnSpc>
              <a:buFont typeface="Wingdings" pitchFamily="2" charset="2"/>
              <a:buChar char="ü"/>
            </a:pPr>
            <a:r>
              <a:rPr lang="pt-PT" sz="1600" b="1" dirty="0">
                <a:solidFill>
                  <a:srgbClr val="000000"/>
                </a:solidFill>
                <a:latin typeface="Calibri" panose="020F0502020204030204" pitchFamily="34" charset="0"/>
                <a:ea typeface="Helvetica Neue"/>
                <a:cs typeface="Calibri" panose="020F0502020204030204" pitchFamily="34" charset="0"/>
              </a:rPr>
              <a:t> 92% consideraram útil a discussão de sintomas e estado de saúde com o médico</a:t>
            </a:r>
          </a:p>
          <a:p>
            <a:pPr marL="171450" indent="-171450">
              <a:lnSpc>
                <a:spcPct val="150000"/>
              </a:lnSpc>
              <a:buFont typeface="Wingdings" pitchFamily="2" charset="2"/>
              <a:buChar char="ü"/>
            </a:pPr>
            <a:r>
              <a:rPr lang="pt-PT" sz="1600" b="1" dirty="0">
                <a:solidFill>
                  <a:srgbClr val="000000"/>
                </a:solidFill>
                <a:latin typeface="Calibri" panose="020F0502020204030204" pitchFamily="34" charset="0"/>
                <a:ea typeface="Helvetica Neue"/>
                <a:cs typeface="Calibri" panose="020F0502020204030204" pitchFamily="34" charset="0"/>
              </a:rPr>
              <a:t> 82% pretendiam reavaliar os seus resultados nas próximas consultas</a:t>
            </a:r>
          </a:p>
          <a:p>
            <a:pPr marL="171450" indent="-171450">
              <a:lnSpc>
                <a:spcPct val="150000"/>
              </a:lnSpc>
              <a:buFont typeface="Wingdings" pitchFamily="2" charset="2"/>
              <a:buChar char="ü"/>
            </a:pPr>
            <a:r>
              <a:rPr lang="pt-PT" sz="1600" b="1" dirty="0">
                <a:solidFill>
                  <a:srgbClr val="000000"/>
                </a:solidFill>
                <a:latin typeface="Calibri" panose="020F0502020204030204" pitchFamily="34" charset="0"/>
                <a:ea typeface="Helvetica Neue"/>
                <a:cs typeface="Calibri" panose="020F0502020204030204" pitchFamily="34" charset="0"/>
              </a:rPr>
              <a:t> 87% recomendaria o uso de </a:t>
            </a:r>
            <a:r>
              <a:rPr lang="pt-PT" sz="1600" b="1" dirty="0" err="1">
                <a:solidFill>
                  <a:srgbClr val="000000"/>
                </a:solidFill>
                <a:latin typeface="Calibri" panose="020F0502020204030204" pitchFamily="34" charset="0"/>
                <a:ea typeface="Helvetica Neue"/>
                <a:cs typeface="Calibri" panose="020F0502020204030204" pitchFamily="34" charset="0"/>
              </a:rPr>
              <a:t>PROs</a:t>
            </a:r>
            <a:r>
              <a:rPr lang="pt-PT" sz="1600" b="1" dirty="0">
                <a:solidFill>
                  <a:srgbClr val="000000"/>
                </a:solidFill>
                <a:latin typeface="Calibri" panose="020F0502020204030204" pitchFamily="34" charset="0"/>
                <a:ea typeface="Helvetica Neue"/>
                <a:cs typeface="Calibri" panose="020F0502020204030204" pitchFamily="34" charset="0"/>
              </a:rPr>
              <a:t> a outros doentes</a:t>
            </a:r>
          </a:p>
        </p:txBody>
      </p:sp>
      <p:sp>
        <p:nvSpPr>
          <p:cNvPr id="10" name="CaixaDeTexto 12">
            <a:extLst>
              <a:ext uri="{FF2B5EF4-FFF2-40B4-BE49-F238E27FC236}">
                <a16:creationId xmlns:a16="http://schemas.microsoft.com/office/drawing/2014/main" id="{CC929AD7-063B-364D-BA1A-82CB28148832}"/>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Dificuldades</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implementação</a:t>
            </a:r>
            <a:r>
              <a:rPr lang="en-US" sz="2200" b="1" dirty="0">
                <a:solidFill>
                  <a:srgbClr val="5B595D"/>
                </a:solidFill>
              </a:rPr>
              <a:t> de PROs</a:t>
            </a:r>
            <a:endParaRPr lang="pt-PT" sz="2200" b="1" kern="0" dirty="0">
              <a:solidFill>
                <a:srgbClr val="5B595D"/>
              </a:solidFill>
              <a:latin typeface="Helvetica Neue"/>
              <a:ea typeface="Helvetica Neue"/>
              <a:cs typeface="Helvetica Neue"/>
              <a:sym typeface="Helvetica Neue"/>
            </a:endParaRPr>
          </a:p>
        </p:txBody>
      </p:sp>
      <p:sp>
        <p:nvSpPr>
          <p:cNvPr id="11" name="CaixaDeTexto 10">
            <a:extLst>
              <a:ext uri="{FF2B5EF4-FFF2-40B4-BE49-F238E27FC236}">
                <a16:creationId xmlns:a16="http://schemas.microsoft.com/office/drawing/2014/main" id="{61F6CE57-E26F-41FB-A62F-5A50A6DC923B}"/>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1894951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Arrow Connector 26">
            <a:extLst>
              <a:ext uri="{FF2B5EF4-FFF2-40B4-BE49-F238E27FC236}">
                <a16:creationId xmlns:a16="http://schemas.microsoft.com/office/drawing/2014/main" id="{17F33514-336C-FA47-8090-C09E17F8FD88}"/>
              </a:ext>
            </a:extLst>
          </p:cNvPr>
          <p:cNvCxnSpPr/>
          <p:nvPr/>
        </p:nvCxnSpPr>
        <p:spPr>
          <a:xfrm>
            <a:off x="624620" y="2152843"/>
            <a:ext cx="11087100" cy="0"/>
          </a:xfrm>
          <a:prstGeom prst="straightConnector1">
            <a:avLst/>
          </a:prstGeom>
          <a:noFill/>
          <a:ln w="12700" cap="flat" cmpd="sng" algn="ctr">
            <a:solidFill>
              <a:srgbClr val="F34708"/>
            </a:solidFill>
            <a:prstDash val="solid"/>
            <a:tailEnd type="triangle"/>
          </a:ln>
          <a:effectLst/>
        </p:spPr>
      </p:cxnSp>
      <p:sp>
        <p:nvSpPr>
          <p:cNvPr id="74" name="Rectangle: Rounded Corners 36">
            <a:extLst>
              <a:ext uri="{FF2B5EF4-FFF2-40B4-BE49-F238E27FC236}">
                <a16:creationId xmlns:a16="http://schemas.microsoft.com/office/drawing/2014/main" id="{45B80F60-B1AA-1440-ACDB-032C87C19A68}"/>
              </a:ext>
            </a:extLst>
          </p:cNvPr>
          <p:cNvSpPr/>
          <p:nvPr/>
        </p:nvSpPr>
        <p:spPr>
          <a:xfrm>
            <a:off x="9532703" y="2400804"/>
            <a:ext cx="1839600" cy="480345"/>
          </a:xfrm>
          <a:prstGeom prst="roundRect">
            <a:avLst>
              <a:gd name="adj" fmla="val 50000"/>
            </a:avLst>
          </a:prstGeom>
          <a:solidFill>
            <a:srgbClr val="576B8C"/>
          </a:solidFill>
          <a:ln w="19050" cap="flat" cmpd="sng" algn="ctr">
            <a:solidFill>
              <a:srgbClr val="576B8C"/>
            </a:solidFill>
            <a:prstDash val="solid"/>
            <a:miter lim="800000"/>
          </a:ln>
          <a:effectLst/>
        </p:spPr>
        <p:txBody>
          <a:bodyPr lIns="0" rIns="0" rtlCol="0" anchor="ctr"/>
          <a:lstStyle/>
          <a:p>
            <a:pPr algn="ctr">
              <a:defRPr/>
            </a:pPr>
            <a:r>
              <a:rPr lang="en-GB" sz="1100" b="1" dirty="0">
                <a:solidFill>
                  <a:schemeClr val="bg1"/>
                </a:solidFill>
                <a:latin typeface="Calibri" panose="020F0502020204030204" pitchFamily="34" charset="0"/>
                <a:cs typeface="Calibri" panose="020F0502020204030204" pitchFamily="34" charset="0"/>
              </a:rPr>
              <a:t>ERA DA SAÚDE GLOBAL</a:t>
            </a:r>
          </a:p>
        </p:txBody>
      </p:sp>
      <p:sp>
        <p:nvSpPr>
          <p:cNvPr id="75" name="Rectangle: Rounded Corners 37">
            <a:extLst>
              <a:ext uri="{FF2B5EF4-FFF2-40B4-BE49-F238E27FC236}">
                <a16:creationId xmlns:a16="http://schemas.microsoft.com/office/drawing/2014/main" id="{C871E74A-BE6A-B043-B3EF-3C285DD32899}"/>
              </a:ext>
            </a:extLst>
          </p:cNvPr>
          <p:cNvSpPr/>
          <p:nvPr/>
        </p:nvSpPr>
        <p:spPr>
          <a:xfrm>
            <a:off x="442429" y="2400804"/>
            <a:ext cx="1839600" cy="480345"/>
          </a:xfrm>
          <a:prstGeom prst="roundRect">
            <a:avLst>
              <a:gd name="adj" fmla="val 50000"/>
            </a:avLst>
          </a:prstGeom>
          <a:solidFill>
            <a:srgbClr val="C00000"/>
          </a:solidFill>
          <a:ln w="19050" cap="flat" cmpd="sng" algn="ctr">
            <a:solidFill>
              <a:srgbClr val="C00000"/>
            </a:solidFill>
            <a:prstDash val="solid"/>
            <a:miter lim="800000"/>
          </a:ln>
          <a:effectLst/>
        </p:spPr>
        <p:txBody>
          <a:bodyPr lIns="0" rIns="0" rtlCol="0" anchor="ctr"/>
          <a:lstStyle/>
          <a:p>
            <a:pPr algn="ctr">
              <a:defRPr/>
            </a:pPr>
            <a:r>
              <a:rPr lang="en-GB" sz="1100" b="1" dirty="0">
                <a:solidFill>
                  <a:schemeClr val="bg1"/>
                </a:solidFill>
                <a:latin typeface="Calibri" panose="020F0502020204030204" pitchFamily="34" charset="0"/>
                <a:cs typeface="Calibri" panose="020F0502020204030204" pitchFamily="34" charset="0"/>
              </a:rPr>
              <a:t>ERA DA DOENÇA TERMINAL MISTERIOSA</a:t>
            </a:r>
          </a:p>
        </p:txBody>
      </p:sp>
      <p:sp>
        <p:nvSpPr>
          <p:cNvPr id="76" name="Rectangle: Rounded Corners 38">
            <a:extLst>
              <a:ext uri="{FF2B5EF4-FFF2-40B4-BE49-F238E27FC236}">
                <a16:creationId xmlns:a16="http://schemas.microsoft.com/office/drawing/2014/main" id="{91C128A5-4169-B643-9168-1CD87AA15CA9}"/>
              </a:ext>
            </a:extLst>
          </p:cNvPr>
          <p:cNvSpPr/>
          <p:nvPr/>
        </p:nvSpPr>
        <p:spPr>
          <a:xfrm>
            <a:off x="2714997" y="2400804"/>
            <a:ext cx="1839600" cy="480345"/>
          </a:xfrm>
          <a:prstGeom prst="roundRect">
            <a:avLst>
              <a:gd name="adj" fmla="val 50000"/>
            </a:avLst>
          </a:prstGeom>
          <a:solidFill>
            <a:srgbClr val="C00000"/>
          </a:solidFill>
          <a:ln w="19050" cap="flat" cmpd="sng" algn="ctr">
            <a:solidFill>
              <a:srgbClr val="C00000"/>
            </a:solidFill>
            <a:prstDash val="solid"/>
            <a:miter lim="800000"/>
          </a:ln>
          <a:effectLst/>
        </p:spPr>
        <p:txBody>
          <a:bodyPr lIns="0" rIns="0" rtlCol="0" anchor="ctr"/>
          <a:lstStyle/>
          <a:p>
            <a:pPr algn="ctr">
              <a:defRPr/>
            </a:pPr>
            <a:r>
              <a:rPr lang="en-GB" sz="1100" b="1" kern="0" dirty="0">
                <a:solidFill>
                  <a:schemeClr val="bg1"/>
                </a:solidFill>
                <a:latin typeface="Calibri" panose="020F0502020204030204" pitchFamily="34" charset="0"/>
                <a:cs typeface="Calibri" panose="020F0502020204030204" pitchFamily="34" charset="0"/>
              </a:rPr>
              <a:t>ERA DO INÍCIO DE TRATAMENTO</a:t>
            </a:r>
            <a:endParaRPr lang="en-GB" sz="1100" b="1" dirty="0">
              <a:solidFill>
                <a:schemeClr val="bg1"/>
              </a:solidFill>
              <a:latin typeface="Calibri" panose="020F0502020204030204" pitchFamily="34" charset="0"/>
              <a:cs typeface="Calibri" panose="020F0502020204030204" pitchFamily="34" charset="0"/>
            </a:endParaRPr>
          </a:p>
        </p:txBody>
      </p:sp>
      <p:cxnSp>
        <p:nvCxnSpPr>
          <p:cNvPr id="77" name="Straight Connector 42">
            <a:extLst>
              <a:ext uri="{FF2B5EF4-FFF2-40B4-BE49-F238E27FC236}">
                <a16:creationId xmlns:a16="http://schemas.microsoft.com/office/drawing/2014/main" id="{4B393751-DD09-F34E-AE8F-5DF3EFBDB0F8}"/>
              </a:ext>
            </a:extLst>
          </p:cNvPr>
          <p:cNvCxnSpPr>
            <a:cxnSpLocks/>
          </p:cNvCxnSpPr>
          <p:nvPr/>
        </p:nvCxnSpPr>
        <p:spPr>
          <a:xfrm flipV="1">
            <a:off x="3634797" y="2145309"/>
            <a:ext cx="1" cy="248400"/>
          </a:xfrm>
          <a:prstGeom prst="line">
            <a:avLst/>
          </a:prstGeom>
          <a:noFill/>
          <a:ln w="12700" cap="flat" cmpd="sng" algn="ctr">
            <a:solidFill>
              <a:srgbClr val="F34708"/>
            </a:solidFill>
            <a:prstDash val="solid"/>
            <a:headEnd type="oval"/>
          </a:ln>
          <a:effectLst/>
        </p:spPr>
      </p:cxnSp>
      <p:sp>
        <p:nvSpPr>
          <p:cNvPr id="78" name="Rectangle: Rounded Corners 43">
            <a:extLst>
              <a:ext uri="{FF2B5EF4-FFF2-40B4-BE49-F238E27FC236}">
                <a16:creationId xmlns:a16="http://schemas.microsoft.com/office/drawing/2014/main" id="{4F63D9A3-9A5E-A541-B071-5781EAF017AE}"/>
              </a:ext>
            </a:extLst>
          </p:cNvPr>
          <p:cNvSpPr/>
          <p:nvPr/>
        </p:nvSpPr>
        <p:spPr>
          <a:xfrm>
            <a:off x="4987566" y="2400804"/>
            <a:ext cx="1839600" cy="480345"/>
          </a:xfrm>
          <a:prstGeom prst="roundRect">
            <a:avLst>
              <a:gd name="adj" fmla="val 50000"/>
            </a:avLst>
          </a:prstGeom>
          <a:solidFill>
            <a:srgbClr val="527D69"/>
          </a:solidFill>
          <a:ln w="19050" cap="flat" cmpd="sng" algn="ctr">
            <a:solidFill>
              <a:srgbClr val="527D69"/>
            </a:solidFill>
            <a:prstDash val="solid"/>
            <a:miter lim="800000"/>
          </a:ln>
          <a:effectLst/>
        </p:spPr>
        <p:txBody>
          <a:bodyPr lIns="0" rIns="0" rtlCol="0" anchor="ctr"/>
          <a:lstStyle/>
          <a:p>
            <a:pPr algn="ctr">
              <a:defRPr/>
            </a:pPr>
            <a:r>
              <a:rPr lang="en-GB" sz="1100" b="1" dirty="0">
                <a:solidFill>
                  <a:schemeClr val="bg1"/>
                </a:solidFill>
                <a:latin typeface="Calibri" panose="020F0502020204030204" pitchFamily="34" charset="0"/>
                <a:cs typeface="Calibri" panose="020F0502020204030204" pitchFamily="34" charset="0"/>
              </a:rPr>
              <a:t>ERA DA SOBREVIVÊNCIA</a:t>
            </a:r>
          </a:p>
        </p:txBody>
      </p:sp>
      <p:cxnSp>
        <p:nvCxnSpPr>
          <p:cNvPr id="79" name="Straight Connector 44">
            <a:extLst>
              <a:ext uri="{FF2B5EF4-FFF2-40B4-BE49-F238E27FC236}">
                <a16:creationId xmlns:a16="http://schemas.microsoft.com/office/drawing/2014/main" id="{3593BEA7-88DE-9B4F-9065-DE694B864E1D}"/>
              </a:ext>
            </a:extLst>
          </p:cNvPr>
          <p:cNvCxnSpPr>
            <a:cxnSpLocks/>
            <a:stCxn id="78" idx="0"/>
          </p:cNvCxnSpPr>
          <p:nvPr/>
        </p:nvCxnSpPr>
        <p:spPr>
          <a:xfrm flipV="1">
            <a:off x="5907366" y="2152843"/>
            <a:ext cx="0" cy="247960"/>
          </a:xfrm>
          <a:prstGeom prst="line">
            <a:avLst/>
          </a:prstGeom>
          <a:noFill/>
          <a:ln w="12700" cap="flat" cmpd="sng" algn="ctr">
            <a:solidFill>
              <a:srgbClr val="F34708"/>
            </a:solidFill>
            <a:prstDash val="solid"/>
            <a:headEnd type="oval"/>
          </a:ln>
          <a:effectLst/>
        </p:spPr>
      </p:cxnSp>
      <p:sp>
        <p:nvSpPr>
          <p:cNvPr id="80" name="Rectangle: Rounded Corners 45">
            <a:extLst>
              <a:ext uri="{FF2B5EF4-FFF2-40B4-BE49-F238E27FC236}">
                <a16:creationId xmlns:a16="http://schemas.microsoft.com/office/drawing/2014/main" id="{46395051-D2DE-5843-A77C-A0239AFF0CA0}"/>
              </a:ext>
            </a:extLst>
          </p:cNvPr>
          <p:cNvSpPr/>
          <p:nvPr/>
        </p:nvSpPr>
        <p:spPr>
          <a:xfrm>
            <a:off x="7260134" y="2400804"/>
            <a:ext cx="1839600" cy="480345"/>
          </a:xfrm>
          <a:prstGeom prst="roundRect">
            <a:avLst>
              <a:gd name="adj" fmla="val 50000"/>
            </a:avLst>
          </a:prstGeom>
          <a:solidFill>
            <a:srgbClr val="527D69"/>
          </a:solidFill>
          <a:ln w="19050" cap="flat" cmpd="sng" algn="ctr">
            <a:solidFill>
              <a:srgbClr val="527D69"/>
            </a:solidFill>
            <a:prstDash val="solid"/>
            <a:miter lim="800000"/>
          </a:ln>
          <a:effectLst/>
        </p:spPr>
        <p:txBody>
          <a:bodyPr lIns="0" rIns="0" rtlCol="0" anchor="ctr"/>
          <a:lstStyle/>
          <a:p>
            <a:pPr algn="ctr">
              <a:defRPr/>
            </a:pPr>
            <a:r>
              <a:rPr lang="en-GB" sz="1100" b="1" dirty="0">
                <a:solidFill>
                  <a:schemeClr val="bg1"/>
                </a:solidFill>
                <a:latin typeface="Calibri" panose="020F0502020204030204" pitchFamily="34" charset="0"/>
                <a:cs typeface="Calibri" panose="020F0502020204030204" pitchFamily="34" charset="0"/>
              </a:rPr>
              <a:t>ERA DO CONTROLO CRÓNICO</a:t>
            </a:r>
          </a:p>
        </p:txBody>
      </p:sp>
      <p:cxnSp>
        <p:nvCxnSpPr>
          <p:cNvPr id="81" name="Straight Connector 46">
            <a:extLst>
              <a:ext uri="{FF2B5EF4-FFF2-40B4-BE49-F238E27FC236}">
                <a16:creationId xmlns:a16="http://schemas.microsoft.com/office/drawing/2014/main" id="{D4A3C9CB-9F51-AE48-BF7C-BA78A68B6C1A}"/>
              </a:ext>
            </a:extLst>
          </p:cNvPr>
          <p:cNvCxnSpPr>
            <a:cxnSpLocks/>
            <a:stCxn id="80" idx="0"/>
          </p:cNvCxnSpPr>
          <p:nvPr/>
        </p:nvCxnSpPr>
        <p:spPr>
          <a:xfrm flipV="1">
            <a:off x="8179934" y="2152843"/>
            <a:ext cx="0" cy="247960"/>
          </a:xfrm>
          <a:prstGeom prst="line">
            <a:avLst/>
          </a:prstGeom>
          <a:noFill/>
          <a:ln w="12700" cap="flat" cmpd="sng" algn="ctr">
            <a:solidFill>
              <a:srgbClr val="F34708"/>
            </a:solidFill>
            <a:prstDash val="solid"/>
            <a:headEnd type="oval"/>
          </a:ln>
          <a:effectLst/>
        </p:spPr>
      </p:cxnSp>
      <p:cxnSp>
        <p:nvCxnSpPr>
          <p:cNvPr id="82" name="Straight Connector 47">
            <a:extLst>
              <a:ext uri="{FF2B5EF4-FFF2-40B4-BE49-F238E27FC236}">
                <a16:creationId xmlns:a16="http://schemas.microsoft.com/office/drawing/2014/main" id="{D1EA5544-5F73-3F44-AED1-000E2F5FAA87}"/>
              </a:ext>
            </a:extLst>
          </p:cNvPr>
          <p:cNvCxnSpPr>
            <a:cxnSpLocks/>
          </p:cNvCxnSpPr>
          <p:nvPr/>
        </p:nvCxnSpPr>
        <p:spPr>
          <a:xfrm flipH="1" flipV="1">
            <a:off x="10448953" y="2145309"/>
            <a:ext cx="0" cy="248400"/>
          </a:xfrm>
          <a:prstGeom prst="line">
            <a:avLst/>
          </a:prstGeom>
          <a:noFill/>
          <a:ln w="12700" cap="flat" cmpd="sng" algn="ctr">
            <a:solidFill>
              <a:srgbClr val="F34708"/>
            </a:solidFill>
            <a:prstDash val="solid"/>
            <a:headEnd type="oval"/>
          </a:ln>
          <a:effectLst/>
        </p:spPr>
      </p:cxnSp>
      <p:grpSp>
        <p:nvGrpSpPr>
          <p:cNvPr id="83" name="Group 2">
            <a:extLst>
              <a:ext uri="{FF2B5EF4-FFF2-40B4-BE49-F238E27FC236}">
                <a16:creationId xmlns:a16="http://schemas.microsoft.com/office/drawing/2014/main" id="{B75BB74F-B8D5-AA41-A412-B46D0BD8A708}"/>
              </a:ext>
            </a:extLst>
          </p:cNvPr>
          <p:cNvGrpSpPr/>
          <p:nvPr/>
        </p:nvGrpSpPr>
        <p:grpSpPr>
          <a:xfrm>
            <a:off x="611660" y="1656221"/>
            <a:ext cx="1425196" cy="453180"/>
            <a:chOff x="533140" y="1917416"/>
            <a:chExt cx="1425196" cy="453180"/>
          </a:xfrm>
        </p:grpSpPr>
        <p:sp>
          <p:nvSpPr>
            <p:cNvPr id="84" name="Content Placeholder 2">
              <a:extLst>
                <a:ext uri="{FF2B5EF4-FFF2-40B4-BE49-F238E27FC236}">
                  <a16:creationId xmlns:a16="http://schemas.microsoft.com/office/drawing/2014/main" id="{1EF5FEC2-16F1-B04A-8238-99318F328765}"/>
                </a:ext>
              </a:extLst>
            </p:cNvPr>
            <p:cNvSpPr txBox="1">
              <a:spLocks/>
            </p:cNvSpPr>
            <p:nvPr/>
          </p:nvSpPr>
          <p:spPr>
            <a:xfrm>
              <a:off x="1093445" y="1990670"/>
              <a:ext cx="864891" cy="33875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2400" dirty="0">
                  <a:solidFill>
                    <a:srgbClr val="595959"/>
                  </a:solidFill>
                  <a:latin typeface="Calibri" panose="020F0502020204030204" pitchFamily="34" charset="0"/>
                  <a:cs typeface="Calibri" panose="020F0502020204030204" pitchFamily="34" charset="0"/>
                </a:rPr>
                <a:t>1980</a:t>
              </a:r>
            </a:p>
          </p:txBody>
        </p:sp>
        <p:pic>
          <p:nvPicPr>
            <p:cNvPr id="85" name="Graphic 51">
              <a:extLst>
                <a:ext uri="{FF2B5EF4-FFF2-40B4-BE49-F238E27FC236}">
                  <a16:creationId xmlns:a16="http://schemas.microsoft.com/office/drawing/2014/main" id="{F4E6335C-C03F-8241-A2EF-99B5FC86E7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140" y="1917416"/>
              <a:ext cx="453180" cy="453180"/>
            </a:xfrm>
            <a:prstGeom prst="rect">
              <a:avLst/>
            </a:prstGeom>
          </p:spPr>
        </p:pic>
      </p:grpSp>
      <p:grpSp>
        <p:nvGrpSpPr>
          <p:cNvPr id="86" name="Group 10">
            <a:extLst>
              <a:ext uri="{FF2B5EF4-FFF2-40B4-BE49-F238E27FC236}">
                <a16:creationId xmlns:a16="http://schemas.microsoft.com/office/drawing/2014/main" id="{61AF5E0A-DB33-434E-A28C-F3A835D2C8DA}"/>
              </a:ext>
            </a:extLst>
          </p:cNvPr>
          <p:cNvGrpSpPr/>
          <p:nvPr/>
        </p:nvGrpSpPr>
        <p:grpSpPr>
          <a:xfrm>
            <a:off x="5043984" y="1656221"/>
            <a:ext cx="1517327" cy="453180"/>
            <a:chOff x="5031964" y="1917416"/>
            <a:chExt cx="1517327" cy="453180"/>
          </a:xfrm>
        </p:grpSpPr>
        <p:sp>
          <p:nvSpPr>
            <p:cNvPr id="87" name="Content Placeholder 2">
              <a:extLst>
                <a:ext uri="{FF2B5EF4-FFF2-40B4-BE49-F238E27FC236}">
                  <a16:creationId xmlns:a16="http://schemas.microsoft.com/office/drawing/2014/main" id="{4FDFD00D-F02D-5A4D-971C-A559E6B98B3E}"/>
                </a:ext>
              </a:extLst>
            </p:cNvPr>
            <p:cNvSpPr txBox="1">
              <a:spLocks/>
            </p:cNvSpPr>
            <p:nvPr/>
          </p:nvSpPr>
          <p:spPr>
            <a:xfrm>
              <a:off x="5597473" y="1984384"/>
              <a:ext cx="951818" cy="2881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2400" dirty="0">
                  <a:solidFill>
                    <a:srgbClr val="595959"/>
                  </a:solidFill>
                  <a:latin typeface="Calibri" panose="020F0502020204030204" pitchFamily="34" charset="0"/>
                  <a:cs typeface="Calibri" panose="020F0502020204030204" pitchFamily="34" charset="0"/>
                </a:rPr>
                <a:t>2000</a:t>
              </a:r>
            </a:p>
          </p:txBody>
        </p:sp>
        <p:pic>
          <p:nvPicPr>
            <p:cNvPr id="88" name="Graphic 52">
              <a:extLst>
                <a:ext uri="{FF2B5EF4-FFF2-40B4-BE49-F238E27FC236}">
                  <a16:creationId xmlns:a16="http://schemas.microsoft.com/office/drawing/2014/main" id="{DC4EF757-3920-8545-B74D-5E7BFB2A97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1964" y="1917416"/>
              <a:ext cx="453180" cy="453180"/>
            </a:xfrm>
            <a:prstGeom prst="rect">
              <a:avLst/>
            </a:prstGeom>
          </p:spPr>
        </p:pic>
      </p:grpSp>
      <p:pic>
        <p:nvPicPr>
          <p:cNvPr id="89" name="Graphic 53">
            <a:extLst>
              <a:ext uri="{FF2B5EF4-FFF2-40B4-BE49-F238E27FC236}">
                <a16:creationId xmlns:a16="http://schemas.microsoft.com/office/drawing/2014/main" id="{76502BB8-7AE1-2A47-A684-0DB7DFCC78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9698" y="1765440"/>
            <a:ext cx="222361" cy="266833"/>
          </a:xfrm>
          <a:prstGeom prst="rect">
            <a:avLst/>
          </a:prstGeom>
        </p:spPr>
      </p:pic>
      <p:grpSp>
        <p:nvGrpSpPr>
          <p:cNvPr id="90" name="Group 6">
            <a:extLst>
              <a:ext uri="{FF2B5EF4-FFF2-40B4-BE49-F238E27FC236}">
                <a16:creationId xmlns:a16="http://schemas.microsoft.com/office/drawing/2014/main" id="{CE820725-7FF0-1C49-B341-66EBE210A7FD}"/>
              </a:ext>
            </a:extLst>
          </p:cNvPr>
          <p:cNvGrpSpPr/>
          <p:nvPr/>
        </p:nvGrpSpPr>
        <p:grpSpPr>
          <a:xfrm>
            <a:off x="2807555" y="1656221"/>
            <a:ext cx="1465730" cy="453180"/>
            <a:chOff x="2681289" y="1917416"/>
            <a:chExt cx="1465730" cy="453180"/>
          </a:xfrm>
        </p:grpSpPr>
        <p:sp>
          <p:nvSpPr>
            <p:cNvPr id="91" name="Content Placeholder 2">
              <a:extLst>
                <a:ext uri="{FF2B5EF4-FFF2-40B4-BE49-F238E27FC236}">
                  <a16:creationId xmlns:a16="http://schemas.microsoft.com/office/drawing/2014/main" id="{AFBD5764-0A2C-A340-A553-C61110D1383A}"/>
                </a:ext>
              </a:extLst>
            </p:cNvPr>
            <p:cNvSpPr txBox="1">
              <a:spLocks/>
            </p:cNvSpPr>
            <p:nvPr/>
          </p:nvSpPr>
          <p:spPr>
            <a:xfrm>
              <a:off x="3244864" y="2002966"/>
              <a:ext cx="902155" cy="28863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2400" dirty="0">
                  <a:solidFill>
                    <a:srgbClr val="595959"/>
                  </a:solidFill>
                  <a:latin typeface="Calibri" panose="020F0502020204030204" pitchFamily="34" charset="0"/>
                  <a:cs typeface="Calibri" panose="020F0502020204030204" pitchFamily="34" charset="0"/>
                </a:rPr>
                <a:t>1990</a:t>
              </a:r>
            </a:p>
          </p:txBody>
        </p:sp>
        <p:grpSp>
          <p:nvGrpSpPr>
            <p:cNvPr id="92" name="Group 54">
              <a:extLst>
                <a:ext uri="{FF2B5EF4-FFF2-40B4-BE49-F238E27FC236}">
                  <a16:creationId xmlns:a16="http://schemas.microsoft.com/office/drawing/2014/main" id="{15C97734-5503-F143-9A83-A3F7E053EFD2}"/>
                </a:ext>
              </a:extLst>
            </p:cNvPr>
            <p:cNvGrpSpPr/>
            <p:nvPr/>
          </p:nvGrpSpPr>
          <p:grpSpPr>
            <a:xfrm>
              <a:off x="2681289" y="1917416"/>
              <a:ext cx="453180" cy="453180"/>
              <a:chOff x="2366329" y="2422397"/>
              <a:chExt cx="453180" cy="453180"/>
            </a:xfrm>
          </p:grpSpPr>
          <p:pic>
            <p:nvPicPr>
              <p:cNvPr id="93" name="Graphic 55">
                <a:extLst>
                  <a:ext uri="{FF2B5EF4-FFF2-40B4-BE49-F238E27FC236}">
                    <a16:creationId xmlns:a16="http://schemas.microsoft.com/office/drawing/2014/main" id="{7ED8BC33-C8F5-954B-9AFF-99827B44DF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6329" y="2422397"/>
                <a:ext cx="453180" cy="453180"/>
              </a:xfrm>
              <a:prstGeom prst="rect">
                <a:avLst/>
              </a:prstGeom>
            </p:spPr>
          </p:pic>
          <p:pic>
            <p:nvPicPr>
              <p:cNvPr id="94" name="Graphic 56">
                <a:extLst>
                  <a:ext uri="{FF2B5EF4-FFF2-40B4-BE49-F238E27FC236}">
                    <a16:creationId xmlns:a16="http://schemas.microsoft.com/office/drawing/2014/main" id="{251220BB-730A-B240-ADF5-F1D6CF7177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50351" y="2486024"/>
                <a:ext cx="288718" cy="300040"/>
              </a:xfrm>
              <a:prstGeom prst="rect">
                <a:avLst/>
              </a:prstGeom>
            </p:spPr>
          </p:pic>
        </p:grpSp>
      </p:grpSp>
      <p:pic>
        <p:nvPicPr>
          <p:cNvPr id="95" name="Graphic 57">
            <a:extLst>
              <a:ext uri="{FF2B5EF4-FFF2-40B4-BE49-F238E27FC236}">
                <a16:creationId xmlns:a16="http://schemas.microsoft.com/office/drawing/2014/main" id="{037AC396-2AFE-5042-A0F8-692CD221AA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1810" y="1775657"/>
            <a:ext cx="249984" cy="217728"/>
          </a:xfrm>
          <a:prstGeom prst="rect">
            <a:avLst/>
          </a:prstGeom>
        </p:spPr>
      </p:pic>
      <p:pic>
        <p:nvPicPr>
          <p:cNvPr id="96" name="Graphic 61">
            <a:extLst>
              <a:ext uri="{FF2B5EF4-FFF2-40B4-BE49-F238E27FC236}">
                <a16:creationId xmlns:a16="http://schemas.microsoft.com/office/drawing/2014/main" id="{3CCC9C7A-2C4A-B945-89DD-7D1B2D3DC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0764" y="1656221"/>
            <a:ext cx="453180" cy="453180"/>
          </a:xfrm>
          <a:prstGeom prst="rect">
            <a:avLst/>
          </a:prstGeom>
        </p:spPr>
      </p:pic>
      <p:pic>
        <p:nvPicPr>
          <p:cNvPr id="97" name="Graphic 63">
            <a:extLst>
              <a:ext uri="{FF2B5EF4-FFF2-40B4-BE49-F238E27FC236}">
                <a16:creationId xmlns:a16="http://schemas.microsoft.com/office/drawing/2014/main" id="{F3413382-75F9-4A49-BA76-68863B90A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6619" y="1656221"/>
            <a:ext cx="453180" cy="453180"/>
          </a:xfrm>
          <a:prstGeom prst="rect">
            <a:avLst/>
          </a:prstGeom>
        </p:spPr>
      </p:pic>
      <p:grpSp>
        <p:nvGrpSpPr>
          <p:cNvPr id="98" name="Group 12">
            <a:extLst>
              <a:ext uri="{FF2B5EF4-FFF2-40B4-BE49-F238E27FC236}">
                <a16:creationId xmlns:a16="http://schemas.microsoft.com/office/drawing/2014/main" id="{E37080D0-7F8A-004A-8F20-057FC70975EC}"/>
              </a:ext>
            </a:extLst>
          </p:cNvPr>
          <p:cNvGrpSpPr/>
          <p:nvPr/>
        </p:nvGrpSpPr>
        <p:grpSpPr>
          <a:xfrm>
            <a:off x="7422792" y="1721686"/>
            <a:ext cx="1381321" cy="318301"/>
            <a:chOff x="7444360" y="1982880"/>
            <a:chExt cx="1381321" cy="318301"/>
          </a:xfrm>
        </p:grpSpPr>
        <p:sp>
          <p:nvSpPr>
            <p:cNvPr id="99" name="Content Placeholder 2">
              <a:extLst>
                <a:ext uri="{FF2B5EF4-FFF2-40B4-BE49-F238E27FC236}">
                  <a16:creationId xmlns:a16="http://schemas.microsoft.com/office/drawing/2014/main" id="{D2C43107-8FBE-204E-971F-6D3D32341396}"/>
                </a:ext>
              </a:extLst>
            </p:cNvPr>
            <p:cNvSpPr txBox="1">
              <a:spLocks/>
            </p:cNvSpPr>
            <p:nvPr/>
          </p:nvSpPr>
          <p:spPr>
            <a:xfrm>
              <a:off x="7947910" y="1982880"/>
              <a:ext cx="877771" cy="3183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2400" dirty="0">
                  <a:solidFill>
                    <a:srgbClr val="595959"/>
                  </a:solidFill>
                  <a:latin typeface="Calibri" panose="020F0502020204030204" pitchFamily="34" charset="0"/>
                  <a:cs typeface="Calibri" panose="020F0502020204030204" pitchFamily="34" charset="0"/>
                </a:rPr>
                <a:t>2010</a:t>
              </a:r>
            </a:p>
          </p:txBody>
        </p:sp>
        <p:grpSp>
          <p:nvGrpSpPr>
            <p:cNvPr id="100" name="Group 65">
              <a:extLst>
                <a:ext uri="{FF2B5EF4-FFF2-40B4-BE49-F238E27FC236}">
                  <a16:creationId xmlns:a16="http://schemas.microsoft.com/office/drawing/2014/main" id="{D6278485-63A4-4341-9E36-9474E3DD2BA1}"/>
                </a:ext>
              </a:extLst>
            </p:cNvPr>
            <p:cNvGrpSpPr/>
            <p:nvPr/>
          </p:nvGrpSpPr>
          <p:grpSpPr>
            <a:xfrm>
              <a:off x="7444360" y="2008653"/>
              <a:ext cx="323850" cy="263905"/>
              <a:chOff x="6194680" y="2513634"/>
              <a:chExt cx="323850" cy="263905"/>
            </a:xfrm>
          </p:grpSpPr>
          <p:pic>
            <p:nvPicPr>
              <p:cNvPr id="101" name="Graphic 66">
                <a:extLst>
                  <a:ext uri="{FF2B5EF4-FFF2-40B4-BE49-F238E27FC236}">
                    <a16:creationId xmlns:a16="http://schemas.microsoft.com/office/drawing/2014/main" id="{2EE64274-C166-3140-B350-C14860940D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94680" y="2665645"/>
                <a:ext cx="323850" cy="111894"/>
              </a:xfrm>
              <a:prstGeom prst="rect">
                <a:avLst/>
              </a:prstGeom>
            </p:spPr>
          </p:pic>
          <p:pic>
            <p:nvPicPr>
              <p:cNvPr id="102" name="Graphic 67">
                <a:extLst>
                  <a:ext uri="{FF2B5EF4-FFF2-40B4-BE49-F238E27FC236}">
                    <a16:creationId xmlns:a16="http://schemas.microsoft.com/office/drawing/2014/main" id="{66E8DAC0-CB9C-3444-8850-41A0ACABA4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96148" y="2513634"/>
                <a:ext cx="137064" cy="137063"/>
              </a:xfrm>
              <a:prstGeom prst="rect">
                <a:avLst/>
              </a:prstGeom>
            </p:spPr>
          </p:pic>
        </p:grpSp>
      </p:grpSp>
      <p:grpSp>
        <p:nvGrpSpPr>
          <p:cNvPr id="103" name="Group 13">
            <a:extLst>
              <a:ext uri="{FF2B5EF4-FFF2-40B4-BE49-F238E27FC236}">
                <a16:creationId xmlns:a16="http://schemas.microsoft.com/office/drawing/2014/main" id="{C084207B-2681-CC43-80EE-BF4654834F7E}"/>
              </a:ext>
            </a:extLst>
          </p:cNvPr>
          <p:cNvGrpSpPr/>
          <p:nvPr/>
        </p:nvGrpSpPr>
        <p:grpSpPr>
          <a:xfrm>
            <a:off x="9460512" y="1714184"/>
            <a:ext cx="1808309" cy="394103"/>
            <a:chOff x="9381992" y="1975378"/>
            <a:chExt cx="1808309" cy="394103"/>
          </a:xfrm>
        </p:grpSpPr>
        <p:sp>
          <p:nvSpPr>
            <p:cNvPr id="104" name="Content Placeholder 2">
              <a:extLst>
                <a:ext uri="{FF2B5EF4-FFF2-40B4-BE49-F238E27FC236}">
                  <a16:creationId xmlns:a16="http://schemas.microsoft.com/office/drawing/2014/main" id="{CEF7B4E4-007C-D84D-831F-5CFA01AC9CBE}"/>
                </a:ext>
              </a:extLst>
            </p:cNvPr>
            <p:cNvSpPr txBox="1">
              <a:spLocks/>
            </p:cNvSpPr>
            <p:nvPr/>
          </p:nvSpPr>
          <p:spPr>
            <a:xfrm>
              <a:off x="9951997" y="1982446"/>
              <a:ext cx="1238304" cy="29718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2400" dirty="0" err="1">
                  <a:solidFill>
                    <a:srgbClr val="595959"/>
                  </a:solidFill>
                  <a:latin typeface="Calibri" panose="020F0502020204030204" pitchFamily="34" charset="0"/>
                  <a:cs typeface="Calibri" panose="020F0502020204030204" pitchFamily="34" charset="0"/>
                </a:rPr>
                <a:t>Presente</a:t>
              </a:r>
              <a:endParaRPr lang="en-GB" sz="2400" dirty="0">
                <a:solidFill>
                  <a:srgbClr val="595959"/>
                </a:solidFill>
                <a:latin typeface="Calibri" panose="020F0502020204030204" pitchFamily="34" charset="0"/>
                <a:cs typeface="Calibri" panose="020F0502020204030204" pitchFamily="34" charset="0"/>
              </a:endParaRPr>
            </a:p>
          </p:txBody>
        </p:sp>
        <p:pic>
          <p:nvPicPr>
            <p:cNvPr id="105" name="Graphic 11" descr="Heart with pulse">
              <a:extLst>
                <a:ext uri="{FF2B5EF4-FFF2-40B4-BE49-F238E27FC236}">
                  <a16:creationId xmlns:a16="http://schemas.microsoft.com/office/drawing/2014/main" id="{9DDF1865-F62E-F04C-99A2-425755EBFC8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81992" y="1975378"/>
              <a:ext cx="394103" cy="394103"/>
            </a:xfrm>
            <a:prstGeom prst="rect">
              <a:avLst/>
            </a:prstGeom>
          </p:spPr>
        </p:pic>
      </p:grpSp>
      <p:sp>
        <p:nvSpPr>
          <p:cNvPr id="125" name="Text Placeholder 13">
            <a:extLst>
              <a:ext uri="{FF2B5EF4-FFF2-40B4-BE49-F238E27FC236}">
                <a16:creationId xmlns:a16="http://schemas.microsoft.com/office/drawing/2014/main" id="{13353086-B90E-9E42-9571-35B3B14635DA}"/>
              </a:ext>
            </a:extLst>
          </p:cNvPr>
          <p:cNvSpPr txBox="1">
            <a:spLocks/>
          </p:cNvSpPr>
          <p:nvPr/>
        </p:nvSpPr>
        <p:spPr>
          <a:xfrm>
            <a:off x="150925" y="6360228"/>
            <a:ext cx="11668769" cy="393122"/>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tx1">
                    <a:lumMod val="65000"/>
                    <a:lumOff val="35000"/>
                  </a:schemeClr>
                </a:solidFill>
                <a:latin typeface="Calibri" panose="020F0502020204030204" pitchFamily="34" charset="0"/>
                <a:cs typeface="Calibri" panose="020F0502020204030204" pitchFamily="34" charset="0"/>
              </a:rPr>
              <a:t>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SIDA, </a:t>
            </a:r>
            <a:r>
              <a:rPr lang="en-US" sz="800" dirty="0" err="1">
                <a:solidFill>
                  <a:schemeClr val="tx1">
                    <a:lumMod val="65000"/>
                    <a:lumOff val="35000"/>
                  </a:schemeClr>
                </a:solidFill>
                <a:latin typeface="Calibri" panose="020F0502020204030204" pitchFamily="34" charset="0"/>
                <a:cs typeface="Calibri" panose="020F0502020204030204" pitchFamily="34" charset="0"/>
              </a:rPr>
              <a:t>síndrome</a:t>
            </a:r>
            <a:r>
              <a:rPr lang="en-US" sz="800" dirty="0">
                <a:solidFill>
                  <a:schemeClr val="tx1">
                    <a:lumMod val="65000"/>
                    <a:lumOff val="35000"/>
                  </a:schemeClr>
                </a:solidFill>
                <a:latin typeface="Calibri" panose="020F0502020204030204" pitchFamily="34" charset="0"/>
                <a:cs typeface="Calibri" panose="020F0502020204030204" pitchFamily="34" charset="0"/>
              </a:rPr>
              <a:t> da </a:t>
            </a:r>
            <a:r>
              <a:rPr lang="en-US" sz="800" dirty="0" err="1">
                <a:solidFill>
                  <a:schemeClr val="tx1">
                    <a:lumMod val="65000"/>
                    <a:lumOff val="35000"/>
                  </a:schemeClr>
                </a:solidFill>
                <a:latin typeface="Calibri" panose="020F0502020204030204" pitchFamily="34" charset="0"/>
                <a:cs typeface="Calibri" panose="020F0502020204030204" pitchFamily="34" charset="0"/>
              </a:rPr>
              <a:t>imunodeficiência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humana</a:t>
            </a:r>
            <a:r>
              <a:rPr lang="en-US" sz="800" dirty="0">
                <a:solidFill>
                  <a:schemeClr val="tx1">
                    <a:lumMod val="65000"/>
                    <a:lumOff val="35000"/>
                  </a:schemeClr>
                </a:solidFill>
                <a:latin typeface="Calibri" panose="020F0502020204030204" pitchFamily="34" charset="0"/>
                <a:cs typeface="Calibri" panose="020F0502020204030204" pitchFamily="34" charset="0"/>
              </a:rPr>
              <a:t>; TARV, </a:t>
            </a:r>
            <a:r>
              <a:rPr lang="en-US" sz="800" dirty="0" err="1">
                <a:solidFill>
                  <a:schemeClr val="tx1">
                    <a:lumMod val="65000"/>
                    <a:lumOff val="35000"/>
                  </a:schemeClr>
                </a:solidFill>
                <a:latin typeface="Calibri" panose="020F0502020204030204" pitchFamily="34" charset="0"/>
                <a:cs typeface="Calibri" panose="020F0502020204030204" pitchFamily="34" charset="0"/>
              </a:rPr>
              <a:t>terapêutica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antirretrovírica</a:t>
            </a:r>
            <a:r>
              <a:rPr lang="en-US" sz="800" dirty="0">
                <a:solidFill>
                  <a:schemeClr val="tx1">
                    <a:lumMod val="65000"/>
                    <a:lumOff val="35000"/>
                  </a:schemeClr>
                </a:solidFill>
                <a:latin typeface="Calibri" panose="020F0502020204030204" pitchFamily="34" charset="0"/>
                <a:cs typeface="Calibri" panose="020F0502020204030204" pitchFamily="34" charset="0"/>
              </a:rPr>
              <a:t>; VIH, virus da </a:t>
            </a:r>
            <a:r>
              <a:rPr lang="en-US" sz="800" dirty="0" err="1">
                <a:solidFill>
                  <a:schemeClr val="tx1">
                    <a:lumMod val="65000"/>
                    <a:lumOff val="35000"/>
                  </a:schemeClr>
                </a:solidFill>
                <a:latin typeface="Calibri" panose="020F0502020204030204" pitchFamily="34" charset="0"/>
                <a:cs typeface="Calibri" panose="020F0502020204030204" pitchFamily="34" charset="0"/>
              </a:rPr>
              <a:t>imunodeficiência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humana</a:t>
            </a:r>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r>
              <a:rPr lang="en-US" sz="800" dirty="0">
                <a:solidFill>
                  <a:schemeClr val="tx1">
                    <a:lumMod val="65000"/>
                    <a:lumOff val="35000"/>
                  </a:schemeClr>
                </a:solidFill>
                <a:latin typeface="Calibri" panose="020F0502020204030204" pitchFamily="34" charset="0"/>
                <a:cs typeface="Calibri" panose="020F0502020204030204" pitchFamily="34" charset="0"/>
              </a:rPr>
              <a:t>1. AVERT timeline. </a:t>
            </a:r>
            <a:r>
              <a:rPr lang="en-US"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em</a:t>
            </a:r>
            <a:r>
              <a:rPr lang="en-US" sz="800" dirty="0">
                <a:solidFill>
                  <a:schemeClr val="tx1">
                    <a:lumMod val="65000"/>
                    <a:lumOff val="35000"/>
                  </a:schemeClr>
                </a:solidFill>
                <a:latin typeface="Calibri" panose="020F0502020204030204" pitchFamily="34" charset="0"/>
                <a:cs typeface="Calibri" panose="020F0502020204030204" pitchFamily="34" charset="0"/>
              </a:rPr>
              <a:t>: https://</a:t>
            </a:r>
            <a:r>
              <a:rPr lang="en-US" sz="800" dirty="0" err="1">
                <a:solidFill>
                  <a:schemeClr val="tx1">
                    <a:lumMod val="65000"/>
                    <a:lumOff val="35000"/>
                  </a:schemeClr>
                </a:solidFill>
                <a:latin typeface="Calibri" panose="020F0502020204030204" pitchFamily="34" charset="0"/>
                <a:cs typeface="Calibri" panose="020F0502020204030204" pitchFamily="34" charset="0"/>
              </a:rPr>
              <a:t>timeline.avert.org</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Último</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acesso</a:t>
            </a:r>
            <a:r>
              <a:rPr lang="en-US" sz="800" dirty="0">
                <a:solidFill>
                  <a:schemeClr val="tx1">
                    <a:lumMod val="65000"/>
                    <a:lumOff val="35000"/>
                  </a:schemeClr>
                </a:solidFill>
                <a:latin typeface="Calibri" panose="020F0502020204030204" pitchFamily="34" charset="0"/>
                <a:cs typeface="Calibri" panose="020F0502020204030204" pitchFamily="34" charset="0"/>
              </a:rPr>
              <a:t>: Fevereiro 2022; 2. UNAIDS, 2021. </a:t>
            </a:r>
            <a:r>
              <a:rPr lang="en-US" sz="800" i="1" dirty="0">
                <a:solidFill>
                  <a:schemeClr val="tx1">
                    <a:lumMod val="65000"/>
                    <a:lumOff val="35000"/>
                  </a:schemeClr>
                </a:solidFill>
                <a:latin typeface="Calibri" panose="020F0502020204030204" pitchFamily="34" charset="0"/>
                <a:cs typeface="Calibri" panose="020F0502020204030204" pitchFamily="34" charset="0"/>
              </a:rPr>
              <a:t>Global roll-out of HIV treatment has saved millions of lives.</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em</a:t>
            </a:r>
            <a:r>
              <a:rPr lang="en-US" sz="800" dirty="0">
                <a:solidFill>
                  <a:schemeClr val="tx1">
                    <a:lumMod val="65000"/>
                    <a:lumOff val="35000"/>
                  </a:schemeClr>
                </a:solidFill>
                <a:latin typeface="Calibri" panose="020F0502020204030204" pitchFamily="34" charset="0"/>
                <a:cs typeface="Calibri" panose="020F0502020204030204" pitchFamily="34" charset="0"/>
              </a:rPr>
              <a:t>: https://www.unaids.org/</a:t>
            </a:r>
            <a:r>
              <a:rPr lang="en-US" sz="800" dirty="0" err="1">
                <a:solidFill>
                  <a:schemeClr val="tx1">
                    <a:lumMod val="65000"/>
                    <a:lumOff val="35000"/>
                  </a:schemeClr>
                </a:solidFill>
                <a:latin typeface="Calibri" panose="020F0502020204030204" pitchFamily="34" charset="0"/>
                <a:cs typeface="Calibri" panose="020F0502020204030204" pitchFamily="34" charset="0"/>
              </a:rPr>
              <a:t>en</a:t>
            </a:r>
            <a:r>
              <a:rPr lang="en-US" sz="800" dirty="0">
                <a:solidFill>
                  <a:schemeClr val="tx1">
                    <a:lumMod val="65000"/>
                    <a:lumOff val="35000"/>
                  </a:schemeClr>
                </a:solidFill>
                <a:latin typeface="Calibri" panose="020F0502020204030204" pitchFamily="34" charset="0"/>
                <a:cs typeface="Calibri" panose="020F0502020204030204" pitchFamily="34" charset="0"/>
              </a:rPr>
              <a:t>/resources/</a:t>
            </a:r>
            <a:r>
              <a:rPr lang="en-US" sz="800" dirty="0" err="1">
                <a:solidFill>
                  <a:schemeClr val="tx1">
                    <a:lumMod val="65000"/>
                    <a:lumOff val="35000"/>
                  </a:schemeClr>
                </a:solidFill>
                <a:latin typeface="Calibri" panose="020F0502020204030204" pitchFamily="34" charset="0"/>
                <a:cs typeface="Calibri" panose="020F0502020204030204" pitchFamily="34" charset="0"/>
              </a:rPr>
              <a:t>presscentre</a:t>
            </a:r>
            <a:r>
              <a:rPr lang="en-US" sz="800" dirty="0">
                <a:solidFill>
                  <a:schemeClr val="tx1">
                    <a:lumMod val="65000"/>
                    <a:lumOff val="35000"/>
                  </a:schemeClr>
                </a:solidFill>
                <a:latin typeface="Calibri" panose="020F0502020204030204" pitchFamily="34" charset="0"/>
                <a:cs typeface="Calibri" panose="020F0502020204030204" pitchFamily="34" charset="0"/>
              </a:rPr>
              <a:t>/</a:t>
            </a:r>
            <a:r>
              <a:rPr lang="en-US" sz="800" dirty="0" err="1">
                <a:solidFill>
                  <a:schemeClr val="tx1">
                    <a:lumMod val="65000"/>
                    <a:lumOff val="35000"/>
                  </a:schemeClr>
                </a:solidFill>
                <a:latin typeface="Calibri" panose="020F0502020204030204" pitchFamily="34" charset="0"/>
                <a:cs typeface="Calibri" panose="020F0502020204030204" pitchFamily="34" charset="0"/>
              </a:rPr>
              <a:t>featurestories</a:t>
            </a:r>
            <a:r>
              <a:rPr lang="en-US" sz="800" dirty="0">
                <a:solidFill>
                  <a:schemeClr val="tx1">
                    <a:lumMod val="65000"/>
                    <a:lumOff val="35000"/>
                  </a:schemeClr>
                </a:solidFill>
                <a:latin typeface="Calibri" panose="020F0502020204030204" pitchFamily="34" charset="0"/>
                <a:cs typeface="Calibri" panose="020F0502020204030204" pitchFamily="34" charset="0"/>
              </a:rPr>
              <a:t>/2021/</a:t>
            </a:r>
            <a:r>
              <a:rPr lang="en-US" sz="800" dirty="0" err="1">
                <a:solidFill>
                  <a:schemeClr val="tx1">
                    <a:lumMod val="65000"/>
                    <a:lumOff val="35000"/>
                  </a:schemeClr>
                </a:solidFill>
                <a:latin typeface="Calibri" panose="020F0502020204030204" pitchFamily="34" charset="0"/>
                <a:cs typeface="Calibri" panose="020F0502020204030204" pitchFamily="34" charset="0"/>
              </a:rPr>
              <a:t>september</a:t>
            </a:r>
            <a:r>
              <a:rPr lang="en-US" sz="800" dirty="0">
                <a:solidFill>
                  <a:schemeClr val="tx1">
                    <a:lumMod val="65000"/>
                    <a:lumOff val="35000"/>
                  </a:schemeClr>
                </a:solidFill>
                <a:latin typeface="Calibri" panose="020F0502020204030204" pitchFamily="34" charset="0"/>
                <a:cs typeface="Calibri" panose="020F0502020204030204" pitchFamily="34" charset="0"/>
              </a:rPr>
              <a:t>/20210906_global-roll-out-hiv-treatment..</a:t>
            </a:r>
            <a:endParaRPr lang="pt-PT" sz="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2" name="CaixaDeTexto 131">
            <a:extLst>
              <a:ext uri="{FF2B5EF4-FFF2-40B4-BE49-F238E27FC236}">
                <a16:creationId xmlns:a16="http://schemas.microsoft.com/office/drawing/2014/main" id="{0FC2C9B9-52A2-AF41-8DF2-98B30310347D}"/>
              </a:ext>
            </a:extLst>
          </p:cNvPr>
          <p:cNvSpPr txBox="1"/>
          <p:nvPr/>
        </p:nvSpPr>
        <p:spPr>
          <a:xfrm rot="16200000">
            <a:off x="3312504" y="4436745"/>
            <a:ext cx="2701060" cy="2359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1200" dirty="0">
                <a:solidFill>
                  <a:srgbClr val="5E5E5E"/>
                </a:solidFill>
                <a:latin typeface="Calibri" panose="020F0502020204030204" pitchFamily="34" charset="0"/>
                <a:cs typeface="Calibri" panose="020F0502020204030204" pitchFamily="34" charset="0"/>
                <a:sym typeface="Helvetica Neue"/>
              </a:rPr>
              <a:t>Número de mortes relacionadas com SIDA</a:t>
            </a:r>
          </a:p>
        </p:txBody>
      </p:sp>
      <p:sp>
        <p:nvSpPr>
          <p:cNvPr id="42" name="CaixaDeTexto 41">
            <a:extLst>
              <a:ext uri="{FF2B5EF4-FFF2-40B4-BE49-F238E27FC236}">
                <a16:creationId xmlns:a16="http://schemas.microsoft.com/office/drawing/2014/main" id="{21CEC444-EA62-4F4A-89CE-4FE3E3D0D94D}"/>
              </a:ext>
            </a:extLst>
          </p:cNvPr>
          <p:cNvSpPr txBox="1"/>
          <p:nvPr/>
        </p:nvSpPr>
        <p:spPr>
          <a:xfrm>
            <a:off x="2706367" y="410061"/>
            <a:ext cx="6557885" cy="913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2800" b="1" kern="0" dirty="0">
                <a:solidFill>
                  <a:srgbClr val="5E5E5E"/>
                </a:solidFill>
                <a:latin typeface="Calibri" panose="020F0502020204030204" pitchFamily="34" charset="0"/>
                <a:ea typeface="Helvetica Neue"/>
                <a:cs typeface="Calibri" panose="020F0502020204030204" pitchFamily="34" charset="0"/>
                <a:sym typeface="Helvetica Neue"/>
              </a:rPr>
              <a:t>A TARV DIMINUIU SIGNIFICATIVAMENTE</a:t>
            </a:r>
          </a:p>
          <a:p>
            <a:pPr algn="ctr" defTabSz="1219169" hangingPunct="0">
              <a:defRPr/>
            </a:pPr>
            <a:r>
              <a:rPr lang="pt-PT" sz="2800" b="1" kern="0" dirty="0">
                <a:solidFill>
                  <a:srgbClr val="5E5E5E"/>
                </a:solidFill>
                <a:latin typeface="Calibri" panose="020F0502020204030204" pitchFamily="34" charset="0"/>
                <a:ea typeface="Helvetica Neue"/>
                <a:cs typeface="Calibri" panose="020F0502020204030204" pitchFamily="34" charset="0"/>
                <a:sym typeface="Helvetica Neue"/>
              </a:rPr>
              <a:t>A MORTALIDADE RELACIONADA COM SIDA </a:t>
            </a:r>
          </a:p>
        </p:txBody>
      </p:sp>
      <p:grpSp>
        <p:nvGrpSpPr>
          <p:cNvPr id="2" name="Group 1">
            <a:extLst>
              <a:ext uri="{FF2B5EF4-FFF2-40B4-BE49-F238E27FC236}">
                <a16:creationId xmlns:a16="http://schemas.microsoft.com/office/drawing/2014/main" id="{8293BC00-91D7-1E4A-B432-F8381C4B8BDD}"/>
              </a:ext>
            </a:extLst>
          </p:cNvPr>
          <p:cNvGrpSpPr/>
          <p:nvPr/>
        </p:nvGrpSpPr>
        <p:grpSpPr>
          <a:xfrm>
            <a:off x="2002310" y="3001530"/>
            <a:ext cx="7810112" cy="3180337"/>
            <a:chOff x="1682534" y="3001530"/>
            <a:chExt cx="7810112" cy="3180337"/>
          </a:xfrm>
        </p:grpSpPr>
        <p:sp>
          <p:nvSpPr>
            <p:cNvPr id="134" name="CaixaDeTexto 133">
              <a:extLst>
                <a:ext uri="{FF2B5EF4-FFF2-40B4-BE49-F238E27FC236}">
                  <a16:creationId xmlns:a16="http://schemas.microsoft.com/office/drawing/2014/main" id="{4EBEEA59-98CE-5A4D-9C6A-C855B421EBD6}"/>
                </a:ext>
              </a:extLst>
            </p:cNvPr>
            <p:cNvSpPr txBox="1"/>
            <p:nvPr/>
          </p:nvSpPr>
          <p:spPr>
            <a:xfrm rot="16200000">
              <a:off x="8327584" y="4290210"/>
              <a:ext cx="2109552" cy="2205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1100" dirty="0">
                  <a:solidFill>
                    <a:srgbClr val="5E5E5E"/>
                  </a:solidFill>
                  <a:latin typeface="Calibri" panose="020F0502020204030204" pitchFamily="34" charset="0"/>
                  <a:cs typeface="Calibri" panose="020F0502020204030204" pitchFamily="34" charset="0"/>
                  <a:sym typeface="Helvetica Neue"/>
                </a:rPr>
                <a:t>Número de PVVIH sob TARV              </a:t>
              </a:r>
            </a:p>
          </p:txBody>
        </p:sp>
        <p:pic>
          <p:nvPicPr>
            <p:cNvPr id="3" name="Imagem 2">
              <a:extLst>
                <a:ext uri="{FF2B5EF4-FFF2-40B4-BE49-F238E27FC236}">
                  <a16:creationId xmlns:a16="http://schemas.microsoft.com/office/drawing/2014/main" id="{6F2C85B8-0A36-4BFF-BDD2-55A5B58C346B}"/>
                </a:ext>
              </a:extLst>
            </p:cNvPr>
            <p:cNvPicPr>
              <a:picLocks noChangeAspect="1"/>
            </p:cNvPicPr>
            <p:nvPr/>
          </p:nvPicPr>
          <p:blipFill>
            <a:blip r:embed="rId17"/>
            <a:stretch>
              <a:fillRect/>
            </a:stretch>
          </p:blipFill>
          <p:spPr>
            <a:xfrm>
              <a:off x="2034387" y="3115438"/>
              <a:ext cx="7204434" cy="3066429"/>
            </a:xfrm>
            <a:prstGeom prst="rect">
              <a:avLst/>
            </a:prstGeom>
          </p:spPr>
        </p:pic>
        <p:sp>
          <p:nvSpPr>
            <p:cNvPr id="47" name="CaixaDeTexto 46">
              <a:extLst>
                <a:ext uri="{FF2B5EF4-FFF2-40B4-BE49-F238E27FC236}">
                  <a16:creationId xmlns:a16="http://schemas.microsoft.com/office/drawing/2014/main" id="{63E6A36B-82EB-4C00-AB5B-7E51B6821022}"/>
                </a:ext>
              </a:extLst>
            </p:cNvPr>
            <p:cNvSpPr txBox="1"/>
            <p:nvPr/>
          </p:nvSpPr>
          <p:spPr>
            <a:xfrm rot="16200000">
              <a:off x="398208" y="4285856"/>
              <a:ext cx="2789226" cy="2205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1100" dirty="0">
                  <a:solidFill>
                    <a:srgbClr val="5E5E5E"/>
                  </a:solidFill>
                  <a:latin typeface="Calibri" panose="020F0502020204030204" pitchFamily="34" charset="0"/>
                  <a:cs typeface="Calibri" panose="020F0502020204030204" pitchFamily="34" charset="0"/>
                  <a:sym typeface="Helvetica Neue"/>
                </a:rPr>
                <a:t>Número de mortes relacionadas com SIDA          </a:t>
              </a:r>
            </a:p>
          </p:txBody>
        </p:sp>
        <p:sp>
          <p:nvSpPr>
            <p:cNvPr id="10" name="Sinal de Subtração 9">
              <a:extLst>
                <a:ext uri="{FF2B5EF4-FFF2-40B4-BE49-F238E27FC236}">
                  <a16:creationId xmlns:a16="http://schemas.microsoft.com/office/drawing/2014/main" id="{27CF76CF-C28D-405D-AF59-0472BAFEB619}"/>
                </a:ext>
              </a:extLst>
            </p:cNvPr>
            <p:cNvSpPr/>
            <p:nvPr/>
          </p:nvSpPr>
          <p:spPr>
            <a:xfrm rot="5400000">
              <a:off x="1652929" y="5850433"/>
              <a:ext cx="280734" cy="69668"/>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Calibri" panose="020F0502020204030204" pitchFamily="34" charset="0"/>
                <a:cs typeface="Calibri" panose="020F0502020204030204" pitchFamily="34" charset="0"/>
              </a:endParaRPr>
            </a:p>
          </p:txBody>
        </p:sp>
        <p:sp>
          <p:nvSpPr>
            <p:cNvPr id="12" name="Fluxograma: Processo Predefinido 11">
              <a:extLst>
                <a:ext uri="{FF2B5EF4-FFF2-40B4-BE49-F238E27FC236}">
                  <a16:creationId xmlns:a16="http://schemas.microsoft.com/office/drawing/2014/main" id="{ADDD1C3B-FF3B-4D31-8680-93A3E625DCA8}"/>
                </a:ext>
              </a:extLst>
            </p:cNvPr>
            <p:cNvSpPr/>
            <p:nvPr/>
          </p:nvSpPr>
          <p:spPr>
            <a:xfrm>
              <a:off x="9345682" y="5473938"/>
              <a:ext cx="103639" cy="304800"/>
            </a:xfrm>
            <a:prstGeom prst="flowChartPredefinedProcess">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latin typeface="Calibri" panose="020F0502020204030204" pitchFamily="34" charset="0"/>
                <a:cs typeface="Calibri" panose="020F0502020204030204" pitchFamily="34" charset="0"/>
              </a:endParaRPr>
            </a:p>
          </p:txBody>
        </p:sp>
      </p:grpSp>
      <p:cxnSp>
        <p:nvCxnSpPr>
          <p:cNvPr id="73" name="Straight Connector 31">
            <a:extLst>
              <a:ext uri="{FF2B5EF4-FFF2-40B4-BE49-F238E27FC236}">
                <a16:creationId xmlns:a16="http://schemas.microsoft.com/office/drawing/2014/main" id="{6EB89BCC-3328-894F-9084-9207D0B366D1}"/>
              </a:ext>
            </a:extLst>
          </p:cNvPr>
          <p:cNvCxnSpPr>
            <a:cxnSpLocks/>
          </p:cNvCxnSpPr>
          <p:nvPr/>
        </p:nvCxnSpPr>
        <p:spPr>
          <a:xfrm flipV="1">
            <a:off x="1362229" y="2145749"/>
            <a:ext cx="1" cy="247960"/>
          </a:xfrm>
          <a:prstGeom prst="line">
            <a:avLst/>
          </a:prstGeom>
          <a:noFill/>
          <a:ln w="12700" cap="flat" cmpd="sng" algn="ctr">
            <a:solidFill>
              <a:srgbClr val="F34708"/>
            </a:solidFill>
            <a:prstDash val="solid"/>
            <a:headEnd type="oval"/>
          </a:ln>
          <a:effectLst/>
        </p:spPr>
      </p:cxnSp>
    </p:spTree>
    <p:extLst>
      <p:ext uri="{BB962C8B-B14F-4D97-AF65-F5344CB8AC3E}">
        <p14:creationId xmlns:p14="http://schemas.microsoft.com/office/powerpoint/2010/main" val="544200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4F127242-67B8-AD43-ACB5-065D4B277A1B}"/>
              </a:ext>
            </a:extLst>
          </p:cNvPr>
          <p:cNvSpPr txBox="1">
            <a:spLocks/>
          </p:cNvSpPr>
          <p:nvPr/>
        </p:nvSpPr>
        <p:spPr>
          <a:xfrm>
            <a:off x="550865" y="1583022"/>
            <a:ext cx="11082338" cy="4513263"/>
          </a:xfrm>
          <a:prstGeom prst="rect">
            <a:avLst/>
          </a:prstGeom>
        </p:spPr>
        <p:txBody>
          <a:bodyPr vert="horz" lIns="0" tIns="0" rIns="0" bIns="0" rtlCol="0">
            <a:noAutofit/>
          </a:bodyPr>
          <a:lstStyle>
            <a:lvl1pPr marL="135731" indent="-135731" algn="l" defTabSz="685800" rtl="0" eaLnBrk="1" latinLnBrk="0" hangingPunct="1">
              <a:lnSpc>
                <a:spcPct val="90000"/>
              </a:lnSpc>
              <a:spcBef>
                <a:spcPts val="750"/>
              </a:spcBef>
              <a:buFont typeface="Arial" panose="020B0604020202020204" pitchFamily="34" charset="0"/>
              <a:buChar char="•"/>
              <a:defRPr sz="1350" kern="1200">
                <a:solidFill>
                  <a:schemeClr val="accent2"/>
                </a:solidFill>
                <a:latin typeface="+mn-lt"/>
                <a:ea typeface="+mn-ea"/>
                <a:cs typeface="+mn-cs"/>
              </a:defRPr>
            </a:lvl1pPr>
            <a:lvl2pPr marL="335756"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2pPr>
            <a:lvl3pPr marL="535781" indent="-128588" algn="l" defTabSz="685800" rtl="0" eaLnBrk="1" latinLnBrk="0" hangingPunct="1">
              <a:lnSpc>
                <a:spcPct val="90000"/>
              </a:lnSpc>
              <a:spcBef>
                <a:spcPts val="375"/>
              </a:spcBef>
              <a:buFont typeface="Calibri" panose="020F0502020204030204" pitchFamily="34" charset="0"/>
              <a:buChar char="–"/>
              <a:defRPr sz="1350" kern="1200">
                <a:solidFill>
                  <a:schemeClr val="accent2"/>
                </a:solidFill>
                <a:latin typeface="+mn-lt"/>
                <a:ea typeface="+mn-ea"/>
                <a:cs typeface="+mn-cs"/>
              </a:defRPr>
            </a:lvl3pPr>
            <a:lvl4pPr marL="671513"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4pPr>
            <a:lvl5pPr marL="864394" indent="-185738"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indent="0">
              <a:buClr>
                <a:sysClr val="window" lastClr="FFFFFF"/>
              </a:buClr>
              <a:buNone/>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lvl="2" indent="0">
              <a:buNone/>
              <a:defRPr/>
            </a:pPr>
            <a:endParaRPr lang="en-GB" b="1" i="1" spc="-4" baseline="30000" dirty="0">
              <a:solidFill>
                <a:srgbClr val="595959"/>
              </a:solidFill>
              <a:latin typeface="Arial" panose="020B0604020202020204"/>
              <a:ea typeface="Helvetica Neue"/>
              <a:cs typeface="Arial"/>
            </a:endParaRPr>
          </a:p>
          <a:p>
            <a:pPr marL="0" lvl="2" indent="0">
              <a:buNone/>
              <a:defRPr/>
            </a:pPr>
            <a:endParaRPr lang="en-GB" b="1" dirty="0">
              <a:solidFill>
                <a:srgbClr val="595959"/>
              </a:solidFill>
              <a:latin typeface="Arial" panose="020B0604020202020204"/>
              <a:ea typeface="Helvetica Neue"/>
              <a:cs typeface="Helvetica Neue"/>
            </a:endParaRPr>
          </a:p>
        </p:txBody>
      </p:sp>
      <p:sp>
        <p:nvSpPr>
          <p:cNvPr id="10" name="CaixaDeTexto 9">
            <a:extLst>
              <a:ext uri="{FF2B5EF4-FFF2-40B4-BE49-F238E27FC236}">
                <a16:creationId xmlns:a16="http://schemas.microsoft.com/office/drawing/2014/main" id="{D5295CAE-539F-0745-B595-7B4BF100DF8D}"/>
              </a:ext>
            </a:extLst>
          </p:cNvPr>
          <p:cNvSpPr txBox="1"/>
          <p:nvPr/>
        </p:nvSpPr>
        <p:spPr>
          <a:xfrm>
            <a:off x="1831025" y="4837271"/>
            <a:ext cx="9017889" cy="1162178"/>
          </a:xfrm>
          <a:prstGeom prst="rect">
            <a:avLst/>
          </a:prstGeom>
          <a:noFill/>
        </p:spPr>
        <p:txBody>
          <a:bodyPr wrap="square" rtlCol="0">
            <a:spAutoFit/>
          </a:bodyPr>
          <a:lstStyle/>
          <a:p>
            <a:pPr marL="228600" indent="-228600">
              <a:lnSpc>
                <a:spcPct val="150000"/>
              </a:lnSpc>
              <a:buFont typeface="Wingdings" pitchFamily="2" charset="2"/>
              <a:buChar char="ü"/>
            </a:pPr>
            <a:r>
              <a:rPr lang="pt-PT" sz="1600" b="1" dirty="0">
                <a:solidFill>
                  <a:srgbClr val="000000"/>
                </a:solidFill>
                <a:latin typeface="Calibri" panose="020F0502020204030204" pitchFamily="34" charset="0"/>
                <a:ea typeface="Helvetica Neue"/>
                <a:cs typeface="Calibri" panose="020F0502020204030204" pitchFamily="34" charset="0"/>
              </a:rPr>
              <a:t>83% considerou de fácil interpretação</a:t>
            </a:r>
          </a:p>
          <a:p>
            <a:pPr marL="228600" indent="-228600">
              <a:lnSpc>
                <a:spcPct val="150000"/>
              </a:lnSpc>
              <a:buFont typeface="Wingdings" pitchFamily="2" charset="2"/>
              <a:buChar char="ü"/>
            </a:pPr>
            <a:r>
              <a:rPr lang="pt-PT" sz="1600" b="1" dirty="0">
                <a:solidFill>
                  <a:srgbClr val="000000"/>
                </a:solidFill>
                <a:latin typeface="Calibri" panose="020F0502020204030204" pitchFamily="34" charset="0"/>
                <a:ea typeface="Helvetica Neue"/>
                <a:cs typeface="Calibri" panose="020F0502020204030204" pitchFamily="34" charset="0"/>
              </a:rPr>
              <a:t>67% referiu que era útil para melhorar a comunicação com os doentes </a:t>
            </a:r>
          </a:p>
          <a:p>
            <a:pPr marL="228600" indent="-228600">
              <a:lnSpc>
                <a:spcPct val="150000"/>
              </a:lnSpc>
              <a:buFont typeface="Wingdings" pitchFamily="2" charset="2"/>
              <a:buChar char="ü"/>
            </a:pPr>
            <a:r>
              <a:rPr lang="pt-PT" sz="1600" b="1" dirty="0">
                <a:solidFill>
                  <a:srgbClr val="000000"/>
                </a:solidFill>
                <a:latin typeface="Calibri" panose="020F0502020204030204" pitchFamily="34" charset="0"/>
                <a:ea typeface="Helvetica Neue"/>
                <a:cs typeface="Calibri" panose="020F0502020204030204" pitchFamily="34" charset="0"/>
              </a:rPr>
              <a:t>92% referiram que discutir os resultados do </a:t>
            </a:r>
            <a:r>
              <a:rPr lang="pt-PT" sz="1600" b="1" dirty="0" err="1">
                <a:solidFill>
                  <a:srgbClr val="000000"/>
                </a:solidFill>
                <a:latin typeface="Calibri" panose="020F0502020204030204" pitchFamily="34" charset="0"/>
                <a:ea typeface="Helvetica Neue"/>
                <a:cs typeface="Calibri" panose="020F0502020204030204" pitchFamily="34" charset="0"/>
              </a:rPr>
              <a:t>PROs</a:t>
            </a:r>
            <a:r>
              <a:rPr lang="pt-PT" sz="1600" b="1" dirty="0">
                <a:solidFill>
                  <a:srgbClr val="000000"/>
                </a:solidFill>
                <a:latin typeface="Calibri" panose="020F0502020204030204" pitchFamily="34" charset="0"/>
                <a:ea typeface="Helvetica Neue"/>
                <a:cs typeface="Calibri" panose="020F0502020204030204" pitchFamily="34" charset="0"/>
              </a:rPr>
              <a:t> durante a consulta não alterou o tempo da mesma</a:t>
            </a:r>
          </a:p>
        </p:txBody>
      </p:sp>
      <p:pic>
        <p:nvPicPr>
          <p:cNvPr id="2" name="Imagem 1">
            <a:extLst>
              <a:ext uri="{FF2B5EF4-FFF2-40B4-BE49-F238E27FC236}">
                <a16:creationId xmlns:a16="http://schemas.microsoft.com/office/drawing/2014/main" id="{ADF5ADBD-B3DF-0A44-A631-359028C0B45F}"/>
              </a:ext>
            </a:extLst>
          </p:cNvPr>
          <p:cNvPicPr>
            <a:picLocks noChangeAspect="1"/>
          </p:cNvPicPr>
          <p:nvPr/>
        </p:nvPicPr>
        <p:blipFill>
          <a:blip r:embed="rId3"/>
          <a:stretch>
            <a:fillRect/>
          </a:stretch>
        </p:blipFill>
        <p:spPr>
          <a:xfrm>
            <a:off x="653087" y="1723176"/>
            <a:ext cx="11082338" cy="3114095"/>
          </a:xfrm>
          <a:prstGeom prst="rect">
            <a:avLst/>
          </a:prstGeom>
        </p:spPr>
      </p:pic>
      <p:sp>
        <p:nvSpPr>
          <p:cNvPr id="11" name="Text Placeholder 13">
            <a:extLst>
              <a:ext uri="{FF2B5EF4-FFF2-40B4-BE49-F238E27FC236}">
                <a16:creationId xmlns:a16="http://schemas.microsoft.com/office/drawing/2014/main" id="{F26D9505-BA5C-8849-922E-23FECA8F574F}"/>
              </a:ext>
            </a:extLst>
          </p:cNvPr>
          <p:cNvSpPr txBox="1">
            <a:spLocks/>
          </p:cNvSpPr>
          <p:nvPr/>
        </p:nvSpPr>
        <p:spPr>
          <a:xfrm>
            <a:off x="198475" y="6521064"/>
            <a:ext cx="8471282" cy="191838"/>
          </a:xfrm>
          <a:prstGeom prst="rect">
            <a:avLst/>
          </a:prstGeom>
        </p:spPr>
        <p:txBody>
          <a:bodyPr vert="horz" lIns="0" tIns="0" rIns="0" bIns="0" rtlCol="0" anchor="t" anchorCtr="0">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Adaptado de </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Stover A, </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al</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Integrating</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Patient-</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Measures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into</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Routine</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Cancer Care: Cancer Patients' and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Clinicians</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Perceptions of </a:t>
            </a:r>
            <a:r>
              <a:rPr lang="da-DK"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Acceptability</a:t>
            </a:r>
            <a:r>
              <a:rPr lang="da-DK"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and Value</a:t>
            </a:r>
            <a:r>
              <a:rPr lang="da-DK" sz="800" dirty="0">
                <a:solidFill>
                  <a:schemeClr val="tx1">
                    <a:lumMod val="65000"/>
                    <a:lumOff val="35000"/>
                  </a:schemeClr>
                </a:solidFill>
                <a:latin typeface="Calibri" panose="020F0502020204030204" pitchFamily="34" charset="0"/>
                <a:ea typeface="Helvetica Neue"/>
                <a:cs typeface="Calibri" panose="020F0502020204030204" pitchFamily="34" charset="0"/>
              </a:rPr>
              <a:t>. EGEMS 2015;3(1):1169.</a:t>
            </a:r>
          </a:p>
        </p:txBody>
      </p:sp>
      <p:sp>
        <p:nvSpPr>
          <p:cNvPr id="8" name="Title 1">
            <a:extLst>
              <a:ext uri="{FF2B5EF4-FFF2-40B4-BE49-F238E27FC236}">
                <a16:creationId xmlns:a16="http://schemas.microsoft.com/office/drawing/2014/main" id="{28AD632B-3E33-114E-88DE-ACB1175F50DA}"/>
              </a:ext>
            </a:extLst>
          </p:cNvPr>
          <p:cNvSpPr txBox="1">
            <a:spLocks/>
          </p:cNvSpPr>
          <p:nvPr/>
        </p:nvSpPr>
        <p:spPr>
          <a:xfrm>
            <a:off x="420850" y="1158243"/>
            <a:ext cx="11350301" cy="443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chorCtr="0">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defRPr/>
            </a:pPr>
            <a:r>
              <a:rPr lang="en-GB" sz="2200" b="0" spc="0" dirty="0" err="1">
                <a:solidFill>
                  <a:srgbClr val="5B595D"/>
                </a:solidFill>
                <a:latin typeface="Calibri" panose="020F0502020204030204" pitchFamily="34" charset="0"/>
                <a:ea typeface="Helvetica Neue"/>
                <a:cs typeface="Calibri" panose="020F0502020204030204" pitchFamily="34" charset="0"/>
              </a:rPr>
              <a:t>Aceitação</a:t>
            </a:r>
            <a:r>
              <a:rPr lang="en-GB" sz="2200" b="0" spc="0" dirty="0">
                <a:solidFill>
                  <a:srgbClr val="5B595D"/>
                </a:solidFill>
                <a:latin typeface="Calibri" panose="020F0502020204030204" pitchFamily="34" charset="0"/>
                <a:ea typeface="Helvetica Neue"/>
                <a:cs typeface="Calibri" panose="020F0502020204030204" pitchFamily="34" charset="0"/>
              </a:rPr>
              <a:t> de PROs </a:t>
            </a:r>
            <a:r>
              <a:rPr lang="en-GB" sz="2200" b="0" spc="0" dirty="0" err="1">
                <a:solidFill>
                  <a:srgbClr val="5B595D"/>
                </a:solidFill>
                <a:latin typeface="Calibri" panose="020F0502020204030204" pitchFamily="34" charset="0"/>
                <a:ea typeface="Helvetica Neue"/>
                <a:cs typeface="Calibri" panose="020F0502020204030204" pitchFamily="34" charset="0"/>
              </a:rPr>
              <a:t>pelos</a:t>
            </a:r>
            <a:r>
              <a:rPr lang="en-GB" sz="2200" b="0" spc="0" dirty="0">
                <a:solidFill>
                  <a:srgbClr val="5B595D"/>
                </a:solidFill>
                <a:latin typeface="Calibri" panose="020F0502020204030204" pitchFamily="34" charset="0"/>
                <a:ea typeface="Helvetica Neue"/>
                <a:cs typeface="Calibri" panose="020F0502020204030204" pitchFamily="34" charset="0"/>
              </a:rPr>
              <a:t> clínicos</a:t>
            </a:r>
            <a:r>
              <a:rPr lang="en-GB" sz="2200" b="0" spc="0" baseline="30000" dirty="0">
                <a:solidFill>
                  <a:srgbClr val="5B595D"/>
                </a:solidFill>
                <a:latin typeface="Calibri" panose="020F0502020204030204" pitchFamily="34" charset="0"/>
                <a:ea typeface="Helvetica Neue"/>
                <a:cs typeface="Calibri" panose="020F0502020204030204" pitchFamily="34" charset="0"/>
              </a:rPr>
              <a:t>1</a:t>
            </a:r>
            <a:endParaRPr lang="en-GB" sz="2200" b="0" spc="0" dirty="0">
              <a:solidFill>
                <a:srgbClr val="5B595D"/>
              </a:solidFill>
              <a:latin typeface="Calibri" panose="020F0502020204030204" pitchFamily="34" charset="0"/>
              <a:ea typeface="Helvetica Neue"/>
              <a:cs typeface="Calibri" panose="020F0502020204030204" pitchFamily="34" charset="0"/>
            </a:endParaRPr>
          </a:p>
        </p:txBody>
      </p:sp>
      <p:sp>
        <p:nvSpPr>
          <p:cNvPr id="9" name="CaixaDeTexto 12">
            <a:extLst>
              <a:ext uri="{FF2B5EF4-FFF2-40B4-BE49-F238E27FC236}">
                <a16:creationId xmlns:a16="http://schemas.microsoft.com/office/drawing/2014/main" id="{8BC371C2-EF20-0848-BF51-71692AC96F54}"/>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Dificuldades</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implementação</a:t>
            </a:r>
            <a:r>
              <a:rPr lang="en-US" sz="2200" b="1" dirty="0">
                <a:solidFill>
                  <a:srgbClr val="5B595D"/>
                </a:solidFill>
              </a:rPr>
              <a:t> de PROs</a:t>
            </a:r>
            <a:endParaRPr lang="pt-PT" sz="2200" b="1" kern="0" dirty="0">
              <a:solidFill>
                <a:srgbClr val="5B595D"/>
              </a:solidFill>
              <a:latin typeface="Helvetica Neue"/>
              <a:ea typeface="Helvetica Neue"/>
              <a:cs typeface="Helvetica Neue"/>
              <a:sym typeface="Helvetica Neue"/>
            </a:endParaRPr>
          </a:p>
        </p:txBody>
      </p:sp>
      <p:sp>
        <p:nvSpPr>
          <p:cNvPr id="12" name="CaixaDeTexto 11">
            <a:extLst>
              <a:ext uri="{FF2B5EF4-FFF2-40B4-BE49-F238E27FC236}">
                <a16:creationId xmlns:a16="http://schemas.microsoft.com/office/drawing/2014/main" id="{C9102B83-D44B-4E74-8135-CCF26725DB47}"/>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3177505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B8A42A3-F86F-9F48-BAE7-598177D478F9}"/>
              </a:ext>
            </a:extLst>
          </p:cNvPr>
          <p:cNvGrpSpPr/>
          <p:nvPr/>
        </p:nvGrpSpPr>
        <p:grpSpPr>
          <a:xfrm>
            <a:off x="1357611" y="2125514"/>
            <a:ext cx="6065261" cy="2927609"/>
            <a:chOff x="2968925" y="624658"/>
            <a:chExt cx="6065261" cy="2927609"/>
          </a:xfrm>
        </p:grpSpPr>
        <p:sp>
          <p:nvSpPr>
            <p:cNvPr id="2" name="Rectangle 1">
              <a:extLst>
                <a:ext uri="{FF2B5EF4-FFF2-40B4-BE49-F238E27FC236}">
                  <a16:creationId xmlns:a16="http://schemas.microsoft.com/office/drawing/2014/main" id="{5F46CC1B-A745-A040-A6DD-3F02986C72D7}"/>
                </a:ext>
              </a:extLst>
            </p:cNvPr>
            <p:cNvSpPr/>
            <p:nvPr/>
          </p:nvSpPr>
          <p:spPr>
            <a:xfrm>
              <a:off x="2968925" y="874611"/>
              <a:ext cx="6065260" cy="2677656"/>
            </a:xfrm>
            <a:prstGeom prst="rect">
              <a:avLst/>
            </a:prstGeom>
            <a:solidFill>
              <a:srgbClr val="FB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Rectangle 18">
              <a:extLst>
                <a:ext uri="{FF2B5EF4-FFF2-40B4-BE49-F238E27FC236}">
                  <a16:creationId xmlns:a16="http://schemas.microsoft.com/office/drawing/2014/main" id="{3EC27735-C0E1-B74F-ACF8-10E98ED5D1F8}"/>
                </a:ext>
              </a:extLst>
            </p:cNvPr>
            <p:cNvSpPr/>
            <p:nvPr/>
          </p:nvSpPr>
          <p:spPr>
            <a:xfrm>
              <a:off x="2968926" y="874611"/>
              <a:ext cx="6065259" cy="648385"/>
            </a:xfrm>
            <a:prstGeom prst="rect">
              <a:avLst/>
            </a:prstGeom>
            <a:solidFill>
              <a:schemeClr val="tx1">
                <a:lumMod val="95000"/>
                <a:lumOff val="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20" name="Graphic 19">
              <a:extLst>
                <a:ext uri="{FF2B5EF4-FFF2-40B4-BE49-F238E27FC236}">
                  <a16:creationId xmlns:a16="http://schemas.microsoft.com/office/drawing/2014/main" id="{D3BACEE8-D827-524B-B276-11BE633A4687}"/>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18" t="8012" r="26029" b="35732"/>
            <a:stretch/>
          </p:blipFill>
          <p:spPr>
            <a:xfrm>
              <a:off x="5920884" y="624658"/>
              <a:ext cx="3113302" cy="2927609"/>
            </a:xfrm>
            <a:prstGeom prst="rect">
              <a:avLst/>
            </a:prstGeom>
          </p:spPr>
        </p:pic>
      </p:grpSp>
      <p:sp>
        <p:nvSpPr>
          <p:cNvPr id="8" name="CaixaDeTexto 7">
            <a:extLst>
              <a:ext uri="{FF2B5EF4-FFF2-40B4-BE49-F238E27FC236}">
                <a16:creationId xmlns:a16="http://schemas.microsoft.com/office/drawing/2014/main" id="{B540059A-82D0-5F47-B3D5-7F08400E8F16}"/>
              </a:ext>
            </a:extLst>
          </p:cNvPr>
          <p:cNvSpPr txBox="1"/>
          <p:nvPr/>
        </p:nvSpPr>
        <p:spPr>
          <a:xfrm>
            <a:off x="1635526" y="3193809"/>
            <a:ext cx="5632479" cy="1682512"/>
          </a:xfrm>
          <a:prstGeom prst="rect">
            <a:avLst/>
          </a:prstGeom>
          <a:noFill/>
        </p:spPr>
        <p:txBody>
          <a:bodyPr wrap="square" rtlCol="0">
            <a:spAutoFit/>
          </a:bodyPr>
          <a:lstStyle/>
          <a:p>
            <a:pPr marL="144000" lvl="3" indent="-13320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de implementação fácil e intuitiva</a:t>
            </a:r>
            <a:r>
              <a:rPr lang="pt-PT" baseline="30000" dirty="0">
                <a:solidFill>
                  <a:srgbClr val="000000"/>
                </a:solidFill>
                <a:latin typeface="Calibri" panose="020F0502020204030204" pitchFamily="34" charset="0"/>
                <a:ea typeface="Helvetica Neue"/>
                <a:cs typeface="Calibri" panose="020F0502020204030204" pitchFamily="34" charset="0"/>
              </a:rPr>
              <a:t>1-3</a:t>
            </a:r>
            <a:endParaRPr lang="pt-PT" dirty="0">
              <a:solidFill>
                <a:srgbClr val="000000"/>
              </a:solidFill>
              <a:latin typeface="Calibri" panose="020F0502020204030204" pitchFamily="34" charset="0"/>
              <a:ea typeface="Helvetica Neue"/>
              <a:cs typeface="Calibri" panose="020F0502020204030204" pitchFamily="34" charset="0"/>
            </a:endParaRPr>
          </a:p>
          <a:p>
            <a:pPr marL="144000" lvl="3" indent="-13320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abrangentes (várias áreas: mental, físico, social...) e adaptados (cultura e língua)</a:t>
            </a:r>
            <a:r>
              <a:rPr lang="pt-PT" baseline="30000" dirty="0">
                <a:solidFill>
                  <a:srgbClr val="000000"/>
                </a:solidFill>
                <a:latin typeface="Calibri" panose="020F0502020204030204" pitchFamily="34" charset="0"/>
                <a:ea typeface="Helvetica Neue"/>
                <a:cs typeface="Calibri" panose="020F0502020204030204" pitchFamily="34" charset="0"/>
              </a:rPr>
              <a:t>1,2</a:t>
            </a:r>
            <a:endParaRPr lang="pt-PT" dirty="0">
              <a:solidFill>
                <a:srgbClr val="000000"/>
              </a:solidFill>
              <a:latin typeface="Calibri" panose="020F0502020204030204" pitchFamily="34" charset="0"/>
              <a:ea typeface="Helvetica Neue"/>
              <a:cs typeface="Calibri" panose="020F0502020204030204" pitchFamily="34" charset="0"/>
            </a:endParaRPr>
          </a:p>
          <a:p>
            <a:pPr marL="144000" lvl="3" indent="-13320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não impliquem acréscimo de recursos (computador, internet, email...)</a:t>
            </a:r>
            <a:r>
              <a:rPr lang="pt-PT" baseline="30000" dirty="0">
                <a:solidFill>
                  <a:srgbClr val="000000"/>
                </a:solidFill>
                <a:latin typeface="Calibri" panose="020F0502020204030204" pitchFamily="34" charset="0"/>
                <a:ea typeface="Helvetica Neue"/>
                <a:cs typeface="Calibri" panose="020F0502020204030204" pitchFamily="34" charset="0"/>
              </a:rPr>
              <a:t>2</a:t>
            </a:r>
            <a:endParaRPr lang="pt-PT" sz="1400" dirty="0">
              <a:solidFill>
                <a:srgbClr val="000000"/>
              </a:solidFill>
              <a:latin typeface="Calibri" panose="020F0502020204030204" pitchFamily="34" charset="0"/>
              <a:ea typeface="Helvetica Neue"/>
              <a:cs typeface="Calibri" panose="020F0502020204030204" pitchFamily="34" charset="0"/>
            </a:endParaRPr>
          </a:p>
        </p:txBody>
      </p:sp>
      <p:sp>
        <p:nvSpPr>
          <p:cNvPr id="11" name="CaixaDeTexto 10">
            <a:extLst>
              <a:ext uri="{FF2B5EF4-FFF2-40B4-BE49-F238E27FC236}">
                <a16:creationId xmlns:a16="http://schemas.microsoft.com/office/drawing/2014/main" id="{2C108031-0361-A244-B298-0A6699F4B053}"/>
              </a:ext>
            </a:extLst>
          </p:cNvPr>
          <p:cNvSpPr txBox="1"/>
          <p:nvPr/>
        </p:nvSpPr>
        <p:spPr>
          <a:xfrm>
            <a:off x="123368" y="6468109"/>
            <a:ext cx="1185035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Gibbons,C.</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.Cochrane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Database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Syst.Rev.2021,(2021); 2.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Fredericksen</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R.J.</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.AIDS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Care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28,1428–1433(2016); 3.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Fredericksen,R.J</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AIDS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Care-Psychol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Socio-Medical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Asp</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AIDS/HIV33,1167–1177(2021); 4.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Lavallee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D.C.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Health</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Aff.35,575–582(2016).</a:t>
            </a:r>
          </a:p>
        </p:txBody>
      </p:sp>
      <p:sp>
        <p:nvSpPr>
          <p:cNvPr id="17" name="CaixaDeTexto 12">
            <a:extLst>
              <a:ext uri="{FF2B5EF4-FFF2-40B4-BE49-F238E27FC236}">
                <a16:creationId xmlns:a16="http://schemas.microsoft.com/office/drawing/2014/main" id="{B3DCFF63-BD37-2F42-B7B3-03A41ACC633A}"/>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Dificuldades</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implementação</a:t>
            </a:r>
            <a:r>
              <a:rPr lang="en-US" sz="2200" b="1" dirty="0">
                <a:solidFill>
                  <a:srgbClr val="5B595D"/>
                </a:solidFill>
              </a:rPr>
              <a:t> de PROs</a:t>
            </a:r>
            <a:endParaRPr lang="pt-PT" sz="2200" b="1" kern="0" dirty="0">
              <a:solidFill>
                <a:srgbClr val="5B595D"/>
              </a:solidFill>
              <a:latin typeface="Helvetica Neue"/>
              <a:ea typeface="Helvetica Neue"/>
              <a:cs typeface="Helvetica Neue"/>
              <a:sym typeface="Helvetica Neue"/>
            </a:endParaRPr>
          </a:p>
        </p:txBody>
      </p:sp>
      <p:sp>
        <p:nvSpPr>
          <p:cNvPr id="21" name="CaixaDeTexto 12">
            <a:extLst>
              <a:ext uri="{FF2B5EF4-FFF2-40B4-BE49-F238E27FC236}">
                <a16:creationId xmlns:a16="http://schemas.microsoft.com/office/drawing/2014/main" id="{4B522DF8-A3F3-624B-9F85-E55A5330E00B}"/>
              </a:ext>
            </a:extLst>
          </p:cNvPr>
          <p:cNvSpPr txBox="1"/>
          <p:nvPr/>
        </p:nvSpPr>
        <p:spPr>
          <a:xfrm>
            <a:off x="1708708" y="2504734"/>
            <a:ext cx="1978388"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chemeClr val="bg1"/>
                </a:solidFill>
              </a:rPr>
              <a:t>Questionários</a:t>
            </a:r>
            <a:r>
              <a:rPr lang="en-US" sz="2200" b="1" dirty="0">
                <a:solidFill>
                  <a:schemeClr val="bg1"/>
                </a:solidFill>
              </a:rPr>
              <a:t>:</a:t>
            </a:r>
            <a:endParaRPr lang="pt-PT" sz="2200" b="1" kern="0" dirty="0">
              <a:solidFill>
                <a:schemeClr val="bg1"/>
              </a:solidFill>
              <a:latin typeface="Helvetica Neue"/>
              <a:ea typeface="Helvetica Neue"/>
              <a:cs typeface="Helvetica Neue"/>
              <a:sym typeface="Helvetica Neue"/>
            </a:endParaRPr>
          </a:p>
        </p:txBody>
      </p:sp>
      <p:grpSp>
        <p:nvGrpSpPr>
          <p:cNvPr id="7" name="Group 6">
            <a:extLst>
              <a:ext uri="{FF2B5EF4-FFF2-40B4-BE49-F238E27FC236}">
                <a16:creationId xmlns:a16="http://schemas.microsoft.com/office/drawing/2014/main" id="{A1BFDF33-4279-0C48-B0CC-21A43E57D406}"/>
              </a:ext>
            </a:extLst>
          </p:cNvPr>
          <p:cNvGrpSpPr/>
          <p:nvPr/>
        </p:nvGrpSpPr>
        <p:grpSpPr>
          <a:xfrm>
            <a:off x="8045345" y="2550809"/>
            <a:ext cx="2995802" cy="2412500"/>
            <a:chOff x="8045345" y="2550809"/>
            <a:chExt cx="2995802" cy="2412500"/>
          </a:xfrm>
        </p:grpSpPr>
        <p:grpSp>
          <p:nvGrpSpPr>
            <p:cNvPr id="4" name="Agrupar 3">
              <a:extLst>
                <a:ext uri="{FF2B5EF4-FFF2-40B4-BE49-F238E27FC236}">
                  <a16:creationId xmlns:a16="http://schemas.microsoft.com/office/drawing/2014/main" id="{CFD96FC7-F752-3243-AE09-2F35406C0A71}"/>
                </a:ext>
              </a:extLst>
            </p:cNvPr>
            <p:cNvGrpSpPr/>
            <p:nvPr/>
          </p:nvGrpSpPr>
          <p:grpSpPr>
            <a:xfrm>
              <a:off x="8045345" y="2550809"/>
              <a:ext cx="2995802" cy="2412500"/>
              <a:chOff x="9207508" y="4106648"/>
              <a:chExt cx="2577587" cy="2311421"/>
            </a:xfrm>
          </p:grpSpPr>
          <p:grpSp>
            <p:nvGrpSpPr>
              <p:cNvPr id="12" name="Agrupar 11">
                <a:extLst>
                  <a:ext uri="{FF2B5EF4-FFF2-40B4-BE49-F238E27FC236}">
                    <a16:creationId xmlns:a16="http://schemas.microsoft.com/office/drawing/2014/main" id="{BDE67921-E018-8B43-8BDA-154946738DDC}"/>
                  </a:ext>
                </a:extLst>
              </p:cNvPr>
              <p:cNvGrpSpPr/>
              <p:nvPr/>
            </p:nvGrpSpPr>
            <p:grpSpPr>
              <a:xfrm>
                <a:off x="9207508" y="4106648"/>
                <a:ext cx="2541766" cy="2311421"/>
                <a:chOff x="335572" y="2851490"/>
                <a:chExt cx="2511800" cy="1808545"/>
              </a:xfrm>
            </p:grpSpPr>
            <p:pic>
              <p:nvPicPr>
                <p:cNvPr id="15" name="Imagem 14">
                  <a:extLst>
                    <a:ext uri="{FF2B5EF4-FFF2-40B4-BE49-F238E27FC236}">
                      <a16:creationId xmlns:a16="http://schemas.microsoft.com/office/drawing/2014/main" id="{4E02C4EB-395F-9B4F-B748-1C281D9DE05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rcRect l="9193" t="18229" r="77813" b="65738"/>
                <a:stretch/>
              </p:blipFill>
              <p:spPr>
                <a:xfrm>
                  <a:off x="335572" y="2851490"/>
                  <a:ext cx="2345152" cy="1808545"/>
                </a:xfrm>
                <a:prstGeom prst="rect">
                  <a:avLst/>
                </a:prstGeom>
              </p:spPr>
            </p:pic>
            <p:sp>
              <p:nvSpPr>
                <p:cNvPr id="16" name="CaixaDeTexto 15">
                  <a:extLst>
                    <a:ext uri="{FF2B5EF4-FFF2-40B4-BE49-F238E27FC236}">
                      <a16:creationId xmlns:a16="http://schemas.microsoft.com/office/drawing/2014/main" id="{2F5179D4-E3EC-F24A-A522-4B0D03187748}"/>
                    </a:ext>
                  </a:extLst>
                </p:cNvPr>
                <p:cNvSpPr txBox="1"/>
                <p:nvPr/>
              </p:nvSpPr>
              <p:spPr>
                <a:xfrm>
                  <a:off x="2129742" y="3912243"/>
                  <a:ext cx="717630" cy="138751"/>
                </a:xfrm>
                <a:prstGeom prst="rect">
                  <a:avLst/>
                </a:prstGeom>
                <a:solidFill>
                  <a:schemeClr val="bg1"/>
                </a:solidFill>
              </p:spPr>
              <p:txBody>
                <a:bodyPr wrap="square" rtlCol="0">
                  <a:spAutoFit/>
                </a:bodyPr>
                <a:lstStyle/>
                <a:p>
                  <a:endParaRPr lang="pt-PT" sz="900" dirty="0">
                    <a:latin typeface="Helvetica Neue"/>
                    <a:ea typeface="Helvetica Neue"/>
                    <a:cs typeface="Helvetica Neue"/>
                  </a:endParaRPr>
                </a:p>
              </p:txBody>
            </p:sp>
          </p:grpSp>
          <p:sp>
            <p:nvSpPr>
              <p:cNvPr id="3" name="CaixaDeTexto 2">
                <a:extLst>
                  <a:ext uri="{FF2B5EF4-FFF2-40B4-BE49-F238E27FC236}">
                    <a16:creationId xmlns:a16="http://schemas.microsoft.com/office/drawing/2014/main" id="{9B377762-161C-474F-ABAE-563D73BB42BF}"/>
                  </a:ext>
                </a:extLst>
              </p:cNvPr>
              <p:cNvSpPr txBox="1"/>
              <p:nvPr/>
            </p:nvSpPr>
            <p:spPr>
              <a:xfrm>
                <a:off x="11153274" y="5702174"/>
                <a:ext cx="631821" cy="3625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38"/>
                <a:endParaRPr lang="pt-PT" sz="2400" dirty="0">
                  <a:latin typeface="Helvetica Neue"/>
                  <a:ea typeface="Helvetica Neue"/>
                  <a:cs typeface="Helvetica Neue"/>
                </a:endParaRPr>
              </a:p>
            </p:txBody>
          </p:sp>
        </p:grpSp>
        <p:sp>
          <p:nvSpPr>
            <p:cNvPr id="6" name="Rectangle 5">
              <a:extLst>
                <a:ext uri="{FF2B5EF4-FFF2-40B4-BE49-F238E27FC236}">
                  <a16:creationId xmlns:a16="http://schemas.microsoft.com/office/drawing/2014/main" id="{74780C5F-F221-B14F-9589-DEE85F7EC4FE}"/>
                </a:ext>
              </a:extLst>
            </p:cNvPr>
            <p:cNvSpPr/>
            <p:nvPr/>
          </p:nvSpPr>
          <p:spPr>
            <a:xfrm>
              <a:off x="10219963" y="4035065"/>
              <a:ext cx="800032" cy="896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sp>
        <p:nvSpPr>
          <p:cNvPr id="18" name="CaixaDeTexto 17">
            <a:extLst>
              <a:ext uri="{FF2B5EF4-FFF2-40B4-BE49-F238E27FC236}">
                <a16:creationId xmlns:a16="http://schemas.microsoft.com/office/drawing/2014/main" id="{94A63AD9-4340-448B-BC8F-A7AAFF920ED3}"/>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558696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09090BC-DF8A-264B-8BFE-B4B4CAFC6E49}"/>
              </a:ext>
            </a:extLst>
          </p:cNvPr>
          <p:cNvSpPr txBox="1">
            <a:spLocks/>
          </p:cNvSpPr>
          <p:nvPr/>
        </p:nvSpPr>
        <p:spPr>
          <a:xfrm>
            <a:off x="434795" y="890007"/>
            <a:ext cx="11350301" cy="109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defRPr/>
            </a:pPr>
            <a:endParaRPr lang="en-GB" sz="1600" b="0" dirty="0">
              <a:latin typeface="Helvetica" pitchFamily="2" charset="0"/>
              <a:ea typeface="Helvetica Neue"/>
              <a:cs typeface="Helvetica Neue"/>
            </a:endParaRPr>
          </a:p>
        </p:txBody>
      </p:sp>
      <p:sp>
        <p:nvSpPr>
          <p:cNvPr id="53" name="Content Placeholder 2">
            <a:extLst>
              <a:ext uri="{FF2B5EF4-FFF2-40B4-BE49-F238E27FC236}">
                <a16:creationId xmlns:a16="http://schemas.microsoft.com/office/drawing/2014/main" id="{4F127242-67B8-AD43-ACB5-065D4B277A1B}"/>
              </a:ext>
            </a:extLst>
          </p:cNvPr>
          <p:cNvSpPr txBox="1">
            <a:spLocks/>
          </p:cNvSpPr>
          <p:nvPr/>
        </p:nvSpPr>
        <p:spPr>
          <a:xfrm>
            <a:off x="550865" y="1583022"/>
            <a:ext cx="11082338" cy="4513263"/>
          </a:xfrm>
          <a:prstGeom prst="rect">
            <a:avLst/>
          </a:prstGeom>
        </p:spPr>
        <p:txBody>
          <a:bodyPr vert="horz" lIns="0" tIns="0" rIns="0" bIns="0" rtlCol="0">
            <a:noAutofit/>
          </a:bodyPr>
          <a:lstStyle>
            <a:lvl1pPr marL="135731" indent="-135731" algn="l" defTabSz="685800" rtl="0" eaLnBrk="1" latinLnBrk="0" hangingPunct="1">
              <a:lnSpc>
                <a:spcPct val="90000"/>
              </a:lnSpc>
              <a:spcBef>
                <a:spcPts val="750"/>
              </a:spcBef>
              <a:buFont typeface="Arial" panose="020B0604020202020204" pitchFamily="34" charset="0"/>
              <a:buChar char="•"/>
              <a:defRPr sz="1350" kern="1200">
                <a:solidFill>
                  <a:schemeClr val="accent2"/>
                </a:solidFill>
                <a:latin typeface="+mn-lt"/>
                <a:ea typeface="+mn-ea"/>
                <a:cs typeface="+mn-cs"/>
              </a:defRPr>
            </a:lvl1pPr>
            <a:lvl2pPr marL="335756"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2pPr>
            <a:lvl3pPr marL="535781" indent="-128588" algn="l" defTabSz="685800" rtl="0" eaLnBrk="1" latinLnBrk="0" hangingPunct="1">
              <a:lnSpc>
                <a:spcPct val="90000"/>
              </a:lnSpc>
              <a:spcBef>
                <a:spcPts val="375"/>
              </a:spcBef>
              <a:buFont typeface="Calibri" panose="020F0502020204030204" pitchFamily="34" charset="0"/>
              <a:buChar char="–"/>
              <a:defRPr sz="1350" kern="1200">
                <a:solidFill>
                  <a:schemeClr val="accent2"/>
                </a:solidFill>
                <a:latin typeface="+mn-lt"/>
                <a:ea typeface="+mn-ea"/>
                <a:cs typeface="+mn-cs"/>
              </a:defRPr>
            </a:lvl3pPr>
            <a:lvl4pPr marL="671513"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4pPr>
            <a:lvl5pPr marL="864394" indent="-185738"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indent="0">
              <a:buClr>
                <a:sysClr val="window" lastClr="FFFFFF"/>
              </a:buClr>
              <a:buNone/>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lvl="2" indent="0">
              <a:buNone/>
              <a:defRPr/>
            </a:pPr>
            <a:endParaRPr lang="en-GB" b="1" i="1" spc="-4" baseline="30000" dirty="0">
              <a:solidFill>
                <a:srgbClr val="595959"/>
              </a:solidFill>
              <a:latin typeface="Arial" panose="020B0604020202020204"/>
              <a:ea typeface="Helvetica Neue"/>
              <a:cs typeface="Arial"/>
            </a:endParaRPr>
          </a:p>
          <a:p>
            <a:pPr marL="0" lvl="2" indent="0">
              <a:buNone/>
              <a:defRPr/>
            </a:pPr>
            <a:endParaRPr lang="en-GB" b="1" dirty="0">
              <a:solidFill>
                <a:srgbClr val="595959"/>
              </a:solidFill>
              <a:latin typeface="Arial" panose="020B0604020202020204"/>
              <a:ea typeface="Helvetica Neue"/>
              <a:cs typeface="Helvetica Neue"/>
            </a:endParaRPr>
          </a:p>
        </p:txBody>
      </p:sp>
      <p:sp>
        <p:nvSpPr>
          <p:cNvPr id="11" name="CaixaDeTexto 10">
            <a:extLst>
              <a:ext uri="{FF2B5EF4-FFF2-40B4-BE49-F238E27FC236}">
                <a16:creationId xmlns:a16="http://schemas.microsoft.com/office/drawing/2014/main" id="{2C108031-0361-A244-B298-0A6699F4B053}"/>
              </a:ext>
            </a:extLst>
          </p:cNvPr>
          <p:cNvSpPr txBox="1"/>
          <p:nvPr/>
        </p:nvSpPr>
        <p:spPr>
          <a:xfrm>
            <a:off x="198475" y="6439880"/>
            <a:ext cx="1125948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a:pP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Gibbons,C.</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.Cochrane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Database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Syst.Rev.2021,(2021); 2.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Fredericksen</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R.J.</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.AIDS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Care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28,1428–1433(2016); 3.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Fredericksen,R.J</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AIDS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Care-Psychol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Socio-Medical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Asp</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AIDS/HIV33,1167–1177(2021); 4.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Lavallee</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D.C.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Health</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Aff.35,575–582(2016).</a:t>
            </a:r>
          </a:p>
        </p:txBody>
      </p:sp>
      <p:sp>
        <p:nvSpPr>
          <p:cNvPr id="9" name="Rectangle 8">
            <a:extLst>
              <a:ext uri="{FF2B5EF4-FFF2-40B4-BE49-F238E27FC236}">
                <a16:creationId xmlns:a16="http://schemas.microsoft.com/office/drawing/2014/main" id="{5094D232-3B28-8A46-887C-9AACB035FEDD}"/>
              </a:ext>
            </a:extLst>
          </p:cNvPr>
          <p:cNvSpPr/>
          <p:nvPr/>
        </p:nvSpPr>
        <p:spPr>
          <a:xfrm>
            <a:off x="1849390" y="1779074"/>
            <a:ext cx="7692909" cy="4053618"/>
          </a:xfrm>
          <a:prstGeom prst="rect">
            <a:avLst/>
          </a:prstGeom>
          <a:solidFill>
            <a:srgbClr val="FB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2" name="Rectangle 11">
            <a:extLst>
              <a:ext uri="{FF2B5EF4-FFF2-40B4-BE49-F238E27FC236}">
                <a16:creationId xmlns:a16="http://schemas.microsoft.com/office/drawing/2014/main" id="{EBE7F4E8-7A34-5B4D-B983-6FBD7264EFF6}"/>
              </a:ext>
            </a:extLst>
          </p:cNvPr>
          <p:cNvSpPr/>
          <p:nvPr/>
        </p:nvSpPr>
        <p:spPr>
          <a:xfrm>
            <a:off x="1849392" y="1779074"/>
            <a:ext cx="7692909" cy="1146174"/>
          </a:xfrm>
          <a:prstGeom prst="rect">
            <a:avLst/>
          </a:prstGeom>
          <a:solidFill>
            <a:schemeClr val="tx1">
              <a:lumMod val="95000"/>
              <a:lumOff val="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5" name="Graphic 14">
            <a:extLst>
              <a:ext uri="{FF2B5EF4-FFF2-40B4-BE49-F238E27FC236}">
                <a16:creationId xmlns:a16="http://schemas.microsoft.com/office/drawing/2014/main" id="{747CA25B-99DA-E14D-9C4F-7C250D556491}"/>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18" t="8012" r="26029" b="35732"/>
          <a:stretch/>
        </p:blipFill>
        <p:spPr>
          <a:xfrm>
            <a:off x="6413178" y="2913305"/>
            <a:ext cx="3113302" cy="2927609"/>
          </a:xfrm>
          <a:prstGeom prst="rect">
            <a:avLst/>
          </a:prstGeom>
        </p:spPr>
      </p:pic>
      <p:sp>
        <p:nvSpPr>
          <p:cNvPr id="18" name="CaixaDeTexto 12">
            <a:extLst>
              <a:ext uri="{FF2B5EF4-FFF2-40B4-BE49-F238E27FC236}">
                <a16:creationId xmlns:a16="http://schemas.microsoft.com/office/drawing/2014/main" id="{9CC94319-6E96-5240-B7FB-73B3EE0E1411}"/>
              </a:ext>
            </a:extLst>
          </p:cNvPr>
          <p:cNvSpPr txBox="1"/>
          <p:nvPr/>
        </p:nvSpPr>
        <p:spPr>
          <a:xfrm>
            <a:off x="2139071" y="1903834"/>
            <a:ext cx="7113545" cy="936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lnSpc>
                <a:spcPts val="2340"/>
              </a:lnSpc>
              <a:defRPr/>
            </a:pPr>
            <a:r>
              <a:rPr lang="pt-PT" sz="2200" b="1" dirty="0" err="1">
                <a:solidFill>
                  <a:schemeClr val="bg1"/>
                </a:solidFill>
                <a:latin typeface="Calibri" panose="020F0502020204030204" pitchFamily="34" charset="0"/>
                <a:ea typeface="Helvetica Neue"/>
                <a:cs typeface="Calibri" panose="020F0502020204030204" pitchFamily="34" charset="0"/>
              </a:rPr>
              <a:t>PROs</a:t>
            </a:r>
            <a:r>
              <a:rPr lang="pt-PT" sz="2200" b="1" dirty="0">
                <a:solidFill>
                  <a:schemeClr val="bg1"/>
                </a:solidFill>
                <a:latin typeface="Calibri" panose="020F0502020204030204" pitchFamily="34" charset="0"/>
                <a:ea typeface="Helvetica Neue"/>
                <a:cs typeface="Calibri" panose="020F0502020204030204" pitchFamily="34" charset="0"/>
              </a:rPr>
              <a:t>: devem ser aceites e considerados úteis pelos doentes, mas também pelos profissionais de saúde, apoiando a gestão das consultas</a:t>
            </a:r>
            <a:r>
              <a:rPr lang="pt-PT" sz="2200" b="1" baseline="30000" dirty="0">
                <a:solidFill>
                  <a:schemeClr val="bg1"/>
                </a:solidFill>
                <a:latin typeface="Calibri" panose="020F0502020204030204" pitchFamily="34" charset="0"/>
                <a:ea typeface="Helvetica Neue"/>
                <a:cs typeface="Calibri" panose="020F0502020204030204" pitchFamily="34" charset="0"/>
              </a:rPr>
              <a:t>1-3</a:t>
            </a:r>
            <a:r>
              <a:rPr lang="pt-PT" sz="2200" b="1" dirty="0">
                <a:solidFill>
                  <a:schemeClr val="bg1"/>
                </a:solidFill>
                <a:latin typeface="Calibri" panose="020F0502020204030204" pitchFamily="34" charset="0"/>
                <a:ea typeface="Helvetica Neue"/>
                <a:cs typeface="Calibri" panose="020F0502020204030204" pitchFamily="34" charset="0"/>
              </a:rPr>
              <a:t>:</a:t>
            </a:r>
            <a:endParaRPr lang="pt-PT" sz="2200" b="1" kern="0" dirty="0">
              <a:solidFill>
                <a:schemeClr val="bg1"/>
              </a:solidFill>
              <a:latin typeface="Helvetica Neue"/>
              <a:ea typeface="Helvetica Neue"/>
              <a:cs typeface="Helvetica Neue"/>
              <a:sym typeface="Helvetica Neue"/>
            </a:endParaRPr>
          </a:p>
        </p:txBody>
      </p:sp>
      <p:sp>
        <p:nvSpPr>
          <p:cNvPr id="10" name="CaixaDeTexto 9">
            <a:extLst>
              <a:ext uri="{FF2B5EF4-FFF2-40B4-BE49-F238E27FC236}">
                <a16:creationId xmlns:a16="http://schemas.microsoft.com/office/drawing/2014/main" id="{358F2EC9-FF10-2444-B6F5-48F1A1490321}"/>
              </a:ext>
            </a:extLst>
          </p:cNvPr>
          <p:cNvSpPr txBox="1"/>
          <p:nvPr/>
        </p:nvSpPr>
        <p:spPr>
          <a:xfrm>
            <a:off x="2294220" y="3294057"/>
            <a:ext cx="6540160" cy="2169825"/>
          </a:xfrm>
          <a:prstGeom prst="rect">
            <a:avLst/>
          </a:prstGeom>
          <a:noFill/>
        </p:spPr>
        <p:txBody>
          <a:bodyPr wrap="square" rtlCol="0">
            <a:spAutoFit/>
          </a:bodyPr>
          <a:lstStyle/>
          <a:p>
            <a:pPr marL="143550" lvl="2" indent="-141750">
              <a:lnSpc>
                <a:spcPts val="193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não devem aumentar a duração da consulta</a:t>
            </a:r>
            <a:r>
              <a:rPr lang="pt-PT" baseline="30000" dirty="0">
                <a:solidFill>
                  <a:srgbClr val="000000"/>
                </a:solidFill>
                <a:latin typeface="Calibri" panose="020F0502020204030204" pitchFamily="34" charset="0"/>
                <a:ea typeface="Helvetica Neue"/>
                <a:cs typeface="Calibri" panose="020F0502020204030204" pitchFamily="34" charset="0"/>
              </a:rPr>
              <a:t>4</a:t>
            </a:r>
            <a:endParaRPr lang="pt-PT" dirty="0">
              <a:solidFill>
                <a:srgbClr val="000000"/>
              </a:solidFill>
              <a:latin typeface="Calibri" panose="020F0502020204030204" pitchFamily="34" charset="0"/>
              <a:ea typeface="Helvetica Neue"/>
              <a:cs typeface="Calibri" panose="020F0502020204030204" pitchFamily="34" charset="0"/>
            </a:endParaRPr>
          </a:p>
          <a:p>
            <a:pPr marL="143550" lvl="2" indent="-141750">
              <a:lnSpc>
                <a:spcPts val="193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reduzam a carga de trabalho da equipa médica, com diminuição dos episódios de urgência e internamentos</a:t>
            </a:r>
            <a:r>
              <a:rPr lang="pt-PT" baseline="30000" dirty="0">
                <a:solidFill>
                  <a:srgbClr val="000000"/>
                </a:solidFill>
                <a:latin typeface="Calibri" panose="020F0502020204030204" pitchFamily="34" charset="0"/>
                <a:ea typeface="Helvetica Neue"/>
                <a:cs typeface="Calibri" panose="020F0502020204030204" pitchFamily="34" charset="0"/>
              </a:rPr>
              <a:t>3</a:t>
            </a:r>
            <a:endParaRPr lang="pt-PT" dirty="0">
              <a:solidFill>
                <a:srgbClr val="000000"/>
              </a:solidFill>
              <a:latin typeface="Calibri" panose="020F0502020204030204" pitchFamily="34" charset="0"/>
              <a:ea typeface="Helvetica Neue"/>
              <a:cs typeface="Calibri" panose="020F0502020204030204" pitchFamily="34" charset="0"/>
            </a:endParaRPr>
          </a:p>
          <a:p>
            <a:pPr marL="143550" lvl="2" indent="-141750">
              <a:lnSpc>
                <a:spcPts val="193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integração dos doentes nos cuidados e decisões médicas</a:t>
            </a:r>
            <a:r>
              <a:rPr lang="pt-PT" baseline="30000" dirty="0">
                <a:solidFill>
                  <a:srgbClr val="000000"/>
                </a:solidFill>
                <a:latin typeface="Calibri" panose="020F0502020204030204" pitchFamily="34" charset="0"/>
                <a:ea typeface="Helvetica Neue"/>
                <a:cs typeface="Calibri" panose="020F0502020204030204" pitchFamily="34" charset="0"/>
              </a:rPr>
              <a:t>1,2</a:t>
            </a:r>
            <a:endParaRPr lang="pt-PT" dirty="0">
              <a:solidFill>
                <a:srgbClr val="000000"/>
              </a:solidFill>
              <a:latin typeface="Calibri" panose="020F0502020204030204" pitchFamily="34" charset="0"/>
              <a:ea typeface="Helvetica Neue"/>
              <a:cs typeface="Calibri" panose="020F0502020204030204" pitchFamily="34" charset="0"/>
            </a:endParaRPr>
          </a:p>
          <a:p>
            <a:pPr marL="143550" lvl="2" indent="-141750">
              <a:lnSpc>
                <a:spcPts val="193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aumento da coordenação e satisfação da equipa médica</a:t>
            </a:r>
            <a:r>
              <a:rPr lang="pt-PT" baseline="30000" dirty="0">
                <a:solidFill>
                  <a:srgbClr val="000000"/>
                </a:solidFill>
                <a:latin typeface="Calibri" panose="020F0502020204030204" pitchFamily="34" charset="0"/>
                <a:ea typeface="Helvetica Neue"/>
                <a:cs typeface="Calibri" panose="020F0502020204030204" pitchFamily="34" charset="0"/>
              </a:rPr>
              <a:t>1</a:t>
            </a:r>
            <a:endParaRPr lang="pt-PT" dirty="0">
              <a:solidFill>
                <a:srgbClr val="000000"/>
              </a:solidFill>
              <a:latin typeface="Calibri" panose="020F0502020204030204" pitchFamily="34" charset="0"/>
              <a:ea typeface="Helvetica Neue"/>
              <a:cs typeface="Calibri" panose="020F0502020204030204" pitchFamily="34" charset="0"/>
            </a:endParaRPr>
          </a:p>
          <a:p>
            <a:pPr marL="143550" lvl="2" indent="-141750">
              <a:lnSpc>
                <a:spcPts val="193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promoção da eficiência na comunicação com os doentes</a:t>
            </a:r>
            <a:r>
              <a:rPr lang="pt-PT" baseline="30000" dirty="0">
                <a:solidFill>
                  <a:srgbClr val="000000"/>
                </a:solidFill>
                <a:latin typeface="Calibri" panose="020F0502020204030204" pitchFamily="34" charset="0"/>
                <a:ea typeface="Helvetica Neue"/>
                <a:cs typeface="Calibri" panose="020F0502020204030204" pitchFamily="34" charset="0"/>
              </a:rPr>
              <a:t>1-3</a:t>
            </a:r>
            <a:endParaRPr lang="pt-PT" dirty="0">
              <a:solidFill>
                <a:srgbClr val="000000"/>
              </a:solidFill>
              <a:latin typeface="Calibri" panose="020F0502020204030204" pitchFamily="34" charset="0"/>
              <a:ea typeface="Helvetica Neue"/>
              <a:cs typeface="Calibri" panose="020F0502020204030204" pitchFamily="34" charset="0"/>
            </a:endParaRPr>
          </a:p>
        </p:txBody>
      </p:sp>
      <p:pic>
        <p:nvPicPr>
          <p:cNvPr id="17" name="Picture 2" descr="Doctor And Patient Icon High-Res Vector Graphic - Getty Images">
            <a:extLst>
              <a:ext uri="{FF2B5EF4-FFF2-40B4-BE49-F238E27FC236}">
                <a16:creationId xmlns:a16="http://schemas.microsoft.com/office/drawing/2014/main" id="{4679CDD9-C2EC-FD40-8065-DACB6D6D895B}"/>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2525" t="14177" r="25641" b="36767"/>
          <a:stretch/>
        </p:blipFill>
        <p:spPr bwMode="auto">
          <a:xfrm>
            <a:off x="9576835" y="3887313"/>
            <a:ext cx="2064300" cy="1953601"/>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2">
            <a:extLst>
              <a:ext uri="{FF2B5EF4-FFF2-40B4-BE49-F238E27FC236}">
                <a16:creationId xmlns:a16="http://schemas.microsoft.com/office/drawing/2014/main" id="{98B20C12-601C-F346-A87C-873F97756AAD}"/>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Dificuldades</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implementação</a:t>
            </a:r>
            <a:r>
              <a:rPr lang="en-US" sz="2200" b="1" dirty="0">
                <a:solidFill>
                  <a:srgbClr val="5B595D"/>
                </a:solidFill>
              </a:rPr>
              <a:t> de PROs</a:t>
            </a:r>
            <a:endParaRPr lang="pt-PT" sz="2200" b="1" kern="0" dirty="0">
              <a:solidFill>
                <a:srgbClr val="5B595D"/>
              </a:solidFill>
              <a:latin typeface="Helvetica Neue"/>
              <a:ea typeface="Helvetica Neue"/>
              <a:cs typeface="Helvetica Neue"/>
              <a:sym typeface="Helvetica Neue"/>
            </a:endParaRPr>
          </a:p>
        </p:txBody>
      </p:sp>
      <p:sp>
        <p:nvSpPr>
          <p:cNvPr id="13" name="CaixaDeTexto 12">
            <a:extLst>
              <a:ext uri="{FF2B5EF4-FFF2-40B4-BE49-F238E27FC236}">
                <a16:creationId xmlns:a16="http://schemas.microsoft.com/office/drawing/2014/main" id="{DEC81E56-A415-4325-BDE1-6B14C3223AC6}"/>
              </a:ext>
            </a:extLst>
          </p:cNvPr>
          <p:cNvSpPr txBox="1"/>
          <p:nvPr/>
        </p:nvSpPr>
        <p:spPr>
          <a:xfrm>
            <a:off x="230186"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131667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784A2D07-EC07-D649-9A81-71CD35BE6AC4}"/>
              </a:ext>
            </a:extLst>
          </p:cNvPr>
          <p:cNvSpPr txBox="1"/>
          <p:nvPr/>
        </p:nvSpPr>
        <p:spPr>
          <a:xfrm>
            <a:off x="135386" y="6461561"/>
            <a:ext cx="857550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Porter,I.</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.J.Comp.Eff.Res.5,507–519(2016); 2.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Kall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M.</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et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.Lancet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HIV7,e59–e68(2020); 3.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Lavallee,D.C.</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HealthAff.35,575–582(2016)</a:t>
            </a:r>
          </a:p>
        </p:txBody>
      </p:sp>
      <p:grpSp>
        <p:nvGrpSpPr>
          <p:cNvPr id="2" name="Group 1">
            <a:extLst>
              <a:ext uri="{FF2B5EF4-FFF2-40B4-BE49-F238E27FC236}">
                <a16:creationId xmlns:a16="http://schemas.microsoft.com/office/drawing/2014/main" id="{8FEFA7EA-9CAE-5047-94F0-C1505DF53BB6}"/>
              </a:ext>
            </a:extLst>
          </p:cNvPr>
          <p:cNvGrpSpPr/>
          <p:nvPr/>
        </p:nvGrpSpPr>
        <p:grpSpPr>
          <a:xfrm>
            <a:off x="8495330" y="2250878"/>
            <a:ext cx="3229326" cy="3154522"/>
            <a:chOff x="10357494" y="3264083"/>
            <a:chExt cx="3584390" cy="3501361"/>
          </a:xfrm>
        </p:grpSpPr>
        <p:pic>
          <p:nvPicPr>
            <p:cNvPr id="9" name="Picture 2" descr="Vetores de A Equipe De Médicos e mais imagens de Doutor - iStock">
              <a:extLst>
                <a:ext uri="{FF2B5EF4-FFF2-40B4-BE49-F238E27FC236}">
                  <a16:creationId xmlns:a16="http://schemas.microsoft.com/office/drawing/2014/main" id="{CDECB034-73EC-F547-9C38-78A61F30DA4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865"/>
            <a:stretch/>
          </p:blipFill>
          <p:spPr bwMode="auto">
            <a:xfrm>
              <a:off x="10357494" y="3264083"/>
              <a:ext cx="3584390" cy="300215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F256A8B1-DB8F-8442-9A96-45A1B258B8BE}"/>
                </a:ext>
              </a:extLst>
            </p:cNvPr>
            <p:cNvSpPr txBox="1"/>
            <p:nvPr/>
          </p:nvSpPr>
          <p:spPr>
            <a:xfrm>
              <a:off x="10603231" y="6048049"/>
              <a:ext cx="3214027" cy="717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PT" b="1" dirty="0">
                  <a:solidFill>
                    <a:srgbClr val="000000"/>
                  </a:solidFill>
                  <a:latin typeface="Calibri" panose="020F0502020204030204" pitchFamily="34" charset="0"/>
                  <a:ea typeface="Helvetica Neue"/>
                  <a:cs typeface="Calibri" panose="020F0502020204030204" pitchFamily="34" charset="0"/>
                </a:rPr>
                <a:t>Experiência prática na integração de </a:t>
              </a:r>
              <a:r>
                <a:rPr lang="pt-PT" b="1" dirty="0" err="1">
                  <a:solidFill>
                    <a:srgbClr val="000000"/>
                  </a:solidFill>
                  <a:latin typeface="Calibri" panose="020F0502020204030204" pitchFamily="34" charset="0"/>
                  <a:ea typeface="Helvetica Neue"/>
                  <a:cs typeface="Calibri" panose="020F0502020204030204" pitchFamily="34" charset="0"/>
                </a:rPr>
                <a:t>PROs</a:t>
              </a:r>
              <a:endParaRPr lang="pt-PT" b="1" dirty="0">
                <a:solidFill>
                  <a:srgbClr val="000000"/>
                </a:solidFill>
                <a:latin typeface="Calibri" panose="020F0502020204030204" pitchFamily="34" charset="0"/>
                <a:ea typeface="Helvetica Neue"/>
                <a:cs typeface="Calibri" panose="020F0502020204030204" pitchFamily="34" charset="0"/>
              </a:endParaRPr>
            </a:p>
          </p:txBody>
        </p:sp>
      </p:grpSp>
      <p:sp>
        <p:nvSpPr>
          <p:cNvPr id="17" name="CaixaDeTexto 12">
            <a:extLst>
              <a:ext uri="{FF2B5EF4-FFF2-40B4-BE49-F238E27FC236}">
                <a16:creationId xmlns:a16="http://schemas.microsoft.com/office/drawing/2014/main" id="{38FF827D-E82D-E142-8C2B-A77C40F28AB2}"/>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Formação</a:t>
            </a:r>
            <a:r>
              <a:rPr lang="en-US" sz="2200" b="1" dirty="0">
                <a:solidFill>
                  <a:srgbClr val="5B595D"/>
                </a:solidFill>
              </a:rPr>
              <a:t> dos </a:t>
            </a:r>
            <a:r>
              <a:rPr lang="en-US" sz="2200" b="1" dirty="0" err="1">
                <a:solidFill>
                  <a:srgbClr val="5B595D"/>
                </a:solidFill>
              </a:rPr>
              <a:t>profissionais</a:t>
            </a:r>
            <a:r>
              <a:rPr lang="en-US" sz="2200" b="1" dirty="0">
                <a:solidFill>
                  <a:srgbClr val="5B595D"/>
                </a:solidFill>
              </a:rPr>
              <a:t> de </a:t>
            </a:r>
            <a:r>
              <a:rPr lang="en-US" sz="2200" b="1" dirty="0" err="1">
                <a:solidFill>
                  <a:srgbClr val="5B595D"/>
                </a:solidFill>
              </a:rPr>
              <a:t>saúde</a:t>
            </a:r>
            <a:r>
              <a:rPr lang="en-US" sz="2200" b="1" dirty="0">
                <a:solidFill>
                  <a:srgbClr val="5B595D"/>
                </a:solidFill>
              </a:rPr>
              <a:t> </a:t>
            </a:r>
            <a:r>
              <a:rPr lang="en-US" sz="2200" b="1" dirty="0" err="1">
                <a:solidFill>
                  <a:srgbClr val="5B595D"/>
                </a:solidFill>
              </a:rPr>
              <a:t>em</a:t>
            </a:r>
            <a:r>
              <a:rPr lang="en-US" sz="2200" b="1" dirty="0">
                <a:solidFill>
                  <a:srgbClr val="5B595D"/>
                </a:solidFill>
              </a:rPr>
              <a:t> PROs</a:t>
            </a:r>
            <a:endParaRPr lang="pt-PT" sz="2200" b="1" kern="0" dirty="0">
              <a:solidFill>
                <a:srgbClr val="5B595D"/>
              </a:solidFill>
              <a:latin typeface="Helvetica Neue"/>
              <a:ea typeface="Helvetica Neue"/>
              <a:cs typeface="Helvetica Neue"/>
              <a:sym typeface="Helvetica Neue"/>
            </a:endParaRPr>
          </a:p>
        </p:txBody>
      </p:sp>
      <p:grpSp>
        <p:nvGrpSpPr>
          <p:cNvPr id="3" name="Group 2">
            <a:extLst>
              <a:ext uri="{FF2B5EF4-FFF2-40B4-BE49-F238E27FC236}">
                <a16:creationId xmlns:a16="http://schemas.microsoft.com/office/drawing/2014/main" id="{7A40B40F-B5CD-2647-8067-818528705C31}"/>
              </a:ext>
            </a:extLst>
          </p:cNvPr>
          <p:cNvGrpSpPr/>
          <p:nvPr/>
        </p:nvGrpSpPr>
        <p:grpSpPr>
          <a:xfrm>
            <a:off x="467344" y="1779074"/>
            <a:ext cx="7692909" cy="4061840"/>
            <a:chOff x="834701" y="1779074"/>
            <a:chExt cx="7692909" cy="4061840"/>
          </a:xfrm>
        </p:grpSpPr>
        <p:sp>
          <p:nvSpPr>
            <p:cNvPr id="11" name="Rectangle 10">
              <a:extLst>
                <a:ext uri="{FF2B5EF4-FFF2-40B4-BE49-F238E27FC236}">
                  <a16:creationId xmlns:a16="http://schemas.microsoft.com/office/drawing/2014/main" id="{847F79D5-8381-1A4D-961B-9FF53A1640FC}"/>
                </a:ext>
              </a:extLst>
            </p:cNvPr>
            <p:cNvSpPr/>
            <p:nvPr/>
          </p:nvSpPr>
          <p:spPr>
            <a:xfrm>
              <a:off x="834701" y="1779074"/>
              <a:ext cx="7692909" cy="4053618"/>
            </a:xfrm>
            <a:prstGeom prst="rect">
              <a:avLst/>
            </a:prstGeom>
            <a:solidFill>
              <a:srgbClr val="FB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4" name="Graphic 13">
              <a:extLst>
                <a:ext uri="{FF2B5EF4-FFF2-40B4-BE49-F238E27FC236}">
                  <a16:creationId xmlns:a16="http://schemas.microsoft.com/office/drawing/2014/main" id="{6D7FBC64-B212-A74E-AC2E-A10A085A071D}"/>
                </a:ext>
              </a:extLst>
            </p:cNvPr>
            <p:cNvPicPr>
              <a:picLocks noChangeAspect="1"/>
            </p:cNvPicPr>
            <p:nvPr/>
          </p:nvPicPr>
          <p:blipFill rotWithShape="1">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9018" t="8012" r="26029" b="35732"/>
            <a:stretch/>
          </p:blipFill>
          <p:spPr>
            <a:xfrm>
              <a:off x="5398489" y="2913305"/>
              <a:ext cx="3113302" cy="2927609"/>
            </a:xfrm>
            <a:prstGeom prst="rect">
              <a:avLst/>
            </a:prstGeom>
          </p:spPr>
        </p:pic>
        <p:sp>
          <p:nvSpPr>
            <p:cNvPr id="7" name="CaixaDeTexto 6">
              <a:extLst>
                <a:ext uri="{FF2B5EF4-FFF2-40B4-BE49-F238E27FC236}">
                  <a16:creationId xmlns:a16="http://schemas.microsoft.com/office/drawing/2014/main" id="{EFAA61B3-C878-2643-926A-B7719DB17922}"/>
                </a:ext>
              </a:extLst>
            </p:cNvPr>
            <p:cNvSpPr txBox="1"/>
            <p:nvPr/>
          </p:nvSpPr>
          <p:spPr>
            <a:xfrm>
              <a:off x="1224798" y="2264953"/>
              <a:ext cx="6912714" cy="3170099"/>
            </a:xfrm>
            <a:prstGeom prst="rect">
              <a:avLst/>
            </a:prstGeom>
            <a:noFill/>
          </p:spPr>
          <p:txBody>
            <a:bodyPr wrap="square" rtlCol="0">
              <a:spAutoFit/>
            </a:bodyPr>
            <a:lstStyle/>
            <a:p>
              <a:pPr marL="141750" indent="-14175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Rever a literatura publicada/falta de orientações claras sobre porquê, quando e como recolher estes dados</a:t>
              </a:r>
              <a:r>
                <a:rPr lang="pt-PT" baseline="30000" dirty="0">
                  <a:solidFill>
                    <a:srgbClr val="000000"/>
                  </a:solidFill>
                  <a:latin typeface="Calibri" panose="020F0502020204030204" pitchFamily="34" charset="0"/>
                  <a:ea typeface="Helvetica Neue"/>
                  <a:cs typeface="Calibri" panose="020F0502020204030204" pitchFamily="34" charset="0"/>
                </a:rPr>
                <a:t>1,2</a:t>
              </a:r>
              <a:endParaRPr lang="pt-PT" dirty="0">
                <a:solidFill>
                  <a:srgbClr val="000000"/>
                </a:solidFill>
                <a:latin typeface="Calibri" panose="020F0502020204030204" pitchFamily="34" charset="0"/>
                <a:ea typeface="Helvetica Neue"/>
                <a:cs typeface="Calibri" panose="020F0502020204030204" pitchFamily="34" charset="0"/>
              </a:endParaRPr>
            </a:p>
            <a:p>
              <a:pPr marL="141750" indent="-14175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 Criação de ferramentas de avaliação que melhor se adaptem às necessidades dos doentes de forma transversal</a:t>
              </a:r>
              <a:r>
                <a:rPr lang="pt-PT" baseline="30000" dirty="0">
                  <a:solidFill>
                    <a:srgbClr val="000000"/>
                  </a:solidFill>
                  <a:latin typeface="Calibri" panose="020F0502020204030204" pitchFamily="34" charset="0"/>
                  <a:ea typeface="Helvetica Neue"/>
                  <a:cs typeface="Calibri" panose="020F0502020204030204" pitchFamily="34" charset="0"/>
                </a:rPr>
                <a:t>1</a:t>
              </a:r>
            </a:p>
            <a:p>
              <a:pPr marL="141750" indent="-14175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 Estabelecer estratégias para aumento da adesão aos questionários</a:t>
              </a:r>
              <a:r>
                <a:rPr lang="pt-PT" baseline="30000" dirty="0">
                  <a:solidFill>
                    <a:srgbClr val="000000"/>
                  </a:solidFill>
                  <a:latin typeface="Calibri" panose="020F0502020204030204" pitchFamily="34" charset="0"/>
                  <a:ea typeface="Helvetica Neue"/>
                  <a:cs typeface="Calibri" panose="020F0502020204030204" pitchFamily="34" charset="0"/>
                </a:rPr>
                <a:t>1</a:t>
              </a:r>
              <a:endParaRPr lang="pt-PT" dirty="0">
                <a:solidFill>
                  <a:srgbClr val="000000"/>
                </a:solidFill>
                <a:latin typeface="Calibri" panose="020F0502020204030204" pitchFamily="34" charset="0"/>
                <a:ea typeface="Helvetica Neue"/>
                <a:cs typeface="Calibri" panose="020F0502020204030204" pitchFamily="34" charset="0"/>
              </a:endParaRPr>
            </a:p>
            <a:p>
              <a:pPr marL="141750" indent="-14175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 Construir e/ou selecionar recursos técnicos</a:t>
              </a:r>
              <a:r>
                <a:rPr lang="pt-PT" baseline="30000" dirty="0">
                  <a:solidFill>
                    <a:srgbClr val="000000"/>
                  </a:solidFill>
                  <a:latin typeface="Calibri" panose="020F0502020204030204" pitchFamily="34" charset="0"/>
                  <a:ea typeface="Helvetica Neue"/>
                  <a:cs typeface="Calibri" panose="020F0502020204030204" pitchFamily="34" charset="0"/>
                </a:rPr>
                <a:t>1,3</a:t>
              </a:r>
              <a:r>
                <a:rPr lang="pt-PT" dirty="0">
                  <a:solidFill>
                    <a:srgbClr val="000000"/>
                  </a:solidFill>
                  <a:latin typeface="Calibri" panose="020F0502020204030204" pitchFamily="34" charset="0"/>
                  <a:ea typeface="Helvetica Neue"/>
                  <a:cs typeface="Calibri" panose="020F0502020204030204" pitchFamily="34" charset="0"/>
                </a:rPr>
                <a:t> </a:t>
              </a:r>
            </a:p>
            <a:p>
              <a:pPr marL="141750" indent="-14175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 Promover o trabalho de equipa</a:t>
              </a:r>
              <a:r>
                <a:rPr lang="pt-PT" baseline="30000" dirty="0">
                  <a:solidFill>
                    <a:srgbClr val="000000"/>
                  </a:solidFill>
                  <a:latin typeface="Calibri" panose="020F0502020204030204" pitchFamily="34" charset="0"/>
                  <a:ea typeface="Helvetica Neue"/>
                  <a:cs typeface="Calibri" panose="020F0502020204030204" pitchFamily="34" charset="0"/>
                </a:rPr>
                <a:t>1,3</a:t>
              </a:r>
              <a:r>
                <a:rPr lang="pt-PT" dirty="0">
                  <a:solidFill>
                    <a:srgbClr val="000000"/>
                  </a:solidFill>
                  <a:latin typeface="Calibri" panose="020F0502020204030204" pitchFamily="34" charset="0"/>
                  <a:ea typeface="Helvetica Neue"/>
                  <a:cs typeface="Calibri" panose="020F0502020204030204" pitchFamily="34" charset="0"/>
                </a:rPr>
                <a:t> </a:t>
              </a:r>
            </a:p>
            <a:p>
              <a:pPr marL="141750" indent="-141750">
                <a:lnSpc>
                  <a:spcPts val="1960"/>
                </a:lnSpc>
                <a:spcBef>
                  <a:spcPts val="1200"/>
                </a:spcBef>
                <a:buClr>
                  <a:schemeClr val="bg1"/>
                </a:buClr>
                <a:buFont typeface="Wingdings" pitchFamily="2" charset="2"/>
                <a:buChar char="§"/>
              </a:pPr>
              <a:r>
                <a:rPr lang="pt-PT" dirty="0">
                  <a:solidFill>
                    <a:srgbClr val="000000"/>
                  </a:solidFill>
                  <a:latin typeface="Calibri" panose="020F0502020204030204" pitchFamily="34" charset="0"/>
                  <a:ea typeface="Helvetica Neue"/>
                  <a:cs typeface="Calibri" panose="020F0502020204030204" pitchFamily="34" charset="0"/>
                </a:rPr>
                <a:t> Demonstração da integração dos </a:t>
              </a:r>
              <a:r>
                <a:rPr lang="pt-PT" dirty="0" err="1">
                  <a:solidFill>
                    <a:srgbClr val="000000"/>
                  </a:solidFill>
                  <a:latin typeface="Calibri" panose="020F0502020204030204" pitchFamily="34" charset="0"/>
                  <a:ea typeface="Helvetica Neue"/>
                  <a:cs typeface="Calibri" panose="020F0502020204030204" pitchFamily="34" charset="0"/>
                </a:rPr>
                <a:t>PROs</a:t>
              </a:r>
              <a:r>
                <a:rPr lang="pt-PT" dirty="0">
                  <a:solidFill>
                    <a:srgbClr val="000000"/>
                  </a:solidFill>
                  <a:latin typeface="Calibri" panose="020F0502020204030204" pitchFamily="34" charset="0"/>
                  <a:ea typeface="Helvetica Neue"/>
                  <a:cs typeface="Calibri" panose="020F0502020204030204" pitchFamily="34" charset="0"/>
                </a:rPr>
                <a:t> e tentativa de resolução dos mesmos</a:t>
              </a:r>
              <a:r>
                <a:rPr lang="pt-PT" baseline="30000" dirty="0">
                  <a:solidFill>
                    <a:srgbClr val="000000"/>
                  </a:solidFill>
                  <a:latin typeface="Calibri" panose="020F0502020204030204" pitchFamily="34" charset="0"/>
                  <a:ea typeface="Helvetica Neue"/>
                  <a:cs typeface="Calibri" panose="020F0502020204030204" pitchFamily="34" charset="0"/>
                </a:rPr>
                <a:t>3</a:t>
              </a:r>
              <a:endParaRPr lang="pt-PT" dirty="0">
                <a:solidFill>
                  <a:srgbClr val="000000"/>
                </a:solidFill>
                <a:latin typeface="Calibri" panose="020F0502020204030204" pitchFamily="34" charset="0"/>
                <a:ea typeface="Helvetica Neue"/>
                <a:cs typeface="Calibri" panose="020F0502020204030204" pitchFamily="34" charset="0"/>
              </a:endParaRPr>
            </a:p>
          </p:txBody>
        </p:sp>
      </p:grpSp>
      <p:sp>
        <p:nvSpPr>
          <p:cNvPr id="12" name="CaixaDeTexto 11">
            <a:extLst>
              <a:ext uri="{FF2B5EF4-FFF2-40B4-BE49-F238E27FC236}">
                <a16:creationId xmlns:a16="http://schemas.microsoft.com/office/drawing/2014/main" id="{4E836ECE-F1F3-477B-AD3A-2AD507BE9390}"/>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703085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1E9E3CE-9816-6748-A6CF-0FD04BE93EA9}"/>
              </a:ext>
            </a:extLst>
          </p:cNvPr>
          <p:cNvSpPr/>
          <p:nvPr/>
        </p:nvSpPr>
        <p:spPr>
          <a:xfrm>
            <a:off x="442130" y="1304302"/>
            <a:ext cx="7692909" cy="4705915"/>
          </a:xfrm>
          <a:prstGeom prst="rect">
            <a:avLst/>
          </a:prstGeom>
          <a:solidFill>
            <a:srgbClr val="FB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8" name="Graphic 17">
            <a:extLst>
              <a:ext uri="{FF2B5EF4-FFF2-40B4-BE49-F238E27FC236}">
                <a16:creationId xmlns:a16="http://schemas.microsoft.com/office/drawing/2014/main" id="{8F60D947-41B8-E946-8E9B-5545043FC329}"/>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18" t="8012" r="26029" b="35732"/>
          <a:stretch/>
        </p:blipFill>
        <p:spPr>
          <a:xfrm>
            <a:off x="5005918" y="3090830"/>
            <a:ext cx="3113302" cy="2927609"/>
          </a:xfrm>
          <a:prstGeom prst="rect">
            <a:avLst/>
          </a:prstGeom>
        </p:spPr>
      </p:pic>
      <p:pic>
        <p:nvPicPr>
          <p:cNvPr id="11276" name="Picture 12" descr="Warmworld | Freepik">
            <a:extLst>
              <a:ext uri="{FF2B5EF4-FFF2-40B4-BE49-F238E27FC236}">
                <a16:creationId xmlns:a16="http://schemas.microsoft.com/office/drawing/2014/main" id="{7CCE4A68-57CF-7840-9E5E-FB36626D441A}"/>
              </a:ext>
            </a:extLst>
          </p:cNvPr>
          <p:cNvPicPr>
            <a:picLocks noChangeAspect="1" noChangeArrowheads="1"/>
          </p:cNvPicPr>
          <p:nvPr/>
        </p:nvPicPr>
        <p:blipFill>
          <a:blip r:embed="rId5">
            <a:alphaModFix amt="1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866" y="850247"/>
            <a:ext cx="3564796" cy="5745333"/>
          </a:xfrm>
          <a:prstGeom prst="rect">
            <a:avLst/>
          </a:prstGeom>
          <a:noFill/>
          <a:extLst>
            <a:ext uri="{909E8E84-426E-40DD-AFC4-6F175D3DCCD1}">
              <a14:hiddenFill xmlns:a14="http://schemas.microsoft.com/office/drawing/2010/main">
                <a:solidFill>
                  <a:srgbClr val="FFFFFF"/>
                </a:solidFill>
              </a14:hiddenFill>
            </a:ext>
          </a:extLst>
        </p:spPr>
      </p:pic>
      <p:sp>
        <p:nvSpPr>
          <p:cNvPr id="53" name="Content Placeholder 2">
            <a:extLst>
              <a:ext uri="{FF2B5EF4-FFF2-40B4-BE49-F238E27FC236}">
                <a16:creationId xmlns:a16="http://schemas.microsoft.com/office/drawing/2014/main" id="{4F127242-67B8-AD43-ACB5-065D4B277A1B}"/>
              </a:ext>
            </a:extLst>
          </p:cNvPr>
          <p:cNvSpPr txBox="1">
            <a:spLocks/>
          </p:cNvSpPr>
          <p:nvPr/>
        </p:nvSpPr>
        <p:spPr>
          <a:xfrm>
            <a:off x="550865" y="1583022"/>
            <a:ext cx="11082338" cy="4513263"/>
          </a:xfrm>
          <a:prstGeom prst="rect">
            <a:avLst/>
          </a:prstGeom>
        </p:spPr>
        <p:txBody>
          <a:bodyPr vert="horz" lIns="0" tIns="0" rIns="0" bIns="0" rtlCol="0">
            <a:noAutofit/>
          </a:bodyPr>
          <a:lstStyle>
            <a:lvl1pPr marL="135731" indent="-135731" algn="l" defTabSz="685800" rtl="0" eaLnBrk="1" latinLnBrk="0" hangingPunct="1">
              <a:lnSpc>
                <a:spcPct val="90000"/>
              </a:lnSpc>
              <a:spcBef>
                <a:spcPts val="750"/>
              </a:spcBef>
              <a:buFont typeface="Arial" panose="020B0604020202020204" pitchFamily="34" charset="0"/>
              <a:buChar char="•"/>
              <a:defRPr sz="1350" kern="1200">
                <a:solidFill>
                  <a:schemeClr val="accent2"/>
                </a:solidFill>
                <a:latin typeface="+mn-lt"/>
                <a:ea typeface="+mn-ea"/>
                <a:cs typeface="+mn-cs"/>
              </a:defRPr>
            </a:lvl1pPr>
            <a:lvl2pPr marL="335756"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2pPr>
            <a:lvl3pPr marL="535781" indent="-128588" algn="l" defTabSz="685800" rtl="0" eaLnBrk="1" latinLnBrk="0" hangingPunct="1">
              <a:lnSpc>
                <a:spcPct val="90000"/>
              </a:lnSpc>
              <a:spcBef>
                <a:spcPts val="375"/>
              </a:spcBef>
              <a:buFont typeface="Calibri" panose="020F0502020204030204" pitchFamily="34" charset="0"/>
              <a:buChar char="–"/>
              <a:defRPr sz="1350" kern="1200">
                <a:solidFill>
                  <a:schemeClr val="accent2"/>
                </a:solidFill>
                <a:latin typeface="+mn-lt"/>
                <a:ea typeface="+mn-ea"/>
                <a:cs typeface="+mn-cs"/>
              </a:defRPr>
            </a:lvl3pPr>
            <a:lvl4pPr marL="671513" indent="-135731"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4pPr>
            <a:lvl5pPr marL="864394" indent="-185738" algn="l" defTabSz="685800" rtl="0" eaLnBrk="1" latinLnBrk="0" hangingPunct="1">
              <a:lnSpc>
                <a:spcPct val="90000"/>
              </a:lnSpc>
              <a:spcBef>
                <a:spcPts val="375"/>
              </a:spcBef>
              <a:buFont typeface="Arial" panose="020B0604020202020204" pitchFamily="34" charset="0"/>
              <a:buChar char="•"/>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indent="0">
              <a:buClr>
                <a:sysClr val="window" lastClr="FFFFFF"/>
              </a:buClr>
              <a:buNone/>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marL="353616" lvl="2" indent="-214313">
              <a:defRPr/>
            </a:pPr>
            <a:endParaRPr lang="en-GB" dirty="0">
              <a:solidFill>
                <a:srgbClr val="595959"/>
              </a:solidFill>
              <a:latin typeface="Arial" panose="020B0604020202020204"/>
              <a:ea typeface="Helvetica Neue"/>
              <a:cs typeface="Helvetica Neue"/>
            </a:endParaRPr>
          </a:p>
          <a:p>
            <a:pPr lvl="2" indent="0">
              <a:buNone/>
              <a:defRPr/>
            </a:pPr>
            <a:endParaRPr lang="en-GB" b="1" i="1" spc="-4" baseline="30000" dirty="0">
              <a:solidFill>
                <a:srgbClr val="595959"/>
              </a:solidFill>
              <a:latin typeface="Arial" panose="020B0604020202020204"/>
              <a:ea typeface="Helvetica Neue"/>
              <a:cs typeface="Arial"/>
            </a:endParaRPr>
          </a:p>
          <a:p>
            <a:pPr marL="0" lvl="2" indent="0">
              <a:buNone/>
              <a:defRPr/>
            </a:pPr>
            <a:endParaRPr lang="en-GB" b="1" dirty="0">
              <a:solidFill>
                <a:srgbClr val="595959"/>
              </a:solidFill>
              <a:latin typeface="Arial" panose="020B0604020202020204"/>
              <a:ea typeface="Helvetica Neue"/>
              <a:cs typeface="Helvetica Neue"/>
            </a:endParaRPr>
          </a:p>
        </p:txBody>
      </p:sp>
      <p:sp>
        <p:nvSpPr>
          <p:cNvPr id="8" name="CaixaDeTexto 7">
            <a:extLst>
              <a:ext uri="{FF2B5EF4-FFF2-40B4-BE49-F238E27FC236}">
                <a16:creationId xmlns:a16="http://schemas.microsoft.com/office/drawing/2014/main" id="{506D952E-09B1-A441-8164-EF1DA70C263F}"/>
              </a:ext>
            </a:extLst>
          </p:cNvPr>
          <p:cNvSpPr txBox="1"/>
          <p:nvPr/>
        </p:nvSpPr>
        <p:spPr>
          <a:xfrm>
            <a:off x="834451" y="1625933"/>
            <a:ext cx="6402441" cy="4062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Clr>
                <a:schemeClr val="bg1"/>
              </a:buClr>
              <a:buFont typeface="+mj-lt"/>
              <a:buAutoNum type="arabicParenR"/>
            </a:pPr>
            <a:r>
              <a:rPr lang="pt-PT" b="1" dirty="0">
                <a:solidFill>
                  <a:srgbClr val="D5D5D5">
                    <a:lumMod val="10000"/>
                  </a:srgbClr>
                </a:solidFill>
                <a:latin typeface="Calibri" panose="020F0502020204030204" pitchFamily="34" charset="0"/>
                <a:ea typeface="Helvetica Neue"/>
                <a:cs typeface="Calibri" panose="020F0502020204030204" pitchFamily="34" charset="0"/>
              </a:rPr>
              <a:t>Preparação para a implementação de PROs</a:t>
            </a:r>
            <a:r>
              <a:rPr lang="pt-PT" baseline="30000" dirty="0">
                <a:solidFill>
                  <a:srgbClr val="D5D5D5">
                    <a:lumMod val="10000"/>
                  </a:srgbClr>
                </a:solidFill>
                <a:latin typeface="Calibri" panose="020F0502020204030204" pitchFamily="34" charset="0"/>
                <a:ea typeface="Helvetica Neue"/>
                <a:cs typeface="Calibri" panose="020F0502020204030204" pitchFamily="34" charset="0"/>
              </a:rPr>
              <a:t>1,2</a:t>
            </a:r>
          </a:p>
          <a:p>
            <a:pPr marL="742950" lvl="1" indent="-285750">
              <a:buFont typeface="Wingdings" pitchFamily="2" charset="2"/>
              <a:buChar char="ü"/>
            </a:pPr>
            <a:r>
              <a:rPr lang="pt-PT" dirty="0">
                <a:solidFill>
                  <a:srgbClr val="D5D5D5">
                    <a:lumMod val="10000"/>
                  </a:srgbClr>
                </a:solidFill>
                <a:latin typeface="Calibri" panose="020F0502020204030204" pitchFamily="34" charset="0"/>
                <a:ea typeface="Helvetica Neue"/>
                <a:cs typeface="Calibri" panose="020F0502020204030204" pitchFamily="34" charset="0"/>
              </a:rPr>
              <a:t>Avaliação local da capacidade</a:t>
            </a:r>
          </a:p>
          <a:p>
            <a:pPr marL="742950" lvl="1" indent="-285750">
              <a:buFont typeface="Wingdings" pitchFamily="2" charset="2"/>
              <a:buChar char="ü"/>
            </a:pPr>
            <a:r>
              <a:rPr lang="pt-PT" dirty="0">
                <a:solidFill>
                  <a:srgbClr val="D5D5D5">
                    <a:lumMod val="10000"/>
                  </a:srgbClr>
                </a:solidFill>
                <a:latin typeface="Calibri" panose="020F0502020204030204" pitchFamily="34" charset="0"/>
                <a:ea typeface="Helvetica Neue"/>
                <a:cs typeface="Calibri" panose="020F0502020204030204" pitchFamily="34" charset="0"/>
              </a:rPr>
              <a:t>Identificação e apresentação do seu “valor”</a:t>
            </a:r>
          </a:p>
          <a:p>
            <a:endParaRPr lang="pt-PT" b="1" baseline="30000" dirty="0">
              <a:solidFill>
                <a:srgbClr val="D5D5D5">
                  <a:lumMod val="10000"/>
                </a:srgbClr>
              </a:solidFill>
              <a:latin typeface="Calibri" panose="020F0502020204030204" pitchFamily="34" charset="0"/>
              <a:ea typeface="Helvetica Neue"/>
              <a:cs typeface="Calibri" panose="020F0502020204030204" pitchFamily="34" charset="0"/>
            </a:endParaRPr>
          </a:p>
          <a:p>
            <a:pPr marL="342900" indent="-342900">
              <a:buClr>
                <a:schemeClr val="bg1"/>
              </a:buClr>
              <a:buFont typeface="+mj-lt"/>
              <a:buAutoNum type="arabicParenR" startAt="2"/>
            </a:pPr>
            <a:r>
              <a:rPr lang="pt-PT" b="1" dirty="0">
                <a:solidFill>
                  <a:srgbClr val="D5D5D5">
                    <a:lumMod val="10000"/>
                  </a:srgbClr>
                </a:solidFill>
                <a:latin typeface="Calibri" panose="020F0502020204030204" pitchFamily="34" charset="0"/>
                <a:ea typeface="Helvetica Neue"/>
                <a:cs typeface="Calibri" panose="020F0502020204030204" pitchFamily="34" charset="0"/>
              </a:rPr>
              <a:t>Métodos técnicos para recolha de dados</a:t>
            </a:r>
            <a:r>
              <a:rPr lang="pt-PT" baseline="30000" dirty="0">
                <a:solidFill>
                  <a:srgbClr val="D5D5D5">
                    <a:lumMod val="10000"/>
                  </a:srgbClr>
                </a:solidFill>
                <a:latin typeface="Calibri" panose="020F0502020204030204" pitchFamily="34" charset="0"/>
                <a:ea typeface="Helvetica Neue"/>
                <a:cs typeface="Calibri" panose="020F0502020204030204" pitchFamily="34" charset="0"/>
              </a:rPr>
              <a:t>2</a:t>
            </a:r>
          </a:p>
          <a:p>
            <a:pPr marL="342900" indent="-342900">
              <a:buClr>
                <a:schemeClr val="bg1"/>
              </a:buClr>
              <a:buFont typeface="+mj-lt"/>
              <a:buAutoNum type="arabicParenR" startAt="2"/>
            </a:pPr>
            <a:endParaRPr lang="pt-PT" baseline="30000" dirty="0">
              <a:solidFill>
                <a:srgbClr val="D5D5D5">
                  <a:lumMod val="10000"/>
                </a:srgbClr>
              </a:solidFill>
              <a:latin typeface="Calibri" panose="020F0502020204030204" pitchFamily="34" charset="0"/>
              <a:ea typeface="Helvetica Neue"/>
              <a:cs typeface="Calibri" panose="020F0502020204030204" pitchFamily="34" charset="0"/>
            </a:endParaRPr>
          </a:p>
          <a:p>
            <a:pPr marL="342900" indent="-342900">
              <a:buClr>
                <a:schemeClr val="bg1"/>
              </a:buClr>
              <a:buFont typeface="+mj-lt"/>
              <a:buAutoNum type="arabicParenR" startAt="2"/>
            </a:pPr>
            <a:r>
              <a:rPr lang="pt-PT" b="1" dirty="0">
                <a:solidFill>
                  <a:srgbClr val="D5D5D5">
                    <a:lumMod val="10000"/>
                  </a:srgbClr>
                </a:solidFill>
                <a:latin typeface="Calibri" panose="020F0502020204030204" pitchFamily="34" charset="0"/>
                <a:ea typeface="Helvetica Neue"/>
                <a:cs typeface="Calibri" panose="020F0502020204030204" pitchFamily="34" charset="0"/>
              </a:rPr>
              <a:t>Criação do questionário a ser apresentado aos doentes</a:t>
            </a:r>
            <a:r>
              <a:rPr lang="pt-PT" baseline="30000" dirty="0">
                <a:solidFill>
                  <a:srgbClr val="D5D5D5">
                    <a:lumMod val="10000"/>
                  </a:srgbClr>
                </a:solidFill>
                <a:latin typeface="Calibri" panose="020F0502020204030204" pitchFamily="34" charset="0"/>
                <a:ea typeface="Helvetica Neue"/>
                <a:cs typeface="Calibri" panose="020F0502020204030204" pitchFamily="34" charset="0"/>
              </a:rPr>
              <a:t>2</a:t>
            </a:r>
            <a:endParaRPr lang="pt-PT" dirty="0">
              <a:solidFill>
                <a:srgbClr val="D5D5D5">
                  <a:lumMod val="10000"/>
                </a:srgbClr>
              </a:solidFill>
              <a:latin typeface="Calibri" panose="020F0502020204030204" pitchFamily="34" charset="0"/>
              <a:ea typeface="Helvetica Neue"/>
              <a:cs typeface="Calibri" panose="020F0502020204030204" pitchFamily="34" charset="0"/>
            </a:endParaRPr>
          </a:p>
          <a:p>
            <a:pPr marL="800100" lvl="1" indent="-342900">
              <a:buFont typeface="Wingdings" pitchFamily="2" charset="2"/>
              <a:buChar char="ü"/>
            </a:pPr>
            <a:r>
              <a:rPr lang="pt-PT" dirty="0">
                <a:solidFill>
                  <a:srgbClr val="D5D5D5">
                    <a:lumMod val="10000"/>
                  </a:srgbClr>
                </a:solidFill>
                <a:latin typeface="Calibri" panose="020F0502020204030204" pitchFamily="34" charset="0"/>
                <a:ea typeface="Helvetica Neue"/>
                <a:cs typeface="Calibri" panose="020F0502020204030204" pitchFamily="34" charset="0"/>
              </a:rPr>
              <a:t>Tópicos a incluir</a:t>
            </a:r>
          </a:p>
          <a:p>
            <a:pPr marL="800100" lvl="1" indent="-342900">
              <a:buFont typeface="Wingdings" pitchFamily="2" charset="2"/>
              <a:buChar char="ü"/>
            </a:pPr>
            <a:r>
              <a:rPr lang="pt-PT" dirty="0">
                <a:solidFill>
                  <a:srgbClr val="D5D5D5">
                    <a:lumMod val="10000"/>
                  </a:srgbClr>
                </a:solidFill>
                <a:latin typeface="Calibri" panose="020F0502020204030204" pitchFamily="34" charset="0"/>
                <a:ea typeface="Helvetica Neue"/>
                <a:cs typeface="Calibri" panose="020F0502020204030204" pitchFamily="34" charset="0"/>
              </a:rPr>
              <a:t>Como implementar (papel, email, dispositivos eletrónicos)</a:t>
            </a:r>
          </a:p>
          <a:p>
            <a:pPr marL="800100" lvl="1" indent="-342900">
              <a:buFont typeface="Wingdings" pitchFamily="2" charset="2"/>
              <a:buChar char="ü"/>
            </a:pPr>
            <a:r>
              <a:rPr lang="pt-PT" dirty="0">
                <a:solidFill>
                  <a:srgbClr val="D5D5D5">
                    <a:lumMod val="10000"/>
                  </a:srgbClr>
                </a:solidFill>
                <a:latin typeface="Calibri" panose="020F0502020204030204" pitchFamily="34" charset="0"/>
                <a:ea typeface="Helvetica Neue"/>
                <a:cs typeface="Calibri" panose="020F0502020204030204" pitchFamily="34" charset="0"/>
              </a:rPr>
              <a:t>Interpretação dos resultados</a:t>
            </a:r>
          </a:p>
          <a:p>
            <a:pPr marL="800100" lvl="1" indent="-342900">
              <a:buFont typeface="Wingdings" pitchFamily="2" charset="2"/>
              <a:buChar char="ü"/>
            </a:pPr>
            <a:r>
              <a:rPr lang="pt-PT" dirty="0">
                <a:solidFill>
                  <a:srgbClr val="D5D5D5">
                    <a:lumMod val="10000"/>
                  </a:srgbClr>
                </a:solidFill>
                <a:latin typeface="Calibri" panose="020F0502020204030204" pitchFamily="34" charset="0"/>
                <a:ea typeface="Helvetica Neue"/>
                <a:cs typeface="Calibri" panose="020F0502020204030204" pitchFamily="34" charset="0"/>
              </a:rPr>
              <a:t>Frequência de recolha</a:t>
            </a:r>
          </a:p>
          <a:p>
            <a:pPr lvl="1"/>
            <a:endParaRPr lang="pt-PT" dirty="0">
              <a:solidFill>
                <a:srgbClr val="D5D5D5">
                  <a:lumMod val="10000"/>
                </a:srgbClr>
              </a:solidFill>
              <a:latin typeface="Calibri" panose="020F0502020204030204" pitchFamily="34" charset="0"/>
              <a:ea typeface="Helvetica Neue"/>
              <a:cs typeface="Calibri" panose="020F0502020204030204" pitchFamily="34" charset="0"/>
            </a:endParaRPr>
          </a:p>
          <a:p>
            <a:pPr marL="342900" indent="-342900">
              <a:buClr>
                <a:schemeClr val="bg1"/>
              </a:buClr>
              <a:buFont typeface="+mj-lt"/>
              <a:buAutoNum type="arabicParenR" startAt="2"/>
            </a:pPr>
            <a:r>
              <a:rPr lang="pt-PT" b="1" dirty="0">
                <a:solidFill>
                  <a:srgbClr val="D5D5D5">
                    <a:lumMod val="10000"/>
                  </a:srgbClr>
                </a:solidFill>
                <a:latin typeface="Calibri" panose="020F0502020204030204" pitchFamily="34" charset="0"/>
                <a:ea typeface="Helvetica Neue"/>
                <a:cs typeface="Calibri" panose="020F0502020204030204" pitchFamily="34" charset="0"/>
              </a:rPr>
              <a:t>Treino da equipa e protocolos de atuação</a:t>
            </a:r>
            <a:r>
              <a:rPr lang="pt-PT" baseline="30000" dirty="0">
                <a:solidFill>
                  <a:srgbClr val="D5D5D5">
                    <a:lumMod val="10000"/>
                  </a:srgbClr>
                </a:solidFill>
                <a:latin typeface="Calibri" panose="020F0502020204030204" pitchFamily="34" charset="0"/>
                <a:ea typeface="Helvetica Neue"/>
                <a:cs typeface="Calibri" panose="020F0502020204030204" pitchFamily="34" charset="0"/>
              </a:rPr>
              <a:t>2</a:t>
            </a:r>
          </a:p>
          <a:p>
            <a:endParaRPr lang="pt-PT" b="1" dirty="0">
              <a:solidFill>
                <a:srgbClr val="D5D5D5">
                  <a:lumMod val="10000"/>
                </a:srgbClr>
              </a:solidFill>
              <a:latin typeface="Calibri" panose="020F0502020204030204" pitchFamily="34" charset="0"/>
              <a:ea typeface="Helvetica Neue"/>
              <a:cs typeface="Calibri" panose="020F0502020204030204" pitchFamily="34" charset="0"/>
            </a:endParaRPr>
          </a:p>
          <a:p>
            <a:r>
              <a:rPr lang="pt-PT" b="1" dirty="0">
                <a:solidFill>
                  <a:schemeClr val="bg1"/>
                </a:solidFill>
                <a:latin typeface="Calibri" panose="020F0502020204030204" pitchFamily="34" charset="0"/>
                <a:ea typeface="Helvetica Neue"/>
                <a:cs typeface="Calibri" panose="020F0502020204030204" pitchFamily="34" charset="0"/>
              </a:rPr>
              <a:t>5)   </a:t>
            </a:r>
            <a:r>
              <a:rPr lang="pt-PT" b="1" dirty="0">
                <a:solidFill>
                  <a:srgbClr val="D5D5D5">
                    <a:lumMod val="10000"/>
                  </a:srgbClr>
                </a:solidFill>
                <a:latin typeface="Calibri" panose="020F0502020204030204" pitchFamily="34" charset="0"/>
                <a:ea typeface="Helvetica Neue"/>
                <a:cs typeface="Calibri" panose="020F0502020204030204" pitchFamily="34" charset="0"/>
              </a:rPr>
              <a:t>Implementação do projeto</a:t>
            </a:r>
            <a:r>
              <a:rPr lang="pt-PT" dirty="0">
                <a:solidFill>
                  <a:srgbClr val="D5D5D5">
                    <a:lumMod val="10000"/>
                  </a:srgbClr>
                </a:solidFill>
                <a:latin typeface="Calibri" panose="020F0502020204030204" pitchFamily="34" charset="0"/>
                <a:ea typeface="Helvetica Neue"/>
                <a:cs typeface="Calibri" panose="020F0502020204030204" pitchFamily="34" charset="0"/>
              </a:rPr>
              <a:t> (avaliação e monitorização)</a:t>
            </a:r>
            <a:r>
              <a:rPr lang="pt-PT" baseline="30000" dirty="0">
                <a:solidFill>
                  <a:srgbClr val="D5D5D5">
                    <a:lumMod val="10000"/>
                  </a:srgbClr>
                </a:solidFill>
                <a:latin typeface="Calibri" panose="020F0502020204030204" pitchFamily="34" charset="0"/>
                <a:ea typeface="Helvetica Neue"/>
                <a:cs typeface="Calibri" panose="020F0502020204030204" pitchFamily="34" charset="0"/>
              </a:rPr>
              <a:t>3</a:t>
            </a:r>
            <a:endParaRPr lang="pt-PT" dirty="0">
              <a:solidFill>
                <a:srgbClr val="D5D5D5">
                  <a:lumMod val="10000"/>
                </a:srgbClr>
              </a:solidFill>
              <a:latin typeface="Calibri" panose="020F0502020204030204" pitchFamily="34" charset="0"/>
              <a:ea typeface="Helvetica Neue"/>
              <a:cs typeface="Calibri" panose="020F0502020204030204" pitchFamily="34" charset="0"/>
            </a:endParaRPr>
          </a:p>
        </p:txBody>
      </p:sp>
      <p:pic>
        <p:nvPicPr>
          <p:cNvPr id="11268" name="Picture 4" descr="Planejamento Estratégico: O que é? Conceitos, Definição e Etapas">
            <a:extLst>
              <a:ext uri="{FF2B5EF4-FFF2-40B4-BE49-F238E27FC236}">
                <a16:creationId xmlns:a16="http://schemas.microsoft.com/office/drawing/2014/main" id="{FD4AA7B9-5005-6349-929F-C9C9544F929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909" y="4381147"/>
            <a:ext cx="3492961" cy="1964790"/>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EE8ED016-70A2-2E4B-9EF5-218609E0E22F}"/>
              </a:ext>
            </a:extLst>
          </p:cNvPr>
          <p:cNvSpPr txBox="1"/>
          <p:nvPr/>
        </p:nvSpPr>
        <p:spPr>
          <a:xfrm>
            <a:off x="156357" y="6487858"/>
            <a:ext cx="857550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Porter,I.</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.J.Comp.Eff.Res.5,507–519(2016) 2-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Kall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M.</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al</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.Lancet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HIV7,e59–e68(2020). 3-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Lavallee,D.C.</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al.</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HealthAff.35,575–582(2016)</a:t>
            </a:r>
          </a:p>
        </p:txBody>
      </p:sp>
      <p:grpSp>
        <p:nvGrpSpPr>
          <p:cNvPr id="15" name="Agrupar 14">
            <a:extLst>
              <a:ext uri="{FF2B5EF4-FFF2-40B4-BE49-F238E27FC236}">
                <a16:creationId xmlns:a16="http://schemas.microsoft.com/office/drawing/2014/main" id="{D9DEF090-9633-BA4D-9DDC-644AB992FCE9}"/>
              </a:ext>
            </a:extLst>
          </p:cNvPr>
          <p:cNvGrpSpPr/>
          <p:nvPr/>
        </p:nvGrpSpPr>
        <p:grpSpPr>
          <a:xfrm>
            <a:off x="8530230" y="1494458"/>
            <a:ext cx="3102973" cy="2715101"/>
            <a:chOff x="8530229" y="1344199"/>
            <a:chExt cx="3102973" cy="2715101"/>
          </a:xfrm>
        </p:grpSpPr>
        <p:pic>
          <p:nvPicPr>
            <p:cNvPr id="11274" name="Picture 10" descr="Planejamento Estratégico | Tecnologia Aplicada na Análise de Negócios">
              <a:extLst>
                <a:ext uri="{FF2B5EF4-FFF2-40B4-BE49-F238E27FC236}">
                  <a16:creationId xmlns:a16="http://schemas.microsoft.com/office/drawing/2014/main" id="{89002E36-A10A-9842-A5CD-B8BE859ADD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0229" y="1344199"/>
              <a:ext cx="3102973" cy="271510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6E12337D-B7D0-064C-8010-87703DDD7D9C}"/>
                </a:ext>
              </a:extLst>
            </p:cNvPr>
            <p:cNvSpPr txBox="1"/>
            <p:nvPr/>
          </p:nvSpPr>
          <p:spPr>
            <a:xfrm rot="21172873">
              <a:off x="9454659" y="2606060"/>
              <a:ext cx="1623971" cy="748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38"/>
              <a:r>
                <a:rPr lang="pt-PT" sz="1400" b="1" dirty="0">
                  <a:solidFill>
                    <a:srgbClr val="D5D5D5">
                      <a:lumMod val="10000"/>
                    </a:srgbClr>
                  </a:solidFill>
                  <a:latin typeface="Helvetica Neue"/>
                  <a:ea typeface="Helvetica Neue"/>
                  <a:cs typeface="Helvetica Neue"/>
                </a:rPr>
                <a:t>Plano de integração de </a:t>
              </a:r>
              <a:r>
                <a:rPr lang="pt-PT" sz="1400" b="1" dirty="0" err="1">
                  <a:solidFill>
                    <a:srgbClr val="D5D5D5">
                      <a:lumMod val="10000"/>
                    </a:srgbClr>
                  </a:solidFill>
                  <a:latin typeface="Helvetica Neue"/>
                  <a:ea typeface="Helvetica Neue"/>
                  <a:cs typeface="Helvetica Neue"/>
                </a:rPr>
                <a:t>PROs</a:t>
              </a:r>
              <a:endParaRPr lang="pt-PT" sz="1400" b="1" dirty="0">
                <a:solidFill>
                  <a:srgbClr val="D5D5D5">
                    <a:lumMod val="10000"/>
                  </a:srgbClr>
                </a:solidFill>
                <a:latin typeface="Helvetica Neue"/>
                <a:ea typeface="Helvetica Neue"/>
                <a:cs typeface="Helvetica Neue"/>
              </a:endParaRPr>
            </a:p>
          </p:txBody>
        </p:sp>
      </p:grpSp>
      <p:sp>
        <p:nvSpPr>
          <p:cNvPr id="11" name="CaixaDeTexto 12">
            <a:extLst>
              <a:ext uri="{FF2B5EF4-FFF2-40B4-BE49-F238E27FC236}">
                <a16:creationId xmlns:a16="http://schemas.microsoft.com/office/drawing/2014/main" id="{0D902232-2CA6-A14D-A3D2-5E8BF8A5BD5D}"/>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Estratégia</a:t>
            </a:r>
            <a:r>
              <a:rPr lang="en-US" sz="2200" b="1" dirty="0">
                <a:solidFill>
                  <a:srgbClr val="5B595D"/>
                </a:solidFill>
              </a:rPr>
              <a:t> de </a:t>
            </a:r>
            <a:r>
              <a:rPr lang="en-US" sz="2200" b="1" dirty="0" err="1">
                <a:solidFill>
                  <a:srgbClr val="5B595D"/>
                </a:solidFill>
              </a:rPr>
              <a:t>implementação</a:t>
            </a:r>
            <a:r>
              <a:rPr lang="en-US" sz="2200" b="1" dirty="0">
                <a:solidFill>
                  <a:srgbClr val="5B595D"/>
                </a:solidFill>
              </a:rPr>
              <a:t> de PROs</a:t>
            </a:r>
            <a:endParaRPr lang="pt-PT" sz="2200" b="1" kern="0" dirty="0">
              <a:solidFill>
                <a:srgbClr val="5B595D"/>
              </a:solidFill>
              <a:latin typeface="Helvetica Neue"/>
              <a:ea typeface="Helvetica Neue"/>
              <a:cs typeface="Helvetica Neue"/>
              <a:sym typeface="Helvetica Neue"/>
            </a:endParaRPr>
          </a:p>
        </p:txBody>
      </p:sp>
      <p:sp>
        <p:nvSpPr>
          <p:cNvPr id="13" name="CaixaDeTexto 12">
            <a:extLst>
              <a:ext uri="{FF2B5EF4-FFF2-40B4-BE49-F238E27FC236}">
                <a16:creationId xmlns:a16="http://schemas.microsoft.com/office/drawing/2014/main" id="{08A892F6-5BCA-4A6F-BDDD-724465186959}"/>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442939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aixaDeTexto 42">
            <a:extLst>
              <a:ext uri="{FF2B5EF4-FFF2-40B4-BE49-F238E27FC236}">
                <a16:creationId xmlns:a16="http://schemas.microsoft.com/office/drawing/2014/main" id="{AB420427-7140-3A48-89BE-F176CA16808C}"/>
              </a:ext>
            </a:extLst>
          </p:cNvPr>
          <p:cNvSpPr txBox="1"/>
          <p:nvPr/>
        </p:nvSpPr>
        <p:spPr>
          <a:xfrm>
            <a:off x="1607247" y="1206594"/>
            <a:ext cx="8977506" cy="400110"/>
          </a:xfrm>
          <a:prstGeom prst="rect">
            <a:avLst/>
          </a:prstGeom>
          <a:noFill/>
        </p:spPr>
        <p:txBody>
          <a:bodyPr wrap="square">
            <a:spAutoFit/>
          </a:bodyPr>
          <a:lstStyle/>
          <a:p>
            <a:pPr algn="ctr"/>
            <a:r>
              <a:rPr lang="pt-PT" sz="2000" b="1" dirty="0">
                <a:solidFill>
                  <a:srgbClr val="000000"/>
                </a:solidFill>
                <a:latin typeface="Calibri" panose="020F0502020204030204" pitchFamily="34" charset="0"/>
                <a:ea typeface="Helvetica Neue"/>
                <a:cs typeface="Calibri" panose="020F0502020204030204" pitchFamily="34" charset="0"/>
              </a:rPr>
              <a:t>Modelo conceptual de integração dos </a:t>
            </a:r>
            <a:r>
              <a:rPr lang="pt-PT" sz="2000" b="1" dirty="0" err="1">
                <a:solidFill>
                  <a:srgbClr val="000000"/>
                </a:solidFill>
                <a:latin typeface="Calibri" panose="020F0502020204030204" pitchFamily="34" charset="0"/>
                <a:ea typeface="Helvetica Neue"/>
                <a:cs typeface="Calibri" panose="020F0502020204030204" pitchFamily="34" charset="0"/>
              </a:rPr>
              <a:t>PROs</a:t>
            </a:r>
            <a:r>
              <a:rPr lang="pt-PT" sz="2000" b="1" dirty="0">
                <a:solidFill>
                  <a:srgbClr val="000000"/>
                </a:solidFill>
                <a:latin typeface="Calibri" panose="020F0502020204030204" pitchFamily="34" charset="0"/>
                <a:ea typeface="Helvetica Neue"/>
                <a:cs typeface="Calibri" panose="020F0502020204030204" pitchFamily="34" charset="0"/>
              </a:rPr>
              <a:t> na prática clinica</a:t>
            </a:r>
            <a:r>
              <a:rPr lang="pt-PT" sz="2000" b="1" baseline="30000" dirty="0">
                <a:solidFill>
                  <a:srgbClr val="000000"/>
                </a:solidFill>
                <a:latin typeface="Calibri" panose="020F0502020204030204" pitchFamily="34" charset="0"/>
                <a:ea typeface="Helvetica Neue"/>
                <a:cs typeface="Calibri" panose="020F0502020204030204" pitchFamily="34" charset="0"/>
              </a:rPr>
              <a:t>1</a:t>
            </a:r>
            <a:r>
              <a:rPr lang="pt-PT" sz="2000" b="1" dirty="0">
                <a:solidFill>
                  <a:srgbClr val="000000"/>
                </a:solidFill>
                <a:latin typeface="Calibri" panose="020F0502020204030204" pitchFamily="34" charset="0"/>
                <a:ea typeface="Helvetica Neue"/>
                <a:cs typeface="Calibri" panose="020F0502020204030204" pitchFamily="34" charset="0"/>
              </a:rPr>
              <a:t>:</a:t>
            </a:r>
          </a:p>
        </p:txBody>
      </p:sp>
      <p:sp>
        <p:nvSpPr>
          <p:cNvPr id="49" name="CaixaDeTexto 48">
            <a:extLst>
              <a:ext uri="{FF2B5EF4-FFF2-40B4-BE49-F238E27FC236}">
                <a16:creationId xmlns:a16="http://schemas.microsoft.com/office/drawing/2014/main" id="{9170964F-D83F-4E49-B019-3A0D76B6EA39}"/>
              </a:ext>
            </a:extLst>
          </p:cNvPr>
          <p:cNvSpPr txBox="1"/>
          <p:nvPr/>
        </p:nvSpPr>
        <p:spPr>
          <a:xfrm>
            <a:off x="5284079" y="4570274"/>
            <a:ext cx="503499" cy="230832"/>
          </a:xfrm>
          <a:prstGeom prst="rect">
            <a:avLst/>
          </a:prstGeom>
          <a:solidFill>
            <a:schemeClr val="bg1"/>
          </a:solidFill>
        </p:spPr>
        <p:txBody>
          <a:bodyPr wrap="square" rtlCol="0">
            <a:spAutoFit/>
          </a:bodyPr>
          <a:lstStyle/>
          <a:p>
            <a:endParaRPr lang="pt-PT" sz="900" dirty="0">
              <a:latin typeface="Helvetica Neue"/>
              <a:ea typeface="Helvetica Neue"/>
              <a:cs typeface="Helvetica Neue"/>
            </a:endParaRPr>
          </a:p>
        </p:txBody>
      </p:sp>
      <p:grpSp>
        <p:nvGrpSpPr>
          <p:cNvPr id="4" name="Group 3">
            <a:extLst>
              <a:ext uri="{FF2B5EF4-FFF2-40B4-BE49-F238E27FC236}">
                <a16:creationId xmlns:a16="http://schemas.microsoft.com/office/drawing/2014/main" id="{F64C62C4-EEBE-D847-B46B-1067F5DBCC56}"/>
              </a:ext>
            </a:extLst>
          </p:cNvPr>
          <p:cNvGrpSpPr/>
          <p:nvPr/>
        </p:nvGrpSpPr>
        <p:grpSpPr>
          <a:xfrm>
            <a:off x="3434693" y="1755735"/>
            <a:ext cx="4463177" cy="4302767"/>
            <a:chOff x="3628134" y="1755735"/>
            <a:chExt cx="4463177" cy="4302767"/>
          </a:xfrm>
        </p:grpSpPr>
        <p:grpSp>
          <p:nvGrpSpPr>
            <p:cNvPr id="59" name="Agrupar 58">
              <a:extLst>
                <a:ext uri="{FF2B5EF4-FFF2-40B4-BE49-F238E27FC236}">
                  <a16:creationId xmlns:a16="http://schemas.microsoft.com/office/drawing/2014/main" id="{81C3C7B0-4FAC-C546-8AAE-64939CF007AE}"/>
                </a:ext>
              </a:extLst>
            </p:cNvPr>
            <p:cNvGrpSpPr/>
            <p:nvPr/>
          </p:nvGrpSpPr>
          <p:grpSpPr>
            <a:xfrm>
              <a:off x="3806692" y="1755735"/>
              <a:ext cx="4284619" cy="4302767"/>
              <a:chOff x="3461953" y="1799440"/>
              <a:chExt cx="4985465" cy="4856867"/>
            </a:xfrm>
          </p:grpSpPr>
          <p:pic>
            <p:nvPicPr>
              <p:cNvPr id="60" name="Imagem 59">
                <a:extLst>
                  <a:ext uri="{FF2B5EF4-FFF2-40B4-BE49-F238E27FC236}">
                    <a16:creationId xmlns:a16="http://schemas.microsoft.com/office/drawing/2014/main" id="{82C7ECAA-1272-F847-A8DE-B9008A55BC56}"/>
                  </a:ext>
                </a:extLst>
              </p:cNvPr>
              <p:cNvPicPr>
                <a:picLocks noChangeAspect="1"/>
              </p:cNvPicPr>
              <p:nvPr/>
            </p:nvPicPr>
            <p:blipFill rotWithShape="1">
              <a:blip r:embed="rId3">
                <a:extLst>
                  <a:ext uri="{28A0092B-C50C-407E-A947-70E740481C1C}">
                    <a14:useLocalDpi xmlns:a14="http://schemas.microsoft.com/office/drawing/2010/main" val="0"/>
                  </a:ext>
                </a:extLst>
              </a:blip>
              <a:srcRect l="21042" t="30389" r="37302" b="4681"/>
              <a:stretch/>
            </p:blipFill>
            <p:spPr>
              <a:xfrm>
                <a:off x="3461953" y="1799440"/>
                <a:ext cx="4985465" cy="4856867"/>
              </a:xfrm>
              <a:prstGeom prst="rect">
                <a:avLst/>
              </a:prstGeom>
            </p:spPr>
          </p:pic>
          <p:pic>
            <p:nvPicPr>
              <p:cNvPr id="61" name="Imagem 60">
                <a:extLst>
                  <a:ext uri="{FF2B5EF4-FFF2-40B4-BE49-F238E27FC236}">
                    <a16:creationId xmlns:a16="http://schemas.microsoft.com/office/drawing/2014/main" id="{4DC88429-F83C-814F-A29B-6BCC78A27668}"/>
                  </a:ext>
                </a:extLst>
              </p:cNvPr>
              <p:cNvPicPr>
                <a:picLocks noChangeAspect="1"/>
              </p:cNvPicPr>
              <p:nvPr/>
            </p:nvPicPr>
            <p:blipFill rotWithShape="1">
              <a:blip r:embed="rId3">
                <a:extLst>
                  <a:ext uri="{28A0092B-C50C-407E-A947-70E740481C1C}">
                    <a14:useLocalDpi xmlns:a14="http://schemas.microsoft.com/office/drawing/2010/main" val="0"/>
                  </a:ext>
                </a:extLst>
              </a:blip>
              <a:srcRect l="43453" t="61623" r="52582" b="36934"/>
              <a:stretch/>
            </p:blipFill>
            <p:spPr>
              <a:xfrm>
                <a:off x="6066169" y="3357000"/>
                <a:ext cx="632939" cy="144000"/>
              </a:xfrm>
              <a:prstGeom prst="rect">
                <a:avLst/>
              </a:prstGeom>
            </p:spPr>
          </p:pic>
          <p:sp>
            <p:nvSpPr>
              <p:cNvPr id="62" name="CaixaDeTexto 61">
                <a:extLst>
                  <a:ext uri="{FF2B5EF4-FFF2-40B4-BE49-F238E27FC236}">
                    <a16:creationId xmlns:a16="http://schemas.microsoft.com/office/drawing/2014/main" id="{A602C0BD-986C-D647-B750-271A26EA30F7}"/>
                  </a:ext>
                </a:extLst>
              </p:cNvPr>
              <p:cNvSpPr txBox="1"/>
              <p:nvPr/>
            </p:nvSpPr>
            <p:spPr>
              <a:xfrm>
                <a:off x="6021544" y="3293009"/>
                <a:ext cx="684040" cy="277929"/>
              </a:xfrm>
              <a:prstGeom prst="rect">
                <a:avLst/>
              </a:prstGeom>
              <a:noFill/>
              <a:ln>
                <a:noFill/>
              </a:ln>
            </p:spPr>
            <p:txBody>
              <a:bodyPr wrap="square" rtlCol="0">
                <a:spAutoFit/>
              </a:bodyPr>
              <a:lstStyle/>
              <a:p>
                <a:pPr defTabSz="457200"/>
                <a:r>
                  <a:rPr lang="pt-PT" sz="1000" b="1" dirty="0">
                    <a:solidFill>
                      <a:prstClr val="white"/>
                    </a:solidFill>
                    <a:latin typeface="Calibri"/>
                    <a:ea typeface="Helvetica Neue"/>
                    <a:cs typeface="Helvetica Neue"/>
                  </a:rPr>
                  <a:t>Doente</a:t>
                </a:r>
              </a:p>
            </p:txBody>
          </p:sp>
        </p:grpSp>
        <p:sp>
          <p:nvSpPr>
            <p:cNvPr id="2" name="CaixaDeTexto 1">
              <a:extLst>
                <a:ext uri="{FF2B5EF4-FFF2-40B4-BE49-F238E27FC236}">
                  <a16:creationId xmlns:a16="http://schemas.microsoft.com/office/drawing/2014/main" id="{573ACB22-A003-7D41-A9C1-59E3BEBFC68E}"/>
                </a:ext>
              </a:extLst>
            </p:cNvPr>
            <p:cNvSpPr txBox="1"/>
            <p:nvPr/>
          </p:nvSpPr>
          <p:spPr>
            <a:xfrm>
              <a:off x="3742150" y="2262981"/>
              <a:ext cx="1103963"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pt-PT" sz="900" dirty="0">
                <a:latin typeface="Helvetica Neue"/>
                <a:ea typeface="Helvetica Neue"/>
                <a:cs typeface="Helvetica Neue"/>
              </a:endParaRPr>
            </a:p>
          </p:txBody>
        </p:sp>
        <p:sp>
          <p:nvSpPr>
            <p:cNvPr id="3" name="CaixaDeTexto 2">
              <a:extLst>
                <a:ext uri="{FF2B5EF4-FFF2-40B4-BE49-F238E27FC236}">
                  <a16:creationId xmlns:a16="http://schemas.microsoft.com/office/drawing/2014/main" id="{1F50858F-3378-1946-92F9-6301C0F47506}"/>
                </a:ext>
              </a:extLst>
            </p:cNvPr>
            <p:cNvSpPr txBox="1"/>
            <p:nvPr/>
          </p:nvSpPr>
          <p:spPr>
            <a:xfrm>
              <a:off x="3628134" y="5134813"/>
              <a:ext cx="1173941" cy="31029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pt-PT" sz="900" dirty="0">
                <a:latin typeface="Helvetica Neue"/>
                <a:ea typeface="Helvetica Neue"/>
                <a:cs typeface="Helvetica Neue"/>
              </a:endParaRPr>
            </a:p>
          </p:txBody>
        </p:sp>
      </p:grpSp>
      <p:sp>
        <p:nvSpPr>
          <p:cNvPr id="18" name="CaixaDeTexto 17">
            <a:extLst>
              <a:ext uri="{FF2B5EF4-FFF2-40B4-BE49-F238E27FC236}">
                <a16:creationId xmlns:a16="http://schemas.microsoft.com/office/drawing/2014/main" id="{22BD0049-F3F2-EE46-B364-AE16DDEDCAF0}"/>
              </a:ext>
            </a:extLst>
          </p:cNvPr>
          <p:cNvSpPr txBox="1"/>
          <p:nvPr/>
        </p:nvSpPr>
        <p:spPr>
          <a:xfrm>
            <a:off x="146104" y="6251189"/>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QVRL, qualidade de vida relacionada com a saúde</a:t>
            </a:r>
          </a:p>
        </p:txBody>
      </p:sp>
      <p:sp>
        <p:nvSpPr>
          <p:cNvPr id="22" name="CaixaDeTexto 12">
            <a:extLst>
              <a:ext uri="{FF2B5EF4-FFF2-40B4-BE49-F238E27FC236}">
                <a16:creationId xmlns:a16="http://schemas.microsoft.com/office/drawing/2014/main" id="{417BDCC6-E1C5-6A4A-ACC2-8EB2E8BA0DE0}"/>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a:solidFill>
                  <a:srgbClr val="5B595D"/>
                </a:solidFill>
              </a:rPr>
              <a:t>PROs – </a:t>
            </a:r>
            <a:r>
              <a:rPr lang="en-US" sz="2200" b="1" dirty="0" err="1">
                <a:solidFill>
                  <a:srgbClr val="5B595D"/>
                </a:solidFill>
              </a:rPr>
              <a:t>Utilidade</a:t>
            </a:r>
            <a:r>
              <a:rPr lang="en-US" sz="2200" b="1" dirty="0">
                <a:solidFill>
                  <a:srgbClr val="5B595D"/>
                </a:solidFill>
              </a:rPr>
              <a:t> </a:t>
            </a:r>
            <a:r>
              <a:rPr lang="en-US" sz="2200" b="1" dirty="0" err="1">
                <a:solidFill>
                  <a:srgbClr val="5B595D"/>
                </a:solidFill>
              </a:rPr>
              <a:t>na</a:t>
            </a:r>
            <a:r>
              <a:rPr lang="en-US" sz="2200" b="1" dirty="0">
                <a:solidFill>
                  <a:srgbClr val="5B595D"/>
                </a:solidFill>
              </a:rPr>
              <a:t> </a:t>
            </a:r>
            <a:r>
              <a:rPr lang="en-US" sz="2200" b="1" dirty="0" err="1">
                <a:solidFill>
                  <a:srgbClr val="5B595D"/>
                </a:solidFill>
              </a:rPr>
              <a:t>prática</a:t>
            </a:r>
            <a:r>
              <a:rPr lang="en-US" sz="2200" b="1" dirty="0">
                <a:solidFill>
                  <a:srgbClr val="5B595D"/>
                </a:solidFill>
              </a:rPr>
              <a:t> </a:t>
            </a:r>
            <a:r>
              <a:rPr lang="en-US" sz="2200" b="1" dirty="0" err="1">
                <a:solidFill>
                  <a:srgbClr val="5B595D"/>
                </a:solidFill>
              </a:rPr>
              <a:t>clínica</a:t>
            </a:r>
            <a:endParaRPr lang="pt-PT" sz="2200" b="1" kern="0" dirty="0">
              <a:solidFill>
                <a:srgbClr val="5B595D"/>
              </a:solidFill>
              <a:latin typeface="Helvetica Neue"/>
              <a:ea typeface="Helvetica Neue"/>
              <a:cs typeface="Helvetica Neue"/>
              <a:sym typeface="Helvetica Neue"/>
            </a:endParaRPr>
          </a:p>
        </p:txBody>
      </p:sp>
      <p:sp>
        <p:nvSpPr>
          <p:cNvPr id="30" name="Text Placeholder 13">
            <a:extLst>
              <a:ext uri="{FF2B5EF4-FFF2-40B4-BE49-F238E27FC236}">
                <a16:creationId xmlns:a16="http://schemas.microsoft.com/office/drawing/2014/main" id="{C6D6B46A-C963-A047-95A8-69B0A3D729B1}"/>
              </a:ext>
            </a:extLst>
          </p:cNvPr>
          <p:cNvSpPr txBox="1">
            <a:spLocks/>
          </p:cNvSpPr>
          <p:nvPr/>
        </p:nvSpPr>
        <p:spPr>
          <a:xfrm>
            <a:off x="237003" y="6512512"/>
            <a:ext cx="8668255" cy="187475"/>
          </a:xfrm>
          <a:prstGeom prst="rect">
            <a:avLst/>
          </a:prstGeom>
        </p:spPr>
        <p:txBody>
          <a:bodyPr vert="horz" lIns="0" tIns="0" rIns="0" bIns="0" rtlCol="0" anchor="t" anchorCtr="0">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Case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Studies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from</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the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Clinic</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Initiating</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and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Implementing</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Measures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June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2017.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eGEMs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Generating</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Evidence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&amp;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Methods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to improve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5(1):7</a:t>
            </a:r>
          </a:p>
        </p:txBody>
      </p:sp>
      <p:sp>
        <p:nvSpPr>
          <p:cNvPr id="46" name="CaixaDeTexto 45">
            <a:extLst>
              <a:ext uri="{FF2B5EF4-FFF2-40B4-BE49-F238E27FC236}">
                <a16:creationId xmlns:a16="http://schemas.microsoft.com/office/drawing/2014/main" id="{4B6FE432-3E26-CA4B-AD41-012703AF718B}"/>
              </a:ext>
            </a:extLst>
          </p:cNvPr>
          <p:cNvSpPr txBox="1"/>
          <p:nvPr/>
        </p:nvSpPr>
        <p:spPr>
          <a:xfrm>
            <a:off x="7897870" y="1875946"/>
            <a:ext cx="3029455" cy="1323439"/>
          </a:xfrm>
          <a:prstGeom prst="rect">
            <a:avLst/>
          </a:prstGeom>
          <a:noFill/>
        </p:spPr>
        <p:txBody>
          <a:bodyPr wrap="square" rtlCol="0">
            <a:spAutoFit/>
          </a:bodyPr>
          <a:lstStyle/>
          <a:p>
            <a:r>
              <a:rPr lang="pt-PT" sz="1600" dirty="0">
                <a:solidFill>
                  <a:srgbClr val="000000"/>
                </a:solidFill>
                <a:latin typeface="Calibri" panose="020F0502020204030204" pitchFamily="34" charset="0"/>
                <a:ea typeface="Helvetica Neue"/>
                <a:cs typeface="Calibri" panose="020F0502020204030204" pitchFamily="34" charset="0"/>
              </a:rPr>
              <a:t>O que deve ser </a:t>
            </a:r>
            <a:r>
              <a:rPr lang="pt-PT" sz="1600" b="1" dirty="0">
                <a:solidFill>
                  <a:srgbClr val="000000"/>
                </a:solidFill>
                <a:latin typeface="Calibri" panose="020F0502020204030204" pitchFamily="34" charset="0"/>
                <a:ea typeface="Helvetica Neue"/>
                <a:cs typeface="Calibri" panose="020F0502020204030204" pitchFamily="34" charset="0"/>
              </a:rPr>
              <a:t>avaliado?</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QVRL</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Sintomas</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Revisão de sistemas</a:t>
            </a:r>
          </a:p>
          <a:p>
            <a:r>
              <a:rPr lang="pt-PT" sz="1600" dirty="0">
                <a:solidFill>
                  <a:srgbClr val="000000"/>
                </a:solidFill>
                <a:latin typeface="Calibri" panose="020F0502020204030204" pitchFamily="34" charset="0"/>
                <a:ea typeface="Helvetica Neue"/>
                <a:cs typeface="Calibri" panose="020F0502020204030204" pitchFamily="34" charset="0"/>
              </a:rPr>
              <a:t>...</a:t>
            </a:r>
          </a:p>
        </p:txBody>
      </p:sp>
      <p:sp>
        <p:nvSpPr>
          <p:cNvPr id="48" name="CaixaDeTexto 47">
            <a:extLst>
              <a:ext uri="{FF2B5EF4-FFF2-40B4-BE49-F238E27FC236}">
                <a16:creationId xmlns:a16="http://schemas.microsoft.com/office/drawing/2014/main" id="{DDB545CC-F622-0F48-80EF-04447A0FF7EF}"/>
              </a:ext>
            </a:extLst>
          </p:cNvPr>
          <p:cNvSpPr txBox="1"/>
          <p:nvPr/>
        </p:nvSpPr>
        <p:spPr>
          <a:xfrm>
            <a:off x="7897870" y="4726587"/>
            <a:ext cx="3089183" cy="1323439"/>
          </a:xfrm>
          <a:prstGeom prst="rect">
            <a:avLst/>
          </a:prstGeom>
          <a:noFill/>
        </p:spPr>
        <p:txBody>
          <a:bodyPr wrap="square" rtlCol="0">
            <a:spAutoFit/>
          </a:bodyPr>
          <a:lstStyle/>
          <a:p>
            <a:r>
              <a:rPr lang="pt-PT" sz="1600" dirty="0">
                <a:solidFill>
                  <a:srgbClr val="000000"/>
                </a:solidFill>
                <a:latin typeface="Calibri" panose="020F0502020204030204" pitchFamily="34" charset="0"/>
                <a:ea typeface="Helvetica Neue"/>
                <a:cs typeface="Calibri" panose="020F0502020204030204" pitchFamily="34" charset="0"/>
              </a:rPr>
              <a:t>Obtenção de </a:t>
            </a:r>
            <a:r>
              <a:rPr lang="pt-PT" sz="1600" b="1" dirty="0">
                <a:solidFill>
                  <a:srgbClr val="000000"/>
                </a:solidFill>
                <a:latin typeface="Calibri" panose="020F0502020204030204" pitchFamily="34" charset="0"/>
                <a:ea typeface="Helvetica Neue"/>
                <a:cs typeface="Calibri" panose="020F0502020204030204" pitchFamily="34" charset="0"/>
              </a:rPr>
              <a:t>dados:</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Entrevista </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Inquérito (papel) </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Eletrónico (</a:t>
            </a:r>
            <a:r>
              <a:rPr lang="pt-PT" sz="1600" i="1" dirty="0">
                <a:solidFill>
                  <a:srgbClr val="000000"/>
                </a:solidFill>
                <a:latin typeface="Calibri" panose="020F0502020204030204" pitchFamily="34" charset="0"/>
                <a:ea typeface="Helvetica Neue"/>
                <a:cs typeface="Calibri" panose="020F0502020204030204" pitchFamily="34" charset="0"/>
              </a:rPr>
              <a:t>web, </a:t>
            </a:r>
            <a:r>
              <a:rPr lang="pt-PT" sz="1600" i="1" dirty="0" err="1">
                <a:solidFill>
                  <a:srgbClr val="000000"/>
                </a:solidFill>
                <a:latin typeface="Calibri" panose="020F0502020204030204" pitchFamily="34" charset="0"/>
                <a:ea typeface="Helvetica Neue"/>
                <a:cs typeface="Calibri" panose="020F0502020204030204" pitchFamily="34" charset="0"/>
              </a:rPr>
              <a:t>tablet</a:t>
            </a:r>
            <a:r>
              <a:rPr lang="pt-PT" sz="1600" dirty="0">
                <a:solidFill>
                  <a:srgbClr val="000000"/>
                </a:solidFill>
                <a:latin typeface="Calibri" panose="020F0502020204030204" pitchFamily="34" charset="0"/>
                <a:ea typeface="Helvetica Neue"/>
                <a:cs typeface="Calibri" panose="020F0502020204030204" pitchFamily="34" charset="0"/>
              </a:rPr>
              <a:t>, telefone)</a:t>
            </a:r>
          </a:p>
          <a:p>
            <a:endParaRPr lang="pt-PT" sz="1600" dirty="0">
              <a:solidFill>
                <a:srgbClr val="000000"/>
              </a:solidFill>
              <a:latin typeface="Calibri" panose="020F0502020204030204" pitchFamily="34" charset="0"/>
              <a:ea typeface="Helvetica Neue"/>
              <a:cs typeface="Calibri" panose="020F0502020204030204" pitchFamily="34" charset="0"/>
            </a:endParaRPr>
          </a:p>
        </p:txBody>
      </p:sp>
      <p:sp>
        <p:nvSpPr>
          <p:cNvPr id="47" name="CaixaDeTexto 46">
            <a:extLst>
              <a:ext uri="{FF2B5EF4-FFF2-40B4-BE49-F238E27FC236}">
                <a16:creationId xmlns:a16="http://schemas.microsoft.com/office/drawing/2014/main" id="{362AD2B4-1BA3-AE40-8CD3-B15A4A135CC0}"/>
              </a:ext>
            </a:extLst>
          </p:cNvPr>
          <p:cNvSpPr txBox="1"/>
          <p:nvPr/>
        </p:nvSpPr>
        <p:spPr>
          <a:xfrm>
            <a:off x="2269815" y="2160389"/>
            <a:ext cx="1751848" cy="584775"/>
          </a:xfrm>
          <a:prstGeom prst="rect">
            <a:avLst/>
          </a:prstGeom>
          <a:noFill/>
        </p:spPr>
        <p:txBody>
          <a:bodyPr wrap="square" rtlCol="0">
            <a:spAutoFit/>
          </a:bodyPr>
          <a:lstStyle/>
          <a:p>
            <a:r>
              <a:rPr lang="pt-PT" sz="1600" dirty="0">
                <a:solidFill>
                  <a:srgbClr val="000000"/>
                </a:solidFill>
                <a:latin typeface="Calibri" panose="020F0502020204030204" pitchFamily="34" charset="0"/>
                <a:ea typeface="Helvetica Neue"/>
                <a:cs typeface="Calibri" panose="020F0502020204030204" pitchFamily="34" charset="0"/>
              </a:rPr>
              <a:t>Início da utilização dos </a:t>
            </a:r>
            <a:r>
              <a:rPr lang="pt-PT" sz="1600" b="1" dirty="0" err="1">
                <a:solidFill>
                  <a:srgbClr val="000000"/>
                </a:solidFill>
                <a:latin typeface="Calibri" panose="020F0502020204030204" pitchFamily="34" charset="0"/>
                <a:ea typeface="Helvetica Neue"/>
                <a:cs typeface="Calibri" panose="020F0502020204030204" pitchFamily="34" charset="0"/>
              </a:rPr>
              <a:t>PROs</a:t>
            </a:r>
            <a:endParaRPr lang="pt-PT" sz="1600" b="1" dirty="0">
              <a:solidFill>
                <a:srgbClr val="000000"/>
              </a:solidFill>
              <a:latin typeface="Calibri" panose="020F0502020204030204" pitchFamily="34" charset="0"/>
              <a:ea typeface="Helvetica Neue"/>
              <a:cs typeface="Calibri" panose="020F0502020204030204" pitchFamily="34" charset="0"/>
            </a:endParaRPr>
          </a:p>
        </p:txBody>
      </p:sp>
      <p:sp>
        <p:nvSpPr>
          <p:cNvPr id="50" name="CaixaDeTexto 49">
            <a:extLst>
              <a:ext uri="{FF2B5EF4-FFF2-40B4-BE49-F238E27FC236}">
                <a16:creationId xmlns:a16="http://schemas.microsoft.com/office/drawing/2014/main" id="{D6CDC521-9572-3846-91D4-BC39F0FD0371}"/>
              </a:ext>
            </a:extLst>
          </p:cNvPr>
          <p:cNvSpPr txBox="1"/>
          <p:nvPr/>
        </p:nvSpPr>
        <p:spPr>
          <a:xfrm>
            <a:off x="932387" y="4389142"/>
            <a:ext cx="3568821" cy="1323439"/>
          </a:xfrm>
          <a:prstGeom prst="rect">
            <a:avLst/>
          </a:prstGeom>
          <a:noFill/>
        </p:spPr>
        <p:txBody>
          <a:bodyPr wrap="square" rtlCol="0">
            <a:spAutoFit/>
          </a:bodyPr>
          <a:lstStyle/>
          <a:p>
            <a:r>
              <a:rPr lang="pt-PT" sz="1600" dirty="0">
                <a:solidFill>
                  <a:srgbClr val="000000"/>
                </a:solidFill>
                <a:latin typeface="Calibri" panose="020F0502020204030204" pitchFamily="34" charset="0"/>
                <a:ea typeface="Helvetica Neue"/>
                <a:cs typeface="Calibri" panose="020F0502020204030204" pitchFamily="34" charset="0"/>
              </a:rPr>
              <a:t>4. Uso dos </a:t>
            </a:r>
            <a:r>
              <a:rPr lang="pt-PT" sz="1600" dirty="0" err="1">
                <a:solidFill>
                  <a:srgbClr val="000000"/>
                </a:solidFill>
                <a:latin typeface="Calibri" panose="020F0502020204030204" pitchFamily="34" charset="0"/>
                <a:ea typeface="Helvetica Neue"/>
                <a:cs typeface="Calibri" panose="020F0502020204030204" pitchFamily="34" charset="0"/>
              </a:rPr>
              <a:t>PROs</a:t>
            </a:r>
            <a:r>
              <a:rPr lang="pt-PT" sz="1600" dirty="0">
                <a:solidFill>
                  <a:srgbClr val="000000"/>
                </a:solidFill>
                <a:latin typeface="Calibri" panose="020F0502020204030204" pitchFamily="34" charset="0"/>
                <a:ea typeface="Helvetica Neue"/>
                <a:cs typeface="Calibri" panose="020F0502020204030204" pitchFamily="34" charset="0"/>
              </a:rPr>
              <a:t> na </a:t>
            </a:r>
            <a:r>
              <a:rPr lang="pt-PT" sz="1600" b="1" dirty="0">
                <a:solidFill>
                  <a:srgbClr val="000000"/>
                </a:solidFill>
                <a:latin typeface="Calibri" panose="020F0502020204030204" pitchFamily="34" charset="0"/>
                <a:ea typeface="Helvetica Neue"/>
                <a:cs typeface="Calibri" panose="020F0502020204030204" pitchFamily="34" charset="0"/>
              </a:rPr>
              <a:t>prática?</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Resultados</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Monitorização dos sintomas</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Monitorização  de efeitos secundários</a:t>
            </a:r>
          </a:p>
          <a:p>
            <a:pPr marL="142875" indent="-142875">
              <a:buFont typeface="Wingdings" pitchFamily="2" charset="2"/>
              <a:buChar char="ü"/>
            </a:pPr>
            <a:r>
              <a:rPr lang="pt-PT" sz="1600" dirty="0">
                <a:solidFill>
                  <a:srgbClr val="000000"/>
                </a:solidFill>
                <a:latin typeface="Calibri" panose="020F0502020204030204" pitchFamily="34" charset="0"/>
                <a:ea typeface="Helvetica Neue"/>
                <a:cs typeface="Calibri" panose="020F0502020204030204" pitchFamily="34" charset="0"/>
              </a:rPr>
              <a:t>Monitorização QVRL</a:t>
            </a:r>
          </a:p>
        </p:txBody>
      </p:sp>
    </p:spTree>
    <p:extLst>
      <p:ext uri="{BB962C8B-B14F-4D97-AF65-F5344CB8AC3E}">
        <p14:creationId xmlns:p14="http://schemas.microsoft.com/office/powerpoint/2010/main" val="3786871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onjunto de médico, enfermeiros, pessoal de medicina em estilo simples,  isolado no branco. a equipe de">
            <a:extLst>
              <a:ext uri="{FF2B5EF4-FFF2-40B4-BE49-F238E27FC236}">
                <a16:creationId xmlns:a16="http://schemas.microsoft.com/office/drawing/2014/main" id="{7C5E7697-CF11-C54E-882E-4D1A476A2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148" y="1554603"/>
            <a:ext cx="6726522" cy="431958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EAF1BA2-91E1-F442-BD2D-D79BE7730C5D}"/>
              </a:ext>
            </a:extLst>
          </p:cNvPr>
          <p:cNvSpPr txBox="1"/>
          <p:nvPr/>
        </p:nvSpPr>
        <p:spPr>
          <a:xfrm>
            <a:off x="3697367" y="2478419"/>
            <a:ext cx="4632085"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pt-PT" sz="2200" b="1" dirty="0">
                <a:solidFill>
                  <a:srgbClr val="5B595D"/>
                </a:solidFill>
                <a:sym typeface="Helvetica Neue"/>
              </a:rPr>
              <a:t>Trabalho de equipa em </a:t>
            </a:r>
            <a:r>
              <a:rPr lang="pt-PT" sz="2200" b="1" dirty="0" err="1">
                <a:solidFill>
                  <a:srgbClr val="5B595D"/>
                </a:solidFill>
                <a:sym typeface="Helvetica Neue"/>
              </a:rPr>
              <a:t>PROs</a:t>
            </a:r>
            <a:endParaRPr lang="pt-PT" sz="2200" b="1" dirty="0">
              <a:solidFill>
                <a:srgbClr val="5B595D"/>
              </a:solidFill>
              <a:sym typeface="Helvetica Neue"/>
            </a:endParaRPr>
          </a:p>
        </p:txBody>
      </p:sp>
      <p:sp>
        <p:nvSpPr>
          <p:cNvPr id="5" name="CaixaDeTexto 12">
            <a:extLst>
              <a:ext uri="{FF2B5EF4-FFF2-40B4-BE49-F238E27FC236}">
                <a16:creationId xmlns:a16="http://schemas.microsoft.com/office/drawing/2014/main" id="{5B5909E0-C601-8148-A200-B5F22633306B}"/>
              </a:ext>
            </a:extLst>
          </p:cNvPr>
          <p:cNvSpPr txBox="1"/>
          <p:nvPr/>
        </p:nvSpPr>
        <p:spPr>
          <a:xfrm>
            <a:off x="198475" y="202676"/>
            <a:ext cx="874364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spAutoFit/>
          </a:bodyPr>
          <a:lstStyle/>
          <a:p>
            <a:pPr lvl="0">
              <a:defRPr/>
            </a:pPr>
            <a:r>
              <a:rPr lang="en-US" sz="2200" b="1" dirty="0" err="1">
                <a:solidFill>
                  <a:srgbClr val="5B595D"/>
                </a:solidFill>
              </a:rPr>
              <a:t>Desafio</a:t>
            </a:r>
            <a:endParaRPr lang="pt-PT" sz="2200" b="1" kern="0" dirty="0">
              <a:solidFill>
                <a:srgbClr val="5B595D"/>
              </a:solidFill>
              <a:latin typeface="Helvetica Neue"/>
              <a:ea typeface="Helvetica Neue"/>
              <a:cs typeface="Helvetica Neue"/>
              <a:sym typeface="Helvetica Neue"/>
            </a:endParaRPr>
          </a:p>
        </p:txBody>
      </p:sp>
      <p:sp>
        <p:nvSpPr>
          <p:cNvPr id="8" name="CaixaDeTexto 7">
            <a:extLst>
              <a:ext uri="{FF2B5EF4-FFF2-40B4-BE49-F238E27FC236}">
                <a16:creationId xmlns:a16="http://schemas.microsoft.com/office/drawing/2014/main" id="{9AD5D196-37B0-4C85-B379-9BD018B7AA5C}"/>
              </a:ext>
            </a:extLst>
          </p:cNvPr>
          <p:cNvSpPr txBox="1"/>
          <p:nvPr/>
        </p:nvSpPr>
        <p:spPr>
          <a:xfrm>
            <a:off x="114573" y="6272210"/>
            <a:ext cx="647541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PROs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rPr>
              <a:t>, resultados relatados pelos doentes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Patient</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Reported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rPr>
              <a:t>Outcomes</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rPr>
              <a:t>)</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p:txBody>
      </p:sp>
    </p:spTree>
    <p:extLst>
      <p:ext uri="{BB962C8B-B14F-4D97-AF65-F5344CB8AC3E}">
        <p14:creationId xmlns:p14="http://schemas.microsoft.com/office/powerpoint/2010/main" val="1527232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F98F435B-7A6A-4032-B957-75E2E57F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Posição de Conteúdo 2">
            <a:extLst>
              <a:ext uri="{FF2B5EF4-FFF2-40B4-BE49-F238E27FC236}">
                <a16:creationId xmlns:a16="http://schemas.microsoft.com/office/drawing/2014/main" id="{900629AA-6663-3F4D-97F2-187DE0D980F0}"/>
              </a:ext>
            </a:extLst>
          </p:cNvPr>
          <p:cNvSpPr txBox="1">
            <a:spLocks/>
          </p:cNvSpPr>
          <p:nvPr/>
        </p:nvSpPr>
        <p:spPr>
          <a:xfrm>
            <a:off x="5198165" y="2524873"/>
            <a:ext cx="6554566" cy="26320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pt-PT" sz="1200" b="1" dirty="0">
                <a:solidFill>
                  <a:schemeClr val="bg1"/>
                </a:solidFill>
                <a:latin typeface="Calibri" panose="020F0502020204030204"/>
              </a:rPr>
              <a:t>Gilead Sciences, Lda.</a:t>
            </a:r>
          </a:p>
          <a:p>
            <a:pPr marL="0" indent="0" defTabSz="685800">
              <a:buNone/>
            </a:pPr>
            <a:r>
              <a:rPr lang="pt-PT" sz="1200" dirty="0" err="1">
                <a:solidFill>
                  <a:schemeClr val="bg1"/>
                </a:solidFill>
                <a:latin typeface="Calibri" panose="020F0502020204030204"/>
              </a:rPr>
              <a:t>Atrium</a:t>
            </a:r>
            <a:r>
              <a:rPr lang="pt-PT" sz="1200" dirty="0">
                <a:solidFill>
                  <a:schemeClr val="bg1"/>
                </a:solidFill>
                <a:latin typeface="Calibri" panose="020F0502020204030204"/>
              </a:rPr>
              <a:t> Saldanha, Praça Duque de Saldanha nº 1 – 8º A e B</a:t>
            </a:r>
          </a:p>
          <a:p>
            <a:pPr marL="0" indent="0" defTabSz="685800">
              <a:buNone/>
            </a:pPr>
            <a:r>
              <a:rPr lang="pt-PT" sz="1200" dirty="0">
                <a:solidFill>
                  <a:schemeClr val="bg1"/>
                </a:solidFill>
                <a:latin typeface="Calibri" panose="020F0502020204030204"/>
              </a:rPr>
              <a:t>1050-094 Lisboa – Portugal</a:t>
            </a:r>
          </a:p>
          <a:p>
            <a:pPr marL="0" indent="0" defTabSz="685800">
              <a:buNone/>
            </a:pPr>
            <a:r>
              <a:rPr lang="pt-PT" sz="1200" dirty="0">
                <a:solidFill>
                  <a:schemeClr val="bg1"/>
                </a:solidFill>
                <a:latin typeface="Calibri" panose="020F0502020204030204"/>
              </a:rPr>
              <a:t>Tel.: 21 792 87 90 – Nº de contribuinte: 503 604 704</a:t>
            </a:r>
          </a:p>
          <a:p>
            <a:pPr marL="0" indent="0" defTabSz="685800">
              <a:buNone/>
            </a:pPr>
            <a:r>
              <a:rPr lang="pt-PT" sz="1200" dirty="0">
                <a:solidFill>
                  <a:schemeClr val="bg1"/>
                </a:solidFill>
                <a:latin typeface="Calibri" panose="020F0502020204030204"/>
              </a:rPr>
              <a:t>Informação Médica através do nº verde 800 207 489 ou </a:t>
            </a:r>
            <a:r>
              <a:rPr lang="pt-PT" sz="1200" u="sng" dirty="0">
                <a:solidFill>
                  <a:schemeClr val="bg1"/>
                </a:solidFill>
                <a:latin typeface="Calibri" panose="020F0502020204030204"/>
                <a:hlinkClick r:id="rId3">
                  <a:extLst>
                    <a:ext uri="{A12FA001-AC4F-418D-AE19-62706E023703}">
                      <ahyp:hlinkClr xmlns:ahyp="http://schemas.microsoft.com/office/drawing/2018/hyperlinkcolor" val="tx"/>
                    </a:ext>
                  </a:extLst>
                </a:hlinkClick>
              </a:rPr>
              <a:t>departamento.medico@gilead.com</a:t>
            </a:r>
            <a:endParaRPr lang="pt-PT" sz="1200" u="sng" dirty="0">
              <a:solidFill>
                <a:schemeClr val="bg1"/>
              </a:solidFill>
              <a:latin typeface="Calibri" panose="020F0502020204030204"/>
            </a:endParaRPr>
          </a:p>
          <a:p>
            <a:pPr marL="0" indent="0" defTabSz="685800">
              <a:buNone/>
            </a:pPr>
            <a:r>
              <a:rPr lang="pt-PT" sz="1200" dirty="0">
                <a:solidFill>
                  <a:schemeClr val="bg1"/>
                </a:solidFill>
                <a:latin typeface="Calibri" panose="020F0502020204030204"/>
              </a:rPr>
              <a:t>Pede-se que notifique qualquer informação de segurança, incluindo quaisquer suspeitas de reações adversas à </a:t>
            </a:r>
            <a:r>
              <a:rPr lang="pt-PT" sz="1200" dirty="0" err="1">
                <a:solidFill>
                  <a:schemeClr val="bg1"/>
                </a:solidFill>
                <a:latin typeface="Calibri" panose="020F0502020204030204"/>
              </a:rPr>
              <a:t>Gilead</a:t>
            </a:r>
            <a:r>
              <a:rPr lang="pt-PT" sz="1200" dirty="0">
                <a:solidFill>
                  <a:schemeClr val="bg1"/>
                </a:solidFill>
                <a:latin typeface="Calibri" panose="020F0502020204030204"/>
              </a:rPr>
              <a:t> </a:t>
            </a:r>
            <a:r>
              <a:rPr lang="pt-PT" sz="1200" dirty="0" err="1">
                <a:solidFill>
                  <a:schemeClr val="bg1"/>
                </a:solidFill>
                <a:latin typeface="Calibri" panose="020F0502020204030204"/>
              </a:rPr>
              <a:t>Sciences</a:t>
            </a:r>
            <a:r>
              <a:rPr lang="pt-PT" sz="1200" dirty="0">
                <a:solidFill>
                  <a:schemeClr val="bg1"/>
                </a:solidFill>
                <a:latin typeface="Calibri" panose="020F0502020204030204"/>
              </a:rPr>
              <a:t> por telefone ou correio eletrónico para Safety_FC@gilead.com e/ou ao INFARMED através de http://www.infarmed.pt/web/infarmed/submissaoram.</a:t>
            </a:r>
          </a:p>
          <a:p>
            <a:pPr marL="0" indent="0" defTabSz="685800">
              <a:buNone/>
            </a:pPr>
            <a:endParaRPr lang="pt-PT" sz="1200" dirty="0">
              <a:solidFill>
                <a:schemeClr val="bg1"/>
              </a:solidFill>
              <a:latin typeface="Calibri" panose="020F0502020204030204"/>
            </a:endParaRPr>
          </a:p>
          <a:p>
            <a:pPr marL="0" indent="0">
              <a:buFont typeface="Arial" panose="020B0604020202020204" pitchFamily="34" charset="0"/>
              <a:buNone/>
            </a:pPr>
            <a:endParaRPr lang="pt-PT" sz="1200" dirty="0">
              <a:solidFill>
                <a:schemeClr val="bg1"/>
              </a:solidFill>
            </a:endParaRPr>
          </a:p>
        </p:txBody>
      </p:sp>
    </p:spTree>
    <p:extLst>
      <p:ext uri="{BB962C8B-B14F-4D97-AF65-F5344CB8AC3E}">
        <p14:creationId xmlns:p14="http://schemas.microsoft.com/office/powerpoint/2010/main" val="971659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 Placeholder 13">
            <a:extLst>
              <a:ext uri="{FF2B5EF4-FFF2-40B4-BE49-F238E27FC236}">
                <a16:creationId xmlns:a16="http://schemas.microsoft.com/office/drawing/2014/main" id="{13353086-B90E-9E42-9571-35B3B14635DA}"/>
              </a:ext>
            </a:extLst>
          </p:cNvPr>
          <p:cNvSpPr txBox="1">
            <a:spLocks/>
          </p:cNvSpPr>
          <p:nvPr/>
        </p:nvSpPr>
        <p:spPr>
          <a:xfrm>
            <a:off x="198474" y="6347276"/>
            <a:ext cx="11993526" cy="35759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r>
              <a:rPr lang="en-US" sz="800" dirty="0">
                <a:solidFill>
                  <a:schemeClr val="tx1">
                    <a:lumMod val="65000"/>
                    <a:lumOff val="35000"/>
                  </a:schemeClr>
                </a:solidFill>
                <a:latin typeface="Calibri" panose="020F0502020204030204" pitchFamily="34" charset="0"/>
                <a:cs typeface="Calibri" panose="020F0502020204030204" pitchFamily="34" charset="0"/>
              </a:rPr>
              <a:t>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TARV, </a:t>
            </a:r>
            <a:r>
              <a:rPr lang="en-US" sz="800" dirty="0" err="1">
                <a:solidFill>
                  <a:schemeClr val="tx1">
                    <a:lumMod val="65000"/>
                    <a:lumOff val="35000"/>
                  </a:schemeClr>
                </a:solidFill>
                <a:latin typeface="Calibri" panose="020F0502020204030204" pitchFamily="34" charset="0"/>
                <a:cs typeface="Calibri" panose="020F0502020204030204" pitchFamily="34" charset="0"/>
              </a:rPr>
              <a:t>terapêutica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antirretrovírica</a:t>
            </a:r>
            <a:r>
              <a:rPr lang="en-US" sz="800" dirty="0">
                <a:solidFill>
                  <a:schemeClr val="tx1">
                    <a:lumMod val="65000"/>
                    <a:lumOff val="35000"/>
                  </a:schemeClr>
                </a:solidFill>
                <a:latin typeface="Calibri" panose="020F0502020204030204" pitchFamily="34" charset="0"/>
                <a:cs typeface="Calibri" panose="020F0502020204030204" pitchFamily="34" charset="0"/>
              </a:rPr>
              <a:t>; VIH, virus da </a:t>
            </a:r>
            <a:r>
              <a:rPr lang="en-US" sz="800" dirty="0" err="1">
                <a:solidFill>
                  <a:schemeClr val="tx1">
                    <a:lumMod val="65000"/>
                    <a:lumOff val="35000"/>
                  </a:schemeClr>
                </a:solidFill>
                <a:latin typeface="Calibri" panose="020F0502020204030204" pitchFamily="34" charset="0"/>
                <a:cs typeface="Calibri" panose="020F0502020204030204" pitchFamily="34" charset="0"/>
              </a:rPr>
              <a:t>imunodeficiência</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humana</a:t>
            </a:r>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pPr lvl="0"/>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pPr lvl="0"/>
            <a:r>
              <a:rPr lang="en-US" sz="800" dirty="0">
                <a:solidFill>
                  <a:schemeClr val="tx1">
                    <a:lumMod val="65000"/>
                    <a:lumOff val="35000"/>
                  </a:schemeClr>
                </a:solidFill>
                <a:latin typeface="Calibri" panose="020F0502020204030204" pitchFamily="34" charset="0"/>
                <a:cs typeface="Calibri" panose="020F0502020204030204" pitchFamily="34" charset="0"/>
              </a:rPr>
              <a:t>1. </a:t>
            </a:r>
            <a:r>
              <a:rPr lang="en-US" sz="800" dirty="0" err="1">
                <a:solidFill>
                  <a:schemeClr val="tx1">
                    <a:lumMod val="65000"/>
                    <a:lumOff val="35000"/>
                  </a:schemeClr>
                </a:solidFill>
                <a:latin typeface="Calibri" panose="020F0502020204030204" pitchFamily="34" charset="0"/>
                <a:cs typeface="Calibri" panose="020F0502020204030204" pitchFamily="34" charset="0"/>
              </a:rPr>
              <a:t>Adaptado</a:t>
            </a:r>
            <a:r>
              <a:rPr lang="en-US" sz="800" dirty="0">
                <a:solidFill>
                  <a:schemeClr val="tx1">
                    <a:lumMod val="65000"/>
                    <a:lumOff val="35000"/>
                  </a:schemeClr>
                </a:solidFill>
                <a:latin typeface="Calibri" panose="020F0502020204030204" pitchFamily="34" charset="0"/>
                <a:cs typeface="Calibri" panose="020F0502020204030204" pitchFamily="34" charset="0"/>
              </a:rPr>
              <a:t> de: Marcus J </a:t>
            </a:r>
            <a:r>
              <a:rPr lang="en-US" sz="800" i="1" dirty="0">
                <a:solidFill>
                  <a:schemeClr val="tx1">
                    <a:lumMod val="65000"/>
                    <a:lumOff val="35000"/>
                  </a:schemeClr>
                </a:solidFill>
                <a:latin typeface="Calibri" panose="020F0502020204030204" pitchFamily="34" charset="0"/>
                <a:cs typeface="Calibri" panose="020F0502020204030204" pitchFamily="34" charset="0"/>
              </a:rPr>
              <a:t>et al</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i="1" dirty="0">
                <a:solidFill>
                  <a:schemeClr val="tx1">
                    <a:lumMod val="65000"/>
                    <a:lumOff val="35000"/>
                  </a:schemeClr>
                </a:solidFill>
                <a:latin typeface="Calibri" panose="020F0502020204030204" pitchFamily="34" charset="0"/>
                <a:cs typeface="Calibri" panose="020F0502020204030204" pitchFamily="34" charset="0"/>
              </a:rPr>
              <a:t>Comparison of Overall and Comorbidity-Free Life Expectancy Between Insured Adults With and Without HIV Infection, 2000-2016</a:t>
            </a:r>
            <a:r>
              <a:rPr lang="en-US" sz="800" dirty="0">
                <a:solidFill>
                  <a:schemeClr val="tx1">
                    <a:lumMod val="65000"/>
                    <a:lumOff val="35000"/>
                  </a:schemeClr>
                </a:solidFill>
                <a:latin typeface="Calibri" panose="020F0502020204030204" pitchFamily="34" charset="0"/>
                <a:cs typeface="Calibri" panose="020F0502020204030204" pitchFamily="34" charset="0"/>
              </a:rPr>
              <a:t>. JAMA Network Open. 2020;3(6):e207954.</a:t>
            </a:r>
            <a:endPar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endParaRPr>
          </a:p>
        </p:txBody>
      </p:sp>
      <p:grpSp>
        <p:nvGrpSpPr>
          <p:cNvPr id="13" name="Group 12">
            <a:extLst>
              <a:ext uri="{FF2B5EF4-FFF2-40B4-BE49-F238E27FC236}">
                <a16:creationId xmlns:a16="http://schemas.microsoft.com/office/drawing/2014/main" id="{0BCE5459-9905-3943-8757-690CEAC2662A}"/>
              </a:ext>
            </a:extLst>
          </p:cNvPr>
          <p:cNvGrpSpPr/>
          <p:nvPr/>
        </p:nvGrpSpPr>
        <p:grpSpPr>
          <a:xfrm>
            <a:off x="1254543" y="1688202"/>
            <a:ext cx="9939179" cy="4532704"/>
            <a:chOff x="1254543" y="1612580"/>
            <a:chExt cx="9939179" cy="4532704"/>
          </a:xfrm>
        </p:grpSpPr>
        <p:sp>
          <p:nvSpPr>
            <p:cNvPr id="53" name="CaixaDeTexto 52">
              <a:extLst>
                <a:ext uri="{FF2B5EF4-FFF2-40B4-BE49-F238E27FC236}">
                  <a16:creationId xmlns:a16="http://schemas.microsoft.com/office/drawing/2014/main" id="{FB9A1017-7932-B442-89DA-7434909A76E9}"/>
                </a:ext>
              </a:extLst>
            </p:cNvPr>
            <p:cNvSpPr txBox="1"/>
            <p:nvPr/>
          </p:nvSpPr>
          <p:spPr>
            <a:xfrm>
              <a:off x="7289100" y="2963535"/>
              <a:ext cx="3695974" cy="307777"/>
            </a:xfrm>
            <a:prstGeom prst="rect">
              <a:avLst/>
            </a:prstGeom>
            <a:noFill/>
          </p:spPr>
          <p:txBody>
            <a:bodyPr wrap="square" rtlCol="0">
              <a:spAutoFit/>
            </a:bodyPr>
            <a:lstStyle/>
            <a:p>
              <a:r>
                <a:rPr lang="pt-PT" sz="1400" dirty="0">
                  <a:solidFill>
                    <a:srgbClr val="C00000"/>
                  </a:solidFill>
                  <a:latin typeface="Calibri" panose="020F0502020204030204" pitchFamily="34" charset="0"/>
                  <a:cs typeface="Calibri" panose="020F0502020204030204" pitchFamily="34" charset="0"/>
                </a:rPr>
                <a:t>6,8 anos se linfócitos CD4&gt;500 no início de TARV</a:t>
              </a:r>
            </a:p>
          </p:txBody>
        </p:sp>
        <p:sp>
          <p:nvSpPr>
            <p:cNvPr id="54" name="CaixaDeTexto 53">
              <a:extLst>
                <a:ext uri="{FF2B5EF4-FFF2-40B4-BE49-F238E27FC236}">
                  <a16:creationId xmlns:a16="http://schemas.microsoft.com/office/drawing/2014/main" id="{E984D7CB-BD1E-9F4C-9123-D90816EE0E7B}"/>
                </a:ext>
              </a:extLst>
            </p:cNvPr>
            <p:cNvSpPr txBox="1"/>
            <p:nvPr/>
          </p:nvSpPr>
          <p:spPr>
            <a:xfrm>
              <a:off x="7289257" y="5087739"/>
              <a:ext cx="3800139" cy="307777"/>
            </a:xfrm>
            <a:prstGeom prst="rect">
              <a:avLst/>
            </a:prstGeom>
            <a:noFill/>
          </p:spPr>
          <p:txBody>
            <a:bodyPr wrap="square" rtlCol="0">
              <a:spAutoFit/>
            </a:bodyPr>
            <a:lstStyle/>
            <a:p>
              <a:r>
                <a:rPr lang="pt-PT" sz="1400" dirty="0">
                  <a:solidFill>
                    <a:srgbClr val="C00000"/>
                  </a:solidFill>
                  <a:latin typeface="Calibri" panose="020F0502020204030204" pitchFamily="34" charset="0"/>
                  <a:cs typeface="Calibri" panose="020F0502020204030204" pitchFamily="34" charset="0"/>
                </a:rPr>
                <a:t>9,5 anos se linfócitos CD4&gt;500 no início de TARV</a:t>
              </a:r>
            </a:p>
          </p:txBody>
        </p:sp>
        <p:sp>
          <p:nvSpPr>
            <p:cNvPr id="59" name="CaixaDeTexto 58">
              <a:extLst>
                <a:ext uri="{FF2B5EF4-FFF2-40B4-BE49-F238E27FC236}">
                  <a16:creationId xmlns:a16="http://schemas.microsoft.com/office/drawing/2014/main" id="{75690294-8F58-A146-BF97-4D270A653B61}"/>
                </a:ext>
              </a:extLst>
            </p:cNvPr>
            <p:cNvSpPr txBox="1"/>
            <p:nvPr/>
          </p:nvSpPr>
          <p:spPr>
            <a:xfrm>
              <a:off x="9125252" y="4557411"/>
              <a:ext cx="2068470" cy="523220"/>
            </a:xfrm>
            <a:prstGeom prst="rect">
              <a:avLst/>
            </a:prstGeom>
            <a:solidFill>
              <a:schemeClr val="bg1"/>
            </a:solidFill>
          </p:spPr>
          <p:txBody>
            <a:bodyPr wrap="square" rtlCol="0">
              <a:spAutoFit/>
            </a:bodyPr>
            <a:lstStyle/>
            <a:p>
              <a:r>
                <a:rPr lang="pt-PT" sz="1400" dirty="0">
                  <a:solidFill>
                    <a:srgbClr val="161A1E"/>
                  </a:solidFill>
                  <a:latin typeface="Calibri" panose="020F0502020204030204" pitchFamily="34" charset="0"/>
                  <a:cs typeface="Calibri" panose="020F0502020204030204" pitchFamily="34" charset="0"/>
                </a:rPr>
                <a:t>Com VIH, </a:t>
              </a:r>
            </a:p>
            <a:p>
              <a:r>
                <a:rPr lang="pt-PT" sz="1400" dirty="0">
                  <a:solidFill>
                    <a:srgbClr val="161A1E"/>
                  </a:solidFill>
                  <a:latin typeface="Calibri" panose="020F0502020204030204" pitchFamily="34" charset="0"/>
                  <a:cs typeface="Calibri" panose="020F0502020204030204" pitchFamily="34" charset="0"/>
                </a:rPr>
                <a:t>anos sem </a:t>
              </a:r>
              <a:r>
                <a:rPr lang="pt-PT" sz="1400" dirty="0" err="1">
                  <a:solidFill>
                    <a:srgbClr val="161A1E"/>
                  </a:solidFill>
                  <a:latin typeface="Calibri" panose="020F0502020204030204" pitchFamily="34" charset="0"/>
                  <a:cs typeface="Calibri" panose="020F0502020204030204" pitchFamily="34" charset="0"/>
                </a:rPr>
                <a:t>comorbilidades</a:t>
              </a:r>
              <a:endParaRPr lang="pt-PT" sz="1400" dirty="0">
                <a:solidFill>
                  <a:srgbClr val="161A1E"/>
                </a:solidFill>
                <a:latin typeface="Calibri" panose="020F0502020204030204" pitchFamily="34" charset="0"/>
                <a:cs typeface="Calibri" panose="020F0502020204030204" pitchFamily="34" charset="0"/>
              </a:endParaRPr>
            </a:p>
          </p:txBody>
        </p:sp>
        <p:sp>
          <p:nvSpPr>
            <p:cNvPr id="60" name="CaixaDeTexto 59">
              <a:extLst>
                <a:ext uri="{FF2B5EF4-FFF2-40B4-BE49-F238E27FC236}">
                  <a16:creationId xmlns:a16="http://schemas.microsoft.com/office/drawing/2014/main" id="{AFA42C9C-8F6C-F648-93C9-B104E723EC48}"/>
                </a:ext>
              </a:extLst>
            </p:cNvPr>
            <p:cNvSpPr txBox="1"/>
            <p:nvPr/>
          </p:nvSpPr>
          <p:spPr>
            <a:xfrm>
              <a:off x="9125251" y="3620715"/>
              <a:ext cx="2068470" cy="523220"/>
            </a:xfrm>
            <a:prstGeom prst="rect">
              <a:avLst/>
            </a:prstGeom>
            <a:solidFill>
              <a:schemeClr val="bg1"/>
            </a:solidFill>
          </p:spPr>
          <p:txBody>
            <a:bodyPr wrap="square" rtlCol="0">
              <a:spAutoFit/>
            </a:bodyPr>
            <a:lstStyle/>
            <a:p>
              <a:r>
                <a:rPr lang="pt-PT" sz="1400" dirty="0">
                  <a:solidFill>
                    <a:srgbClr val="161A1E"/>
                  </a:solidFill>
                  <a:latin typeface="Calibri" panose="020F0502020204030204" pitchFamily="34" charset="0"/>
                  <a:cs typeface="Calibri" panose="020F0502020204030204" pitchFamily="34" charset="0"/>
                </a:rPr>
                <a:t>Sem VIH, </a:t>
              </a:r>
            </a:p>
            <a:p>
              <a:r>
                <a:rPr lang="pt-PT" sz="1400" dirty="0">
                  <a:solidFill>
                    <a:srgbClr val="161A1E"/>
                  </a:solidFill>
                  <a:latin typeface="Calibri" panose="020F0502020204030204" pitchFamily="34" charset="0"/>
                  <a:cs typeface="Calibri" panose="020F0502020204030204" pitchFamily="34" charset="0"/>
                </a:rPr>
                <a:t>anos sem </a:t>
              </a:r>
              <a:r>
                <a:rPr lang="pt-PT" sz="1400" dirty="0" err="1">
                  <a:solidFill>
                    <a:srgbClr val="161A1E"/>
                  </a:solidFill>
                  <a:latin typeface="Calibri" panose="020F0502020204030204" pitchFamily="34" charset="0"/>
                  <a:cs typeface="Calibri" panose="020F0502020204030204" pitchFamily="34" charset="0"/>
                </a:rPr>
                <a:t>comorbilidades</a:t>
              </a:r>
              <a:endParaRPr lang="pt-PT" sz="1400" dirty="0">
                <a:solidFill>
                  <a:srgbClr val="161A1E"/>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8CC87D-736A-AE44-AFE4-BA7BD17697F1}"/>
                </a:ext>
              </a:extLst>
            </p:cNvPr>
            <p:cNvGrpSpPr/>
            <p:nvPr/>
          </p:nvGrpSpPr>
          <p:grpSpPr>
            <a:xfrm>
              <a:off x="1254543" y="1612580"/>
              <a:ext cx="9656055" cy="4532704"/>
              <a:chOff x="1254543" y="1612580"/>
              <a:chExt cx="9656055" cy="4532704"/>
            </a:xfrm>
          </p:grpSpPr>
          <p:pic>
            <p:nvPicPr>
              <p:cNvPr id="5" name="Graphic 4">
                <a:extLst>
                  <a:ext uri="{FF2B5EF4-FFF2-40B4-BE49-F238E27FC236}">
                    <a16:creationId xmlns:a16="http://schemas.microsoft.com/office/drawing/2014/main" id="{80D90559-527B-C341-8BDB-BE6B2780FC5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976" t="24785" r="12182" b="16542"/>
              <a:stretch/>
            </p:blipFill>
            <p:spPr>
              <a:xfrm>
                <a:off x="1540365" y="1612580"/>
                <a:ext cx="7935028" cy="4456464"/>
              </a:xfrm>
              <a:prstGeom prst="rect">
                <a:avLst/>
              </a:prstGeom>
            </p:spPr>
          </p:pic>
          <p:cxnSp>
            <p:nvCxnSpPr>
              <p:cNvPr id="43" name="Conexão Reta Unidirecional 42">
                <a:extLst>
                  <a:ext uri="{FF2B5EF4-FFF2-40B4-BE49-F238E27FC236}">
                    <a16:creationId xmlns:a16="http://schemas.microsoft.com/office/drawing/2014/main" id="{ED546D89-8242-1141-82E5-B8C04107FCDC}"/>
                  </a:ext>
                </a:extLst>
              </p:cNvPr>
              <p:cNvCxnSpPr>
                <a:cxnSpLocks/>
              </p:cNvCxnSpPr>
              <p:nvPr/>
            </p:nvCxnSpPr>
            <p:spPr>
              <a:xfrm>
                <a:off x="2626715" y="2512188"/>
                <a:ext cx="0" cy="869251"/>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4" name="CaixaDeTexto 43">
                <a:extLst>
                  <a:ext uri="{FF2B5EF4-FFF2-40B4-BE49-F238E27FC236}">
                    <a16:creationId xmlns:a16="http://schemas.microsoft.com/office/drawing/2014/main" id="{85F77450-2165-DB41-B8C3-1398C2A19F36}"/>
                  </a:ext>
                </a:extLst>
              </p:cNvPr>
              <p:cNvSpPr txBox="1"/>
              <p:nvPr/>
            </p:nvSpPr>
            <p:spPr>
              <a:xfrm>
                <a:off x="2626715" y="2843333"/>
                <a:ext cx="971432" cy="307777"/>
              </a:xfrm>
              <a:prstGeom prst="rect">
                <a:avLst/>
              </a:prstGeom>
              <a:noFill/>
            </p:spPr>
            <p:txBody>
              <a:bodyPr wrap="square" rtlCol="0">
                <a:spAutoFit/>
              </a:bodyPr>
              <a:lstStyle/>
              <a:p>
                <a:r>
                  <a:rPr lang="pt-PT" sz="1400">
                    <a:solidFill>
                      <a:srgbClr val="C00000"/>
                    </a:solidFill>
                    <a:latin typeface="Calibri" panose="020F0502020204030204" pitchFamily="34" charset="0"/>
                    <a:cs typeface="Calibri" panose="020F0502020204030204" pitchFamily="34" charset="0"/>
                  </a:rPr>
                  <a:t>22,1 anos</a:t>
                </a:r>
              </a:p>
            </p:txBody>
          </p:sp>
          <p:cxnSp>
            <p:nvCxnSpPr>
              <p:cNvPr id="45" name="Conexão Reta Unidirecional 44">
                <a:extLst>
                  <a:ext uri="{FF2B5EF4-FFF2-40B4-BE49-F238E27FC236}">
                    <a16:creationId xmlns:a16="http://schemas.microsoft.com/office/drawing/2014/main" id="{AEB32E7E-6E93-F848-82D3-976DFCBD6410}"/>
                  </a:ext>
                </a:extLst>
              </p:cNvPr>
              <p:cNvCxnSpPr>
                <a:cxnSpLocks/>
              </p:cNvCxnSpPr>
              <p:nvPr/>
            </p:nvCxnSpPr>
            <p:spPr>
              <a:xfrm>
                <a:off x="8985531" y="2115259"/>
                <a:ext cx="0" cy="344010"/>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6" name="CaixaDeTexto 45">
                <a:extLst>
                  <a:ext uri="{FF2B5EF4-FFF2-40B4-BE49-F238E27FC236}">
                    <a16:creationId xmlns:a16="http://schemas.microsoft.com/office/drawing/2014/main" id="{2E1E1172-A9AF-C744-9D2B-B078F0C420A0}"/>
                  </a:ext>
                </a:extLst>
              </p:cNvPr>
              <p:cNvSpPr txBox="1"/>
              <p:nvPr/>
            </p:nvSpPr>
            <p:spPr>
              <a:xfrm>
                <a:off x="8241904" y="2073793"/>
                <a:ext cx="861889" cy="307777"/>
              </a:xfrm>
              <a:prstGeom prst="rect">
                <a:avLst/>
              </a:prstGeom>
              <a:noFill/>
            </p:spPr>
            <p:txBody>
              <a:bodyPr wrap="square" rtlCol="0">
                <a:spAutoFit/>
              </a:bodyPr>
              <a:lstStyle/>
              <a:p>
                <a:r>
                  <a:rPr lang="pt-PT" sz="1400" dirty="0">
                    <a:solidFill>
                      <a:srgbClr val="C00000"/>
                    </a:solidFill>
                    <a:latin typeface="Calibri" panose="020F0502020204030204" pitchFamily="34" charset="0"/>
                    <a:cs typeface="Calibri" panose="020F0502020204030204" pitchFamily="34" charset="0"/>
                  </a:rPr>
                  <a:t>9,1 anos</a:t>
                </a:r>
              </a:p>
            </p:txBody>
          </p:sp>
          <p:cxnSp>
            <p:nvCxnSpPr>
              <p:cNvPr id="47" name="Conexão Reta Unidirecional 46">
                <a:extLst>
                  <a:ext uri="{FF2B5EF4-FFF2-40B4-BE49-F238E27FC236}">
                    <a16:creationId xmlns:a16="http://schemas.microsoft.com/office/drawing/2014/main" id="{9FCC3D3A-F647-BC42-8FCA-AC7228B61C88}"/>
                  </a:ext>
                </a:extLst>
              </p:cNvPr>
              <p:cNvCxnSpPr>
                <a:cxnSpLocks/>
              </p:cNvCxnSpPr>
              <p:nvPr/>
            </p:nvCxnSpPr>
            <p:spPr>
              <a:xfrm>
                <a:off x="2626715" y="4143935"/>
                <a:ext cx="0" cy="686511"/>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8" name="CaixaDeTexto 47">
                <a:extLst>
                  <a:ext uri="{FF2B5EF4-FFF2-40B4-BE49-F238E27FC236}">
                    <a16:creationId xmlns:a16="http://schemas.microsoft.com/office/drawing/2014/main" id="{65A554D8-C6E6-964A-A242-D4CE28253D8D}"/>
                  </a:ext>
                </a:extLst>
              </p:cNvPr>
              <p:cNvSpPr txBox="1"/>
              <p:nvPr/>
            </p:nvSpPr>
            <p:spPr>
              <a:xfrm>
                <a:off x="2632514" y="4426606"/>
                <a:ext cx="971432" cy="307777"/>
              </a:xfrm>
              <a:prstGeom prst="rect">
                <a:avLst/>
              </a:prstGeom>
              <a:noFill/>
            </p:spPr>
            <p:txBody>
              <a:bodyPr wrap="square" rtlCol="0">
                <a:spAutoFit/>
              </a:bodyPr>
              <a:lstStyle/>
              <a:p>
                <a:r>
                  <a:rPr lang="pt-PT" sz="1400" dirty="0">
                    <a:solidFill>
                      <a:srgbClr val="C00000"/>
                    </a:solidFill>
                    <a:latin typeface="Calibri" panose="020F0502020204030204" pitchFamily="34" charset="0"/>
                    <a:cs typeface="Calibri" panose="020F0502020204030204" pitchFamily="34" charset="0"/>
                  </a:rPr>
                  <a:t>15,3 anos</a:t>
                </a:r>
              </a:p>
            </p:txBody>
          </p:sp>
          <p:cxnSp>
            <p:nvCxnSpPr>
              <p:cNvPr id="49" name="Conexão Reta Unidirecional 48">
                <a:extLst>
                  <a:ext uri="{FF2B5EF4-FFF2-40B4-BE49-F238E27FC236}">
                    <a16:creationId xmlns:a16="http://schemas.microsoft.com/office/drawing/2014/main" id="{396234F8-D618-DF43-B746-2382A72AD203}"/>
                  </a:ext>
                </a:extLst>
              </p:cNvPr>
              <p:cNvCxnSpPr>
                <a:cxnSpLocks/>
              </p:cNvCxnSpPr>
              <p:nvPr/>
            </p:nvCxnSpPr>
            <p:spPr>
              <a:xfrm>
                <a:off x="8985533" y="3939898"/>
                <a:ext cx="0" cy="691409"/>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0" name="CaixaDeTexto 49">
                <a:extLst>
                  <a:ext uri="{FF2B5EF4-FFF2-40B4-BE49-F238E27FC236}">
                    <a16:creationId xmlns:a16="http://schemas.microsoft.com/office/drawing/2014/main" id="{B537A3EA-EDD3-F444-9B87-82C0FD792B7D}"/>
                  </a:ext>
                </a:extLst>
              </p:cNvPr>
              <p:cNvSpPr txBox="1"/>
              <p:nvPr/>
            </p:nvSpPr>
            <p:spPr>
              <a:xfrm>
                <a:off x="8134328" y="4134256"/>
                <a:ext cx="971432" cy="307777"/>
              </a:xfrm>
              <a:prstGeom prst="rect">
                <a:avLst/>
              </a:prstGeom>
              <a:noFill/>
            </p:spPr>
            <p:txBody>
              <a:bodyPr wrap="square" rtlCol="0">
                <a:spAutoFit/>
              </a:bodyPr>
              <a:lstStyle/>
              <a:p>
                <a:r>
                  <a:rPr lang="pt-PT" sz="1400">
                    <a:solidFill>
                      <a:srgbClr val="C00000"/>
                    </a:solidFill>
                    <a:latin typeface="Calibri" panose="020F0502020204030204" pitchFamily="34" charset="0"/>
                    <a:cs typeface="Calibri" panose="020F0502020204030204" pitchFamily="34" charset="0"/>
                  </a:rPr>
                  <a:t>16,3 anos</a:t>
                </a:r>
              </a:p>
            </p:txBody>
          </p:sp>
          <p:sp>
            <p:nvSpPr>
              <p:cNvPr id="52" name="Chaveta à Direita 51">
                <a:extLst>
                  <a:ext uri="{FF2B5EF4-FFF2-40B4-BE49-F238E27FC236}">
                    <a16:creationId xmlns:a16="http://schemas.microsoft.com/office/drawing/2014/main" id="{9959FE2D-E9BE-9244-B070-2640A0C81B56}"/>
                  </a:ext>
                </a:extLst>
              </p:cNvPr>
              <p:cNvSpPr/>
              <p:nvPr/>
            </p:nvSpPr>
            <p:spPr>
              <a:xfrm rot="5400000">
                <a:off x="8096819" y="4223577"/>
                <a:ext cx="153659" cy="1574668"/>
              </a:xfrm>
              <a:prstGeom prst="righ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pt-PT">
                  <a:solidFill>
                    <a:srgbClr val="161A1E"/>
                  </a:solidFill>
                  <a:latin typeface="Calibri" panose="020F0502020204030204" pitchFamily="34" charset="0"/>
                  <a:cs typeface="Calibri" panose="020F0502020204030204" pitchFamily="34" charset="0"/>
                </a:endParaRPr>
              </a:p>
            </p:txBody>
          </p:sp>
          <p:sp>
            <p:nvSpPr>
              <p:cNvPr id="55" name="CaixaDeTexto 54">
                <a:extLst>
                  <a:ext uri="{FF2B5EF4-FFF2-40B4-BE49-F238E27FC236}">
                    <a16:creationId xmlns:a16="http://schemas.microsoft.com/office/drawing/2014/main" id="{22D49905-A50A-5846-9F10-4C45592D1BFC}"/>
                  </a:ext>
                </a:extLst>
              </p:cNvPr>
              <p:cNvSpPr txBox="1"/>
              <p:nvPr/>
            </p:nvSpPr>
            <p:spPr>
              <a:xfrm rot="16200000">
                <a:off x="-539947" y="3464433"/>
                <a:ext cx="3896757" cy="307777"/>
              </a:xfrm>
              <a:prstGeom prst="rect">
                <a:avLst/>
              </a:prstGeom>
              <a:solidFill>
                <a:schemeClr val="bg1"/>
              </a:solidFill>
            </p:spPr>
            <p:txBody>
              <a:bodyPr wrap="square" rtlCol="0">
                <a:spAutoFit/>
              </a:bodyPr>
              <a:lstStyle/>
              <a:p>
                <a:pPr algn="ctr"/>
                <a:r>
                  <a:rPr lang="pt-PT" sz="1400" dirty="0">
                    <a:solidFill>
                      <a:srgbClr val="5B595D"/>
                    </a:solidFill>
                    <a:latin typeface="Calibri" panose="020F0502020204030204" pitchFamily="34" charset="0"/>
                    <a:cs typeface="Calibri" panose="020F0502020204030204" pitchFamily="34" charset="0"/>
                  </a:rPr>
                  <a:t>Tempo restante esperado aos 21 anos, idade</a:t>
                </a:r>
              </a:p>
            </p:txBody>
          </p:sp>
          <p:sp>
            <p:nvSpPr>
              <p:cNvPr id="56" name="CaixaDeTexto 55">
                <a:extLst>
                  <a:ext uri="{FF2B5EF4-FFF2-40B4-BE49-F238E27FC236}">
                    <a16:creationId xmlns:a16="http://schemas.microsoft.com/office/drawing/2014/main" id="{45C4E5A4-68C9-EF4B-9C31-7DEC8B543F7B}"/>
                  </a:ext>
                </a:extLst>
              </p:cNvPr>
              <p:cNvSpPr txBox="1"/>
              <p:nvPr/>
            </p:nvSpPr>
            <p:spPr>
              <a:xfrm>
                <a:off x="4831654" y="5837507"/>
                <a:ext cx="2267878" cy="307777"/>
              </a:xfrm>
              <a:prstGeom prst="rect">
                <a:avLst/>
              </a:prstGeom>
              <a:solidFill>
                <a:schemeClr val="bg1"/>
              </a:solidFill>
            </p:spPr>
            <p:txBody>
              <a:bodyPr wrap="square" rtlCol="0">
                <a:spAutoFit/>
              </a:bodyPr>
              <a:lstStyle/>
              <a:p>
                <a:r>
                  <a:rPr lang="pt-PT" sz="1400" i="1" dirty="0">
                    <a:solidFill>
                      <a:srgbClr val="5B595D"/>
                    </a:solidFill>
                    <a:latin typeface="Calibri" panose="020F0502020204030204" pitchFamily="34" charset="0"/>
                    <a:cs typeface="Calibri" panose="020F0502020204030204" pitchFamily="34" charset="0"/>
                  </a:rPr>
                  <a:t>Follow-up</a:t>
                </a:r>
                <a:r>
                  <a:rPr lang="pt-PT" sz="1400" dirty="0">
                    <a:solidFill>
                      <a:srgbClr val="5B595D"/>
                    </a:solidFill>
                    <a:latin typeface="Calibri" panose="020F0502020204030204" pitchFamily="34" charset="0"/>
                    <a:cs typeface="Calibri" panose="020F0502020204030204" pitchFamily="34" charset="0"/>
                  </a:rPr>
                  <a:t> em estudo, anos</a:t>
                </a:r>
              </a:p>
            </p:txBody>
          </p:sp>
          <p:sp>
            <p:nvSpPr>
              <p:cNvPr id="57" name="CaixaDeTexto 56">
                <a:extLst>
                  <a:ext uri="{FF2B5EF4-FFF2-40B4-BE49-F238E27FC236}">
                    <a16:creationId xmlns:a16="http://schemas.microsoft.com/office/drawing/2014/main" id="{2A9D977C-F158-284C-867B-BE8FF7E822EA}"/>
                  </a:ext>
                </a:extLst>
              </p:cNvPr>
              <p:cNvSpPr txBox="1"/>
              <p:nvPr/>
            </p:nvSpPr>
            <p:spPr>
              <a:xfrm>
                <a:off x="9125251" y="1893094"/>
                <a:ext cx="1763889" cy="523220"/>
              </a:xfrm>
              <a:prstGeom prst="rect">
                <a:avLst/>
              </a:prstGeom>
              <a:solidFill>
                <a:schemeClr val="bg1"/>
              </a:solidFill>
            </p:spPr>
            <p:txBody>
              <a:bodyPr wrap="square" rtlCol="0">
                <a:spAutoFit/>
              </a:bodyPr>
              <a:lstStyle/>
              <a:p>
                <a:r>
                  <a:rPr lang="pt-PT" sz="1400" dirty="0">
                    <a:solidFill>
                      <a:srgbClr val="161A1E"/>
                    </a:solidFill>
                    <a:latin typeface="Calibri" panose="020F0502020204030204" pitchFamily="34" charset="0"/>
                    <a:cs typeface="Calibri" panose="020F0502020204030204" pitchFamily="34" charset="0"/>
                  </a:rPr>
                  <a:t>Sem VIH, </a:t>
                </a:r>
              </a:p>
              <a:p>
                <a:r>
                  <a:rPr lang="pt-PT" sz="1400" dirty="0">
                    <a:solidFill>
                      <a:srgbClr val="161A1E"/>
                    </a:solidFill>
                    <a:latin typeface="Calibri" panose="020F0502020204030204" pitchFamily="34" charset="0"/>
                    <a:cs typeface="Calibri" panose="020F0502020204030204" pitchFamily="34" charset="0"/>
                  </a:rPr>
                  <a:t>anos totais</a:t>
                </a:r>
              </a:p>
            </p:txBody>
          </p:sp>
          <p:sp>
            <p:nvSpPr>
              <p:cNvPr id="58" name="CaixaDeTexto 57">
                <a:extLst>
                  <a:ext uri="{FF2B5EF4-FFF2-40B4-BE49-F238E27FC236}">
                    <a16:creationId xmlns:a16="http://schemas.microsoft.com/office/drawing/2014/main" id="{44913B08-E86D-A940-B160-61EC06C13F28}"/>
                  </a:ext>
                </a:extLst>
              </p:cNvPr>
              <p:cNvSpPr txBox="1"/>
              <p:nvPr/>
            </p:nvSpPr>
            <p:spPr>
              <a:xfrm>
                <a:off x="9125251" y="2350495"/>
                <a:ext cx="1785347" cy="523220"/>
              </a:xfrm>
              <a:prstGeom prst="rect">
                <a:avLst/>
              </a:prstGeom>
              <a:solidFill>
                <a:schemeClr val="bg1"/>
              </a:solidFill>
            </p:spPr>
            <p:txBody>
              <a:bodyPr wrap="square" rtlCol="0">
                <a:spAutoFit/>
              </a:bodyPr>
              <a:lstStyle/>
              <a:p>
                <a:r>
                  <a:rPr lang="pt-PT" sz="1400" dirty="0">
                    <a:solidFill>
                      <a:srgbClr val="161A1E"/>
                    </a:solidFill>
                    <a:latin typeface="Calibri" panose="020F0502020204030204" pitchFamily="34" charset="0"/>
                    <a:cs typeface="Calibri" panose="020F0502020204030204" pitchFamily="34" charset="0"/>
                  </a:rPr>
                  <a:t>Com VIH, </a:t>
                </a:r>
              </a:p>
              <a:p>
                <a:r>
                  <a:rPr lang="pt-PT" sz="1400" dirty="0">
                    <a:solidFill>
                      <a:srgbClr val="161A1E"/>
                    </a:solidFill>
                    <a:latin typeface="Calibri" panose="020F0502020204030204" pitchFamily="34" charset="0"/>
                    <a:cs typeface="Calibri" panose="020F0502020204030204" pitchFamily="34" charset="0"/>
                  </a:rPr>
                  <a:t>anos totais</a:t>
                </a:r>
              </a:p>
            </p:txBody>
          </p:sp>
          <p:sp>
            <p:nvSpPr>
              <p:cNvPr id="69" name="Chaveta à Direita 68">
                <a:extLst>
                  <a:ext uri="{FF2B5EF4-FFF2-40B4-BE49-F238E27FC236}">
                    <a16:creationId xmlns:a16="http://schemas.microsoft.com/office/drawing/2014/main" id="{01EC6096-A7DA-DE4C-A9E9-68287B7DF4FD}"/>
                  </a:ext>
                </a:extLst>
              </p:cNvPr>
              <p:cNvSpPr/>
              <p:nvPr/>
            </p:nvSpPr>
            <p:spPr>
              <a:xfrm rot="5400000">
                <a:off x="8109326" y="2083502"/>
                <a:ext cx="128645" cy="1574668"/>
              </a:xfrm>
              <a:prstGeom prst="righ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pt-PT">
                  <a:solidFill>
                    <a:srgbClr val="161A1E"/>
                  </a:solidFill>
                  <a:latin typeface="Calibri" panose="020F0502020204030204" pitchFamily="34" charset="0"/>
                  <a:cs typeface="Calibri" panose="020F0502020204030204" pitchFamily="34" charset="0"/>
                </a:endParaRPr>
              </a:p>
            </p:txBody>
          </p:sp>
        </p:grpSp>
      </p:grpSp>
      <p:sp>
        <p:nvSpPr>
          <p:cNvPr id="22" name="CaixaDeTexto 21">
            <a:extLst>
              <a:ext uri="{FF2B5EF4-FFF2-40B4-BE49-F238E27FC236}">
                <a16:creationId xmlns:a16="http://schemas.microsoft.com/office/drawing/2014/main" id="{852088AB-8700-A34F-9A92-DCA3D5346019}"/>
              </a:ext>
            </a:extLst>
          </p:cNvPr>
          <p:cNvSpPr txBox="1"/>
          <p:nvPr/>
        </p:nvSpPr>
        <p:spPr>
          <a:xfrm>
            <a:off x="1945825" y="402103"/>
            <a:ext cx="8300349" cy="1066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2200" b="1" dirty="0">
                <a:latin typeface="Calibri" panose="020F0502020204030204" pitchFamily="34" charset="0"/>
                <a:ea typeface="Helvetica Neue"/>
                <a:cs typeface="Calibri" panose="020F0502020204030204" pitchFamily="34" charset="0"/>
              </a:rPr>
              <a:t>A SOBREVIDA DAS PVVIH</a:t>
            </a: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 CONTINUA A SER INFERIOR</a:t>
            </a:r>
          </a:p>
          <a:p>
            <a:pPr algn="ctr" defTabSz="1219169" hangingPunct="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E O SURGIMENTO DE COMORBILIDADES</a:t>
            </a:r>
          </a:p>
          <a:p>
            <a:pPr algn="ctr" defTabSz="1219169" hangingPunct="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MAIS PRECOCE, COMPARATIVAMENTE COM A POPULAÇÃO EM GERAL</a:t>
            </a:r>
          </a:p>
        </p:txBody>
      </p:sp>
    </p:spTree>
    <p:extLst>
      <p:ext uri="{BB962C8B-B14F-4D97-AF65-F5344CB8AC3E}">
        <p14:creationId xmlns:p14="http://schemas.microsoft.com/office/powerpoint/2010/main" val="1645285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E081EEF-C150-7749-B2E5-14640CFCFFFD}"/>
              </a:ext>
            </a:extLst>
          </p:cNvPr>
          <p:cNvGrpSpPr/>
          <p:nvPr/>
        </p:nvGrpSpPr>
        <p:grpSpPr>
          <a:xfrm>
            <a:off x="1706062" y="2470293"/>
            <a:ext cx="1976086" cy="1976086"/>
            <a:chOff x="1706062" y="2470293"/>
            <a:chExt cx="1976086" cy="1976086"/>
          </a:xfrm>
        </p:grpSpPr>
        <p:sp>
          <p:nvSpPr>
            <p:cNvPr id="4" name="Rectangle 3">
              <a:extLst>
                <a:ext uri="{FF2B5EF4-FFF2-40B4-BE49-F238E27FC236}">
                  <a16:creationId xmlns:a16="http://schemas.microsoft.com/office/drawing/2014/main" id="{D29D0B1E-3CE3-6343-A28D-68DCA9EF875F}"/>
                </a:ext>
              </a:extLst>
            </p:cNvPr>
            <p:cNvSpPr/>
            <p:nvPr/>
          </p:nvSpPr>
          <p:spPr>
            <a:xfrm>
              <a:off x="1706062" y="2470293"/>
              <a:ext cx="1976086" cy="1976086"/>
            </a:xfrm>
            <a:prstGeom prst="rect">
              <a:avLst/>
            </a:prstGeom>
            <a:noFill/>
            <a:ln w="31750">
              <a:solidFill>
                <a:srgbClr val="C51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4" name="Rectangle 13">
              <a:extLst>
                <a:ext uri="{FF2B5EF4-FFF2-40B4-BE49-F238E27FC236}">
                  <a16:creationId xmlns:a16="http://schemas.microsoft.com/office/drawing/2014/main" id="{D8C74609-4645-1544-A38F-47B761644941}"/>
                </a:ext>
              </a:extLst>
            </p:cNvPr>
            <p:cNvSpPr/>
            <p:nvPr/>
          </p:nvSpPr>
          <p:spPr>
            <a:xfrm>
              <a:off x="1797161" y="2561392"/>
              <a:ext cx="1793889" cy="1793889"/>
            </a:xfrm>
            <a:prstGeom prst="rect">
              <a:avLst/>
            </a:prstGeom>
            <a:solidFill>
              <a:srgbClr val="C5163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grpSp>
        <p:nvGrpSpPr>
          <p:cNvPr id="15" name="Group 14">
            <a:extLst>
              <a:ext uri="{FF2B5EF4-FFF2-40B4-BE49-F238E27FC236}">
                <a16:creationId xmlns:a16="http://schemas.microsoft.com/office/drawing/2014/main" id="{A66543B1-566F-4E46-9093-C38737A1A67B}"/>
              </a:ext>
            </a:extLst>
          </p:cNvPr>
          <p:cNvGrpSpPr/>
          <p:nvPr/>
        </p:nvGrpSpPr>
        <p:grpSpPr>
          <a:xfrm>
            <a:off x="4142416" y="2561392"/>
            <a:ext cx="1791979" cy="1791979"/>
            <a:chOff x="1706062" y="2470293"/>
            <a:chExt cx="1976086" cy="1976086"/>
          </a:xfrm>
        </p:grpSpPr>
        <p:sp>
          <p:nvSpPr>
            <p:cNvPr id="16" name="Rectangle 15">
              <a:extLst>
                <a:ext uri="{FF2B5EF4-FFF2-40B4-BE49-F238E27FC236}">
                  <a16:creationId xmlns:a16="http://schemas.microsoft.com/office/drawing/2014/main" id="{5B29CFC6-0B39-534A-AAEC-8E9B8FDAD872}"/>
                </a:ext>
              </a:extLst>
            </p:cNvPr>
            <p:cNvSpPr/>
            <p:nvPr/>
          </p:nvSpPr>
          <p:spPr>
            <a:xfrm>
              <a:off x="1706062" y="2470293"/>
              <a:ext cx="1976086" cy="1976086"/>
            </a:xfrm>
            <a:prstGeom prst="rect">
              <a:avLst/>
            </a:prstGeom>
            <a:noFill/>
            <a:ln w="31750">
              <a:solidFill>
                <a:srgbClr val="C51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7" name="Rectangle 16">
              <a:extLst>
                <a:ext uri="{FF2B5EF4-FFF2-40B4-BE49-F238E27FC236}">
                  <a16:creationId xmlns:a16="http://schemas.microsoft.com/office/drawing/2014/main" id="{E009D369-7433-6140-970C-FFB3A6EECE98}"/>
                </a:ext>
              </a:extLst>
            </p:cNvPr>
            <p:cNvSpPr/>
            <p:nvPr/>
          </p:nvSpPr>
          <p:spPr>
            <a:xfrm>
              <a:off x="1797161" y="2561392"/>
              <a:ext cx="1793889" cy="1793889"/>
            </a:xfrm>
            <a:prstGeom prst="rect">
              <a:avLst/>
            </a:prstGeom>
            <a:solidFill>
              <a:srgbClr val="C5163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grpSp>
        <p:nvGrpSpPr>
          <p:cNvPr id="18" name="Group 17">
            <a:extLst>
              <a:ext uri="{FF2B5EF4-FFF2-40B4-BE49-F238E27FC236}">
                <a16:creationId xmlns:a16="http://schemas.microsoft.com/office/drawing/2014/main" id="{FA3043B6-1C31-E04D-B1EA-6492DA51F16E}"/>
              </a:ext>
            </a:extLst>
          </p:cNvPr>
          <p:cNvGrpSpPr/>
          <p:nvPr/>
        </p:nvGrpSpPr>
        <p:grpSpPr>
          <a:xfrm>
            <a:off x="6406936" y="2647308"/>
            <a:ext cx="1623453" cy="1623453"/>
            <a:chOff x="1706062" y="2470293"/>
            <a:chExt cx="1976086" cy="1976086"/>
          </a:xfrm>
        </p:grpSpPr>
        <p:sp>
          <p:nvSpPr>
            <p:cNvPr id="23" name="Rectangle 22">
              <a:extLst>
                <a:ext uri="{FF2B5EF4-FFF2-40B4-BE49-F238E27FC236}">
                  <a16:creationId xmlns:a16="http://schemas.microsoft.com/office/drawing/2014/main" id="{772E3643-5E03-1A42-8963-1CBB5457B424}"/>
                </a:ext>
              </a:extLst>
            </p:cNvPr>
            <p:cNvSpPr/>
            <p:nvPr/>
          </p:nvSpPr>
          <p:spPr>
            <a:xfrm>
              <a:off x="1706062" y="2470293"/>
              <a:ext cx="1976086" cy="1976086"/>
            </a:xfrm>
            <a:prstGeom prst="rect">
              <a:avLst/>
            </a:prstGeom>
            <a:noFill/>
            <a:ln w="31750">
              <a:solidFill>
                <a:srgbClr val="C51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4" name="Rectangle 23">
              <a:extLst>
                <a:ext uri="{FF2B5EF4-FFF2-40B4-BE49-F238E27FC236}">
                  <a16:creationId xmlns:a16="http://schemas.microsoft.com/office/drawing/2014/main" id="{1B6A742C-21CD-7240-8863-25C741BEEC46}"/>
                </a:ext>
              </a:extLst>
            </p:cNvPr>
            <p:cNvSpPr/>
            <p:nvPr/>
          </p:nvSpPr>
          <p:spPr>
            <a:xfrm>
              <a:off x="1797161" y="2561392"/>
              <a:ext cx="1793889" cy="1793889"/>
            </a:xfrm>
            <a:prstGeom prst="rect">
              <a:avLst/>
            </a:prstGeom>
            <a:solidFill>
              <a:srgbClr val="C5163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grpSp>
        <p:nvGrpSpPr>
          <p:cNvPr id="25" name="Group 24">
            <a:extLst>
              <a:ext uri="{FF2B5EF4-FFF2-40B4-BE49-F238E27FC236}">
                <a16:creationId xmlns:a16="http://schemas.microsoft.com/office/drawing/2014/main" id="{B7DEBF4C-96AB-4F48-A2D2-968DC913C2F3}"/>
              </a:ext>
            </a:extLst>
          </p:cNvPr>
          <p:cNvGrpSpPr/>
          <p:nvPr/>
        </p:nvGrpSpPr>
        <p:grpSpPr>
          <a:xfrm>
            <a:off x="8616225" y="2720952"/>
            <a:ext cx="1474968" cy="1474968"/>
            <a:chOff x="1706062" y="2470293"/>
            <a:chExt cx="1976086" cy="1976086"/>
          </a:xfrm>
        </p:grpSpPr>
        <p:sp>
          <p:nvSpPr>
            <p:cNvPr id="26" name="Rectangle 25">
              <a:extLst>
                <a:ext uri="{FF2B5EF4-FFF2-40B4-BE49-F238E27FC236}">
                  <a16:creationId xmlns:a16="http://schemas.microsoft.com/office/drawing/2014/main" id="{C4577608-B6AF-D149-88C8-634FAA6C2C8D}"/>
                </a:ext>
              </a:extLst>
            </p:cNvPr>
            <p:cNvSpPr/>
            <p:nvPr/>
          </p:nvSpPr>
          <p:spPr>
            <a:xfrm>
              <a:off x="1706062" y="2470293"/>
              <a:ext cx="1976086" cy="1976086"/>
            </a:xfrm>
            <a:prstGeom prst="rect">
              <a:avLst/>
            </a:prstGeom>
            <a:noFill/>
            <a:ln w="31750">
              <a:solidFill>
                <a:srgbClr val="C51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7" name="Rectangle 26">
              <a:extLst>
                <a:ext uri="{FF2B5EF4-FFF2-40B4-BE49-F238E27FC236}">
                  <a16:creationId xmlns:a16="http://schemas.microsoft.com/office/drawing/2014/main" id="{63D73FF2-F7D4-CF4A-9D51-F580781F3B2C}"/>
                </a:ext>
              </a:extLst>
            </p:cNvPr>
            <p:cNvSpPr/>
            <p:nvPr/>
          </p:nvSpPr>
          <p:spPr>
            <a:xfrm>
              <a:off x="1797161" y="2561392"/>
              <a:ext cx="1793889" cy="1793889"/>
            </a:xfrm>
            <a:prstGeom prst="rect">
              <a:avLst/>
            </a:prstGeom>
            <a:solidFill>
              <a:srgbClr val="C5163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pic>
        <p:nvPicPr>
          <p:cNvPr id="34" name="Graphic 33">
            <a:extLst>
              <a:ext uri="{FF2B5EF4-FFF2-40B4-BE49-F238E27FC236}">
                <a16:creationId xmlns:a16="http://schemas.microsoft.com/office/drawing/2014/main" id="{08ECDD2A-A453-9B4D-9E46-E931737E3772}"/>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9" t="17489" r="26029" b="30397"/>
          <a:stretch/>
        </p:blipFill>
        <p:spPr>
          <a:xfrm>
            <a:off x="1813645" y="2720953"/>
            <a:ext cx="1796905" cy="1646718"/>
          </a:xfrm>
          <a:prstGeom prst="rect">
            <a:avLst/>
          </a:prstGeom>
        </p:spPr>
      </p:pic>
      <p:pic>
        <p:nvPicPr>
          <p:cNvPr id="35" name="Graphic 34">
            <a:extLst>
              <a:ext uri="{FF2B5EF4-FFF2-40B4-BE49-F238E27FC236}">
                <a16:creationId xmlns:a16="http://schemas.microsoft.com/office/drawing/2014/main" id="{AFC666F8-C253-1144-B322-9C0DA03A2450}"/>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9" t="17489" r="26029" b="30397"/>
          <a:stretch/>
        </p:blipFill>
        <p:spPr>
          <a:xfrm>
            <a:off x="4221466" y="2774006"/>
            <a:ext cx="1626757" cy="1490791"/>
          </a:xfrm>
          <a:prstGeom prst="rect">
            <a:avLst/>
          </a:prstGeom>
        </p:spPr>
      </p:pic>
      <p:pic>
        <p:nvPicPr>
          <p:cNvPr id="37" name="Graphic 36">
            <a:extLst>
              <a:ext uri="{FF2B5EF4-FFF2-40B4-BE49-F238E27FC236}">
                <a16:creationId xmlns:a16="http://schemas.microsoft.com/office/drawing/2014/main" id="{F3CD4A2A-5E43-EA46-8075-0BF00A15E1D0}"/>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9" t="17489" r="26029" b="30397"/>
          <a:stretch/>
        </p:blipFill>
        <p:spPr>
          <a:xfrm>
            <a:off x="6473752" y="2845329"/>
            <a:ext cx="1473769" cy="1350590"/>
          </a:xfrm>
          <a:prstGeom prst="rect">
            <a:avLst/>
          </a:prstGeom>
        </p:spPr>
      </p:pic>
      <p:pic>
        <p:nvPicPr>
          <p:cNvPr id="38" name="Graphic 37">
            <a:extLst>
              <a:ext uri="{FF2B5EF4-FFF2-40B4-BE49-F238E27FC236}">
                <a16:creationId xmlns:a16="http://schemas.microsoft.com/office/drawing/2014/main" id="{6D36BD40-956B-6D45-9D95-B547E3A943E8}"/>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9" t="17489" r="26029" b="30397"/>
          <a:stretch/>
        </p:blipFill>
        <p:spPr>
          <a:xfrm>
            <a:off x="8684222" y="2900862"/>
            <a:ext cx="1338975" cy="1227062"/>
          </a:xfrm>
          <a:prstGeom prst="rect">
            <a:avLst/>
          </a:prstGeom>
        </p:spPr>
      </p:pic>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173665" y="6200844"/>
            <a:ext cx="10823683" cy="482184"/>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r>
              <a:rPr lang="en-US" sz="800" dirty="0">
                <a:solidFill>
                  <a:schemeClr val="tx1">
                    <a:lumMod val="65000"/>
                    <a:lumOff val="35000"/>
                  </a:schemeClr>
                </a:solidFill>
                <a:latin typeface="Calibri" panose="020F0502020204030204" pitchFamily="34" charset="0"/>
                <a:cs typeface="Calibri" panose="020F0502020204030204" pitchFamily="34" charset="0"/>
              </a:rPr>
              <a:t>i=i, </a:t>
            </a:r>
            <a:r>
              <a:rPr lang="en-US" sz="800" dirty="0" err="1">
                <a:solidFill>
                  <a:schemeClr val="tx1">
                    <a:lumMod val="65000"/>
                    <a:lumOff val="35000"/>
                  </a:schemeClr>
                </a:solidFill>
                <a:latin typeface="Calibri" panose="020F0502020204030204" pitchFamily="34" charset="0"/>
                <a:cs typeface="Calibri" panose="020F0502020204030204" pitchFamily="34" charset="0"/>
              </a:rPr>
              <a:t>indetetável</a:t>
            </a:r>
            <a:r>
              <a:rPr lang="en-US" sz="800" dirty="0">
                <a:solidFill>
                  <a:schemeClr val="tx1">
                    <a:lumMod val="65000"/>
                    <a:lumOff val="35000"/>
                  </a:schemeClr>
                </a:solidFill>
                <a:latin typeface="Calibri" panose="020F0502020204030204" pitchFamily="34" charset="0"/>
                <a:cs typeface="Calibri" panose="020F0502020204030204" pitchFamily="34" charset="0"/>
              </a:rPr>
              <a:t> é </a:t>
            </a:r>
            <a:r>
              <a:rPr lang="en-US" sz="800" dirty="0" err="1">
                <a:solidFill>
                  <a:schemeClr val="tx1">
                    <a:lumMod val="65000"/>
                    <a:lumOff val="35000"/>
                  </a:schemeClr>
                </a:solidFill>
                <a:latin typeface="Calibri" panose="020F0502020204030204" pitchFamily="34" charset="0"/>
                <a:cs typeface="Calibri" panose="020F0502020204030204" pitchFamily="34" charset="0"/>
              </a:rPr>
              <a:t>igual</a:t>
            </a:r>
            <a:r>
              <a:rPr lang="en-US" sz="800" dirty="0">
                <a:solidFill>
                  <a:schemeClr val="tx1">
                    <a:lumMod val="65000"/>
                    <a:lumOff val="35000"/>
                  </a:schemeClr>
                </a:solidFill>
                <a:latin typeface="Calibri" panose="020F0502020204030204" pitchFamily="34" charset="0"/>
                <a:cs typeface="Calibri" panose="020F0502020204030204" pitchFamily="34" charset="0"/>
              </a:rPr>
              <a:t> a </a:t>
            </a:r>
            <a:r>
              <a:rPr lang="en-US" sz="800" dirty="0" err="1">
                <a:solidFill>
                  <a:schemeClr val="tx1">
                    <a:lumMod val="65000"/>
                    <a:lumOff val="35000"/>
                  </a:schemeClr>
                </a:solidFill>
                <a:latin typeface="Calibri" panose="020F0502020204030204" pitchFamily="34" charset="0"/>
                <a:cs typeface="Calibri" panose="020F0502020204030204" pitchFamily="34" charset="0"/>
              </a:rPr>
              <a:t>intransmissível</a:t>
            </a:r>
            <a:r>
              <a:rPr lang="en-US" sz="800" dirty="0">
                <a:solidFill>
                  <a:schemeClr val="tx1">
                    <a:lumMod val="65000"/>
                    <a:lumOff val="35000"/>
                  </a:schemeClr>
                </a:solidFill>
                <a:latin typeface="Calibri" panose="020F0502020204030204" pitchFamily="34" charset="0"/>
                <a:cs typeface="Calibri" panose="020F0502020204030204" pitchFamily="34" charset="0"/>
              </a:rPr>
              <a:t>; 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a:t>
            </a:r>
          </a:p>
          <a:p>
            <a:pPr lvl="0"/>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pPr lvl="0"/>
            <a:r>
              <a:rPr lang="en-US" sz="800" dirty="0">
                <a:solidFill>
                  <a:schemeClr val="tx1">
                    <a:lumMod val="65000"/>
                    <a:lumOff val="35000"/>
                  </a:schemeClr>
                </a:solidFill>
                <a:latin typeface="Calibri" panose="020F0502020204030204" pitchFamily="34" charset="0"/>
                <a:cs typeface="Calibri" panose="020F0502020204030204" pitchFamily="34" charset="0"/>
              </a:rPr>
              <a:t>1. </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90-90-90, an ambitious treatment target to help end the AIDS epidemic</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UNAIDS 2014.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Disponível</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em</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https://www.unaids.org/sites/default/files/media_asset/90-90-90_en.pdf; 2.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Lazarus</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al.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Beyond</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viral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suppression</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of</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HIV –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the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new</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quality</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of</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life</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pt-PT" sz="800" i="1"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frontier</a:t>
            </a:r>
            <a:r>
              <a:rPr lang="pt-PT"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t>
            </a:r>
            <a:r>
              <a:rPr lang="pt-PT"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BMC Medicine (2016) 14:94.</a:t>
            </a:r>
          </a:p>
        </p:txBody>
      </p:sp>
      <p:sp>
        <p:nvSpPr>
          <p:cNvPr id="2" name="CaixaDeTexto 1">
            <a:extLst>
              <a:ext uri="{FF2B5EF4-FFF2-40B4-BE49-F238E27FC236}">
                <a16:creationId xmlns:a16="http://schemas.microsoft.com/office/drawing/2014/main" id="{01AC4A50-EFAE-B349-8FC3-E16BB4462D8B}"/>
              </a:ext>
            </a:extLst>
          </p:cNvPr>
          <p:cNvSpPr txBox="1"/>
          <p:nvPr/>
        </p:nvSpPr>
        <p:spPr>
          <a:xfrm>
            <a:off x="2052052" y="4558841"/>
            <a:ext cx="1285608" cy="2667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1400" b="1" kern="0" dirty="0">
                <a:solidFill>
                  <a:srgbClr val="5E5E5E"/>
                </a:solidFill>
                <a:latin typeface="Calibri" panose="020F0502020204030204" pitchFamily="34" charset="0"/>
                <a:ea typeface="Helvetica Neue"/>
                <a:cs typeface="Calibri" panose="020F0502020204030204" pitchFamily="34" charset="0"/>
                <a:sym typeface="Helvetica Neue"/>
              </a:rPr>
              <a:t>Com diagnóstico</a:t>
            </a:r>
          </a:p>
        </p:txBody>
      </p:sp>
      <p:sp>
        <p:nvSpPr>
          <p:cNvPr id="19" name="CaixaDeTexto 18">
            <a:extLst>
              <a:ext uri="{FF2B5EF4-FFF2-40B4-BE49-F238E27FC236}">
                <a16:creationId xmlns:a16="http://schemas.microsoft.com/office/drawing/2014/main" id="{9EA435E7-05EA-084E-A12F-524A043AD03A}"/>
              </a:ext>
            </a:extLst>
          </p:cNvPr>
          <p:cNvSpPr txBox="1"/>
          <p:nvPr/>
        </p:nvSpPr>
        <p:spPr>
          <a:xfrm>
            <a:off x="4434453" y="4558840"/>
            <a:ext cx="1181414" cy="2667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1400" b="1" kern="0" dirty="0">
                <a:solidFill>
                  <a:srgbClr val="5E5E5E"/>
                </a:solidFill>
                <a:latin typeface="Calibri" panose="020F0502020204030204" pitchFamily="34" charset="0"/>
                <a:ea typeface="Helvetica Neue"/>
                <a:cs typeface="Calibri" panose="020F0502020204030204" pitchFamily="34" charset="0"/>
                <a:sym typeface="Helvetica Neue"/>
              </a:rPr>
              <a:t>Em tratamento</a:t>
            </a:r>
          </a:p>
        </p:txBody>
      </p:sp>
      <p:sp>
        <p:nvSpPr>
          <p:cNvPr id="22" name="CaixaDeTexto 21">
            <a:extLst>
              <a:ext uri="{FF2B5EF4-FFF2-40B4-BE49-F238E27FC236}">
                <a16:creationId xmlns:a16="http://schemas.microsoft.com/office/drawing/2014/main" id="{64938351-B09B-2542-9067-1C3E5B4E3BBE}"/>
              </a:ext>
            </a:extLst>
          </p:cNvPr>
          <p:cNvSpPr txBox="1"/>
          <p:nvPr/>
        </p:nvSpPr>
        <p:spPr>
          <a:xfrm>
            <a:off x="8355050" y="4451119"/>
            <a:ext cx="2109552" cy="4821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1400" b="1" kern="0" dirty="0">
                <a:solidFill>
                  <a:srgbClr val="5E5E5E"/>
                </a:solidFill>
                <a:latin typeface="Calibri" panose="020F0502020204030204" pitchFamily="34" charset="0"/>
                <a:ea typeface="Helvetica Neue"/>
                <a:cs typeface="Calibri" panose="020F0502020204030204" pitchFamily="34" charset="0"/>
                <a:sym typeface="Helvetica Neue"/>
              </a:rPr>
              <a:t>Com boa qualidade de vida </a:t>
            </a:r>
          </a:p>
          <a:p>
            <a:pPr algn="ctr" defTabSz="1219169" hangingPunct="0">
              <a:defRPr/>
            </a:pPr>
            <a:r>
              <a:rPr lang="pt-PT" sz="1400" b="1" kern="0" dirty="0">
                <a:solidFill>
                  <a:srgbClr val="5E5E5E"/>
                </a:solidFill>
                <a:latin typeface="Calibri" panose="020F0502020204030204" pitchFamily="34" charset="0"/>
                <a:ea typeface="Helvetica Neue"/>
                <a:cs typeface="Calibri" panose="020F0502020204030204" pitchFamily="34" charset="0"/>
                <a:sym typeface="Helvetica Neue"/>
              </a:rPr>
              <a:t>relacionada com saúde</a:t>
            </a:r>
          </a:p>
        </p:txBody>
      </p:sp>
      <p:sp>
        <p:nvSpPr>
          <p:cNvPr id="3" name="Retângulo 2">
            <a:extLst>
              <a:ext uri="{FF2B5EF4-FFF2-40B4-BE49-F238E27FC236}">
                <a16:creationId xmlns:a16="http://schemas.microsoft.com/office/drawing/2014/main" id="{640A5EA2-18E1-E140-8D93-0BDA941348A2}"/>
              </a:ext>
            </a:extLst>
          </p:cNvPr>
          <p:cNvSpPr/>
          <p:nvPr/>
        </p:nvSpPr>
        <p:spPr>
          <a:xfrm>
            <a:off x="6310164" y="4474803"/>
            <a:ext cx="1839433" cy="297517"/>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defRPr/>
            </a:pPr>
            <a:endParaRPr lang="pt-PT" sz="1600" kern="0">
              <a:solidFill>
                <a:srgbClr val="FFFFFF"/>
              </a:solidFill>
              <a:latin typeface="Helvetica Neue Medium"/>
              <a:ea typeface="Helvetica Neue Medium"/>
              <a:cs typeface="Helvetica Neue Medium"/>
              <a:sym typeface="Helvetica Neue Medium"/>
            </a:endParaRPr>
          </a:p>
        </p:txBody>
      </p:sp>
      <p:sp>
        <p:nvSpPr>
          <p:cNvPr id="20" name="CaixaDeTexto 19">
            <a:extLst>
              <a:ext uri="{FF2B5EF4-FFF2-40B4-BE49-F238E27FC236}">
                <a16:creationId xmlns:a16="http://schemas.microsoft.com/office/drawing/2014/main" id="{E614DD0E-0CEA-E24E-9AB9-D8A7B55CB386}"/>
              </a:ext>
            </a:extLst>
          </p:cNvPr>
          <p:cNvSpPr txBox="1"/>
          <p:nvPr/>
        </p:nvSpPr>
        <p:spPr>
          <a:xfrm>
            <a:off x="6624660" y="4451119"/>
            <a:ext cx="1215076" cy="4821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1400" b="1" kern="0" dirty="0">
                <a:solidFill>
                  <a:srgbClr val="5E5E5E"/>
                </a:solidFill>
                <a:latin typeface="Calibri" panose="020F0502020204030204" pitchFamily="34" charset="0"/>
                <a:ea typeface="Helvetica Neue"/>
                <a:cs typeface="Calibri" panose="020F0502020204030204" pitchFamily="34" charset="0"/>
                <a:sym typeface="Helvetica Neue"/>
              </a:rPr>
              <a:t>Com supressão </a:t>
            </a:r>
          </a:p>
          <a:p>
            <a:pPr algn="ctr" defTabSz="1219169" hangingPunct="0">
              <a:defRPr/>
            </a:pPr>
            <a:r>
              <a:rPr lang="pt-PT" sz="1400" b="1" kern="0" dirty="0">
                <a:solidFill>
                  <a:srgbClr val="5E5E5E"/>
                </a:solidFill>
                <a:latin typeface="Calibri" panose="020F0502020204030204" pitchFamily="34" charset="0"/>
                <a:ea typeface="Helvetica Neue"/>
                <a:cs typeface="Calibri" panose="020F0502020204030204" pitchFamily="34" charset="0"/>
                <a:sym typeface="Helvetica Neue"/>
              </a:rPr>
              <a:t>virológica</a:t>
            </a:r>
          </a:p>
        </p:txBody>
      </p:sp>
      <p:sp>
        <p:nvSpPr>
          <p:cNvPr id="13" name="CaixaDeTexto 12">
            <a:extLst>
              <a:ext uri="{FF2B5EF4-FFF2-40B4-BE49-F238E27FC236}">
                <a16:creationId xmlns:a16="http://schemas.microsoft.com/office/drawing/2014/main" id="{11AC253F-7320-4F44-9EF7-E54A25C25D26}"/>
              </a:ext>
            </a:extLst>
          </p:cNvPr>
          <p:cNvSpPr txBox="1"/>
          <p:nvPr/>
        </p:nvSpPr>
        <p:spPr>
          <a:xfrm>
            <a:off x="1107734" y="1082971"/>
            <a:ext cx="9571531"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 IMPORTÂNCIA DE UMA BOA QUALIDADE DE VIDA RELACIONADA COM SAÚDE, </a:t>
            </a:r>
          </a:p>
          <a:p>
            <a:pPr algn="ctr" defTabSz="1219169" hangingPunct="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AO LONGO DE TODA A CASCATA DE SEGUIMENTO DAS PVVIH</a:t>
            </a:r>
          </a:p>
        </p:txBody>
      </p:sp>
      <p:sp>
        <p:nvSpPr>
          <p:cNvPr id="28" name="CaixaDeTexto 12">
            <a:extLst>
              <a:ext uri="{FF2B5EF4-FFF2-40B4-BE49-F238E27FC236}">
                <a16:creationId xmlns:a16="http://schemas.microsoft.com/office/drawing/2014/main" id="{9CC72139-9039-F342-9978-08519D87604D}"/>
              </a:ext>
            </a:extLst>
          </p:cNvPr>
          <p:cNvSpPr txBox="1"/>
          <p:nvPr/>
        </p:nvSpPr>
        <p:spPr>
          <a:xfrm>
            <a:off x="2124331" y="3062401"/>
            <a:ext cx="1141361"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defRPr/>
            </a:pPr>
            <a:r>
              <a:rPr lang="pt-PT" sz="4800" b="1" kern="0" dirty="0">
                <a:solidFill>
                  <a:srgbClr val="FBC100"/>
                </a:solidFill>
                <a:latin typeface="Calibri" panose="020F0502020204030204" pitchFamily="34" charset="0"/>
                <a:ea typeface="Helvetica Neue"/>
                <a:cs typeface="Calibri" panose="020F0502020204030204" pitchFamily="34" charset="0"/>
                <a:sym typeface="Helvetica Neue"/>
              </a:rPr>
              <a:t>90%</a:t>
            </a:r>
          </a:p>
        </p:txBody>
      </p:sp>
      <p:sp>
        <p:nvSpPr>
          <p:cNvPr id="31" name="CaixaDeTexto 12">
            <a:extLst>
              <a:ext uri="{FF2B5EF4-FFF2-40B4-BE49-F238E27FC236}">
                <a16:creationId xmlns:a16="http://schemas.microsoft.com/office/drawing/2014/main" id="{47D3FBD5-D8BF-AF49-BFBA-5711E653693E}"/>
              </a:ext>
            </a:extLst>
          </p:cNvPr>
          <p:cNvSpPr txBox="1"/>
          <p:nvPr/>
        </p:nvSpPr>
        <p:spPr>
          <a:xfrm>
            <a:off x="4468631" y="3099315"/>
            <a:ext cx="1141361"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defRPr/>
            </a:pPr>
            <a:r>
              <a:rPr lang="pt-PT" sz="4400" b="1" kern="0" dirty="0">
                <a:solidFill>
                  <a:srgbClr val="FBC100"/>
                </a:solidFill>
                <a:latin typeface="Calibri" panose="020F0502020204030204" pitchFamily="34" charset="0"/>
                <a:ea typeface="Helvetica Neue"/>
                <a:cs typeface="Calibri" panose="020F0502020204030204" pitchFamily="34" charset="0"/>
                <a:sym typeface="Helvetica Neue"/>
              </a:rPr>
              <a:t>90%</a:t>
            </a:r>
          </a:p>
        </p:txBody>
      </p:sp>
      <p:sp>
        <p:nvSpPr>
          <p:cNvPr id="32" name="CaixaDeTexto 12">
            <a:extLst>
              <a:ext uri="{FF2B5EF4-FFF2-40B4-BE49-F238E27FC236}">
                <a16:creationId xmlns:a16="http://schemas.microsoft.com/office/drawing/2014/main" id="{75DEDC43-A93F-F249-8726-689A3E2C968F}"/>
              </a:ext>
            </a:extLst>
          </p:cNvPr>
          <p:cNvSpPr txBox="1"/>
          <p:nvPr/>
        </p:nvSpPr>
        <p:spPr>
          <a:xfrm>
            <a:off x="6659509" y="3142367"/>
            <a:ext cx="1141361"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defRPr/>
            </a:pPr>
            <a:r>
              <a:rPr lang="pt-PT" sz="4000" b="1" kern="0" dirty="0">
                <a:solidFill>
                  <a:srgbClr val="FBC100"/>
                </a:solidFill>
                <a:latin typeface="Calibri" panose="020F0502020204030204" pitchFamily="34" charset="0"/>
                <a:ea typeface="Helvetica Neue"/>
                <a:cs typeface="Calibri" panose="020F0502020204030204" pitchFamily="34" charset="0"/>
                <a:sym typeface="Helvetica Neue"/>
              </a:rPr>
              <a:t>90%</a:t>
            </a:r>
          </a:p>
        </p:txBody>
      </p:sp>
      <p:sp>
        <p:nvSpPr>
          <p:cNvPr id="33" name="CaixaDeTexto 12">
            <a:extLst>
              <a:ext uri="{FF2B5EF4-FFF2-40B4-BE49-F238E27FC236}">
                <a16:creationId xmlns:a16="http://schemas.microsoft.com/office/drawing/2014/main" id="{4D9907CF-B57D-0D43-9585-E1B5AF7ED107}"/>
              </a:ext>
            </a:extLst>
          </p:cNvPr>
          <p:cNvSpPr txBox="1"/>
          <p:nvPr/>
        </p:nvSpPr>
        <p:spPr>
          <a:xfrm>
            <a:off x="8782881" y="3142460"/>
            <a:ext cx="1141361"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defRPr/>
            </a:pPr>
            <a:r>
              <a:rPr lang="pt-PT" sz="3600" b="1" kern="0" dirty="0">
                <a:solidFill>
                  <a:srgbClr val="FBC100"/>
                </a:solidFill>
                <a:latin typeface="Calibri" panose="020F0502020204030204" pitchFamily="34" charset="0"/>
                <a:ea typeface="Helvetica Neue"/>
                <a:cs typeface="Calibri" panose="020F0502020204030204" pitchFamily="34" charset="0"/>
                <a:sym typeface="Helvetica Neue"/>
              </a:rPr>
              <a:t>90%</a:t>
            </a:r>
          </a:p>
        </p:txBody>
      </p:sp>
      <p:sp>
        <p:nvSpPr>
          <p:cNvPr id="6" name="Rounded Rectangle 5">
            <a:extLst>
              <a:ext uri="{FF2B5EF4-FFF2-40B4-BE49-F238E27FC236}">
                <a16:creationId xmlns:a16="http://schemas.microsoft.com/office/drawing/2014/main" id="{AB0FC4A8-3155-4344-99A5-92E6500CB198}"/>
              </a:ext>
            </a:extLst>
          </p:cNvPr>
          <p:cNvSpPr/>
          <p:nvPr/>
        </p:nvSpPr>
        <p:spPr>
          <a:xfrm>
            <a:off x="8502930" y="3142367"/>
            <a:ext cx="1693788" cy="666849"/>
          </a:xfrm>
          <a:prstGeom prst="roundRect">
            <a:avLst/>
          </a:prstGeom>
          <a:solidFill>
            <a:schemeClr val="bg1">
              <a:alpha val="24000"/>
            </a:schemeClr>
          </a:solidFill>
          <a:ln w="50800">
            <a:solidFill>
              <a:srgbClr val="FB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0" name="CaixaDeTexto 29">
            <a:extLst>
              <a:ext uri="{FF2B5EF4-FFF2-40B4-BE49-F238E27FC236}">
                <a16:creationId xmlns:a16="http://schemas.microsoft.com/office/drawing/2014/main" id="{94E7AE1E-7DAD-4A57-97CA-1EA537E764F1}"/>
              </a:ext>
            </a:extLst>
          </p:cNvPr>
          <p:cNvSpPr txBox="1"/>
          <p:nvPr/>
        </p:nvSpPr>
        <p:spPr>
          <a:xfrm>
            <a:off x="8783623" y="4998179"/>
            <a:ext cx="735779" cy="88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pt-PT" sz="5400" b="1" dirty="0">
                <a:solidFill>
                  <a:srgbClr val="C51635"/>
                </a:solidFill>
                <a:sym typeface="Helvetica Neue"/>
              </a:rPr>
              <a:t>i=i</a:t>
            </a:r>
          </a:p>
        </p:txBody>
      </p:sp>
    </p:spTree>
    <p:extLst>
      <p:ext uri="{BB962C8B-B14F-4D97-AF65-F5344CB8AC3E}">
        <p14:creationId xmlns:p14="http://schemas.microsoft.com/office/powerpoint/2010/main" val="390318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226516" y="6446883"/>
            <a:ext cx="11286332" cy="214849"/>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err="1">
                <a:solidFill>
                  <a:schemeClr val="tx1">
                    <a:lumMod val="65000"/>
                    <a:lumOff val="35000"/>
                  </a:schemeClr>
                </a:solidFill>
              </a:rPr>
              <a:t>Adaptado</a:t>
            </a:r>
            <a:r>
              <a:rPr lang="en-US" sz="800" dirty="0">
                <a:solidFill>
                  <a:schemeClr val="tx1">
                    <a:lumMod val="65000"/>
                    <a:lumOff val="35000"/>
                  </a:schemeClr>
                </a:solidFill>
              </a:rPr>
              <a:t> de: </a:t>
            </a:r>
            <a:r>
              <a:rPr lang="pt-PT" sz="800" dirty="0">
                <a:solidFill>
                  <a:schemeClr val="tx1">
                    <a:lumMod val="65000"/>
                    <a:lumOff val="35000"/>
                  </a:schemeClr>
                </a:solidFill>
              </a:rPr>
              <a:t>Antela A </a:t>
            </a:r>
            <a:r>
              <a:rPr lang="pt-PT" sz="800" i="1" dirty="0" err="1">
                <a:solidFill>
                  <a:schemeClr val="tx1">
                    <a:lumMod val="65000"/>
                    <a:lumOff val="35000"/>
                  </a:schemeClr>
                </a:solidFill>
              </a:rPr>
              <a:t>et</a:t>
            </a:r>
            <a:r>
              <a:rPr lang="pt-PT" sz="800" i="1" dirty="0">
                <a:solidFill>
                  <a:schemeClr val="tx1">
                    <a:lumMod val="65000"/>
                    <a:lumOff val="35000"/>
                  </a:schemeClr>
                </a:solidFill>
              </a:rPr>
              <a:t> al. </a:t>
            </a:r>
            <a:r>
              <a:rPr lang="pt-PT" sz="800" i="1" dirty="0" err="1">
                <a:solidFill>
                  <a:schemeClr val="tx1">
                    <a:lumMod val="65000"/>
                    <a:lumOff val="35000"/>
                  </a:schemeClr>
                </a:solidFill>
              </a:rPr>
              <a:t>Redefining</a:t>
            </a:r>
            <a:r>
              <a:rPr lang="pt-PT" sz="800" i="1" dirty="0">
                <a:solidFill>
                  <a:schemeClr val="tx1">
                    <a:lumMod val="65000"/>
                    <a:lumOff val="35000"/>
                  </a:schemeClr>
                </a:solidFill>
              </a:rPr>
              <a:t> </a:t>
            </a:r>
            <a:r>
              <a:rPr lang="pt-PT" sz="800" i="1" dirty="0" err="1">
                <a:solidFill>
                  <a:schemeClr val="tx1">
                    <a:lumMod val="65000"/>
                    <a:lumOff val="35000"/>
                  </a:schemeClr>
                </a:solidFill>
              </a:rPr>
              <a:t>therapeutic</a:t>
            </a:r>
            <a:r>
              <a:rPr lang="pt-PT" sz="800" i="1" dirty="0">
                <a:solidFill>
                  <a:schemeClr val="tx1">
                    <a:lumMod val="65000"/>
                    <a:lumOff val="35000"/>
                  </a:schemeClr>
                </a:solidFill>
              </a:rPr>
              <a:t> </a:t>
            </a:r>
            <a:r>
              <a:rPr lang="pt-PT" sz="800" i="1" dirty="0" err="1">
                <a:solidFill>
                  <a:schemeClr val="tx1">
                    <a:lumMod val="65000"/>
                    <a:lumOff val="35000"/>
                  </a:schemeClr>
                </a:solidFill>
              </a:rPr>
              <a:t>success</a:t>
            </a:r>
            <a:r>
              <a:rPr lang="pt-PT" sz="800" i="1" dirty="0">
                <a:solidFill>
                  <a:schemeClr val="tx1">
                    <a:lumMod val="65000"/>
                    <a:lumOff val="35000"/>
                  </a:schemeClr>
                </a:solidFill>
              </a:rPr>
              <a:t> in HIV </a:t>
            </a:r>
            <a:r>
              <a:rPr lang="pt-PT" sz="800" i="1" dirty="0" err="1">
                <a:solidFill>
                  <a:schemeClr val="tx1">
                    <a:lumMod val="65000"/>
                    <a:lumOff val="35000"/>
                  </a:schemeClr>
                </a:solidFill>
              </a:rPr>
              <a:t>patients</a:t>
            </a:r>
            <a:r>
              <a:rPr lang="pt-PT" sz="800" i="1" dirty="0">
                <a:solidFill>
                  <a:schemeClr val="tx1">
                    <a:lumMod val="65000"/>
                    <a:lumOff val="35000"/>
                  </a:schemeClr>
                </a:solidFill>
              </a:rPr>
              <a:t>: </a:t>
            </a:r>
            <a:r>
              <a:rPr lang="pt-PT" sz="800" i="1" dirty="0" err="1">
                <a:solidFill>
                  <a:schemeClr val="tx1">
                    <a:lumMod val="65000"/>
                    <a:lumOff val="35000"/>
                  </a:schemeClr>
                </a:solidFill>
              </a:rPr>
              <a:t>an</a:t>
            </a:r>
            <a:r>
              <a:rPr lang="pt-PT" sz="800" i="1" dirty="0">
                <a:solidFill>
                  <a:schemeClr val="tx1">
                    <a:lumMod val="65000"/>
                    <a:lumOff val="35000"/>
                  </a:schemeClr>
                </a:solidFill>
              </a:rPr>
              <a:t> expert </a:t>
            </a:r>
            <a:r>
              <a:rPr lang="pt-PT" sz="800" i="1" dirty="0" err="1">
                <a:solidFill>
                  <a:schemeClr val="tx1">
                    <a:lumMod val="65000"/>
                    <a:lumOff val="35000"/>
                  </a:schemeClr>
                </a:solidFill>
              </a:rPr>
              <a:t>view</a:t>
            </a:r>
            <a:r>
              <a:rPr lang="en-US" sz="800" dirty="0">
                <a:solidFill>
                  <a:schemeClr val="tx1">
                    <a:lumMod val="65000"/>
                    <a:lumOff val="35000"/>
                  </a:schemeClr>
                </a:solidFill>
              </a:rPr>
              <a:t>. J </a:t>
            </a:r>
            <a:r>
              <a:rPr lang="en-US" sz="800" dirty="0" err="1">
                <a:solidFill>
                  <a:schemeClr val="tx1">
                    <a:lumMod val="65000"/>
                    <a:lumOff val="35000"/>
                  </a:schemeClr>
                </a:solidFill>
              </a:rPr>
              <a:t>Antimicrob</a:t>
            </a:r>
            <a:r>
              <a:rPr lang="en-US" sz="800" dirty="0">
                <a:solidFill>
                  <a:schemeClr val="tx1">
                    <a:lumMod val="65000"/>
                    <a:lumOff val="35000"/>
                  </a:schemeClr>
                </a:solidFill>
              </a:rPr>
              <a:t> Chemother (2021) doi:10.1093/</a:t>
            </a:r>
            <a:r>
              <a:rPr lang="en-US" sz="800" dirty="0" err="1">
                <a:solidFill>
                  <a:schemeClr val="tx1">
                    <a:lumMod val="65000"/>
                    <a:lumOff val="35000"/>
                  </a:schemeClr>
                </a:solidFill>
              </a:rPr>
              <a:t>jac</a:t>
            </a:r>
            <a:r>
              <a:rPr lang="en-US" sz="800" dirty="0">
                <a:solidFill>
                  <a:schemeClr val="tx1">
                    <a:lumMod val="65000"/>
                    <a:lumOff val="35000"/>
                  </a:schemeClr>
                </a:solidFill>
              </a:rPr>
              <a:t>/dkab168. </a:t>
            </a:r>
          </a:p>
        </p:txBody>
      </p:sp>
      <p:sp>
        <p:nvSpPr>
          <p:cNvPr id="17" name="CaixaDeTexto 21">
            <a:extLst>
              <a:ext uri="{FF2B5EF4-FFF2-40B4-BE49-F238E27FC236}">
                <a16:creationId xmlns:a16="http://schemas.microsoft.com/office/drawing/2014/main" id="{A3C99EC1-DBBB-4E4C-B348-3DD528A3A9F1}"/>
              </a:ext>
            </a:extLst>
          </p:cNvPr>
          <p:cNvSpPr txBox="1"/>
          <p:nvPr/>
        </p:nvSpPr>
        <p:spPr>
          <a:xfrm>
            <a:off x="226516" y="196268"/>
            <a:ext cx="6915356"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2200" b="1" kern="0" dirty="0">
                <a:solidFill>
                  <a:srgbClr val="C51635"/>
                </a:solidFill>
                <a:latin typeface="Calibri" panose="020F0502020204030204" pitchFamily="34" charset="0"/>
                <a:ea typeface="Helvetica Neue"/>
                <a:cs typeface="Calibri" panose="020F0502020204030204" pitchFamily="34" charset="0"/>
                <a:sym typeface="Helvetica Neue"/>
              </a:rPr>
              <a:t>O SUCESSO TERAPÊUTICO DEPENDE DE DIVERSOS FATORES</a:t>
            </a:r>
          </a:p>
        </p:txBody>
      </p:sp>
      <p:pic>
        <p:nvPicPr>
          <p:cNvPr id="18" name="Graphic 17">
            <a:extLst>
              <a:ext uri="{FF2B5EF4-FFF2-40B4-BE49-F238E27FC236}">
                <a16:creationId xmlns:a16="http://schemas.microsoft.com/office/drawing/2014/main" id="{BFE176E2-6A3A-A04B-A565-2D2E1B0B04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3299" y="1018812"/>
            <a:ext cx="4995377" cy="4995377"/>
          </a:xfrm>
          <a:prstGeom prst="rect">
            <a:avLst/>
          </a:prstGeom>
        </p:spPr>
      </p:pic>
    </p:spTree>
    <p:extLst>
      <p:ext uri="{BB962C8B-B14F-4D97-AF65-F5344CB8AC3E}">
        <p14:creationId xmlns:p14="http://schemas.microsoft.com/office/powerpoint/2010/main" val="428479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DEC16D-E62B-D542-A348-C4640EDF27AB}"/>
              </a:ext>
            </a:extLst>
          </p:cNvPr>
          <p:cNvGrpSpPr/>
          <p:nvPr/>
        </p:nvGrpSpPr>
        <p:grpSpPr>
          <a:xfrm>
            <a:off x="632012" y="1139295"/>
            <a:ext cx="10927976" cy="3979990"/>
            <a:chOff x="632012" y="1108610"/>
            <a:chExt cx="10927976" cy="3979990"/>
          </a:xfrm>
        </p:grpSpPr>
        <p:sp>
          <p:nvSpPr>
            <p:cNvPr id="11" name="Rectangle 10">
              <a:extLst>
                <a:ext uri="{FF2B5EF4-FFF2-40B4-BE49-F238E27FC236}">
                  <a16:creationId xmlns:a16="http://schemas.microsoft.com/office/drawing/2014/main" id="{01094A0D-DE46-F840-9141-03F58FAF1621}"/>
                </a:ext>
              </a:extLst>
            </p:cNvPr>
            <p:cNvSpPr/>
            <p:nvPr/>
          </p:nvSpPr>
          <p:spPr>
            <a:xfrm flipH="1">
              <a:off x="632012" y="2289553"/>
              <a:ext cx="10927976" cy="829098"/>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dirty="0"/>
            </a:p>
          </p:txBody>
        </p:sp>
        <p:sp>
          <p:nvSpPr>
            <p:cNvPr id="12" name="Rectangle 11">
              <a:extLst>
                <a:ext uri="{FF2B5EF4-FFF2-40B4-BE49-F238E27FC236}">
                  <a16:creationId xmlns:a16="http://schemas.microsoft.com/office/drawing/2014/main" id="{09C8865F-AC73-4241-B141-AE487740FB78}"/>
                </a:ext>
              </a:extLst>
            </p:cNvPr>
            <p:cNvSpPr/>
            <p:nvPr/>
          </p:nvSpPr>
          <p:spPr>
            <a:xfrm flipH="1">
              <a:off x="632012" y="3271459"/>
              <a:ext cx="10927976" cy="829098"/>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a:p>
          </p:txBody>
        </p:sp>
        <p:sp>
          <p:nvSpPr>
            <p:cNvPr id="13" name="Rectangle 12">
              <a:extLst>
                <a:ext uri="{FF2B5EF4-FFF2-40B4-BE49-F238E27FC236}">
                  <a16:creationId xmlns:a16="http://schemas.microsoft.com/office/drawing/2014/main" id="{3704A465-F431-3F41-9113-27D2B01F3E39}"/>
                </a:ext>
              </a:extLst>
            </p:cNvPr>
            <p:cNvSpPr/>
            <p:nvPr/>
          </p:nvSpPr>
          <p:spPr>
            <a:xfrm flipH="1">
              <a:off x="632012" y="4259501"/>
              <a:ext cx="10927976" cy="829098"/>
            </a:xfrm>
            <a:prstGeom prst="rect">
              <a:avLst/>
            </a:prstGeom>
            <a:solidFill>
              <a:srgbClr val="FBC100"/>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T"/>
            </a:p>
          </p:txBody>
        </p:sp>
        <p:pic>
          <p:nvPicPr>
            <p:cNvPr id="14" name="Graphic 13">
              <a:extLst>
                <a:ext uri="{FF2B5EF4-FFF2-40B4-BE49-F238E27FC236}">
                  <a16:creationId xmlns:a16="http://schemas.microsoft.com/office/drawing/2014/main" id="{0F7701C6-8AAD-BC47-B7E7-26A1F2A126FC}"/>
                </a:ext>
              </a:extLst>
            </p:cNvPr>
            <p:cNvPicPr>
              <a:picLocks noChangeAspect="1"/>
            </p:cNvPicPr>
            <p:nvPr/>
          </p:nvPicPr>
          <p:blipFill rotWithShape="1">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9" t="17489" r="26029" b="30397"/>
            <a:stretch/>
          </p:blipFill>
          <p:spPr>
            <a:xfrm>
              <a:off x="7217009" y="1108610"/>
              <a:ext cx="4342979" cy="3979990"/>
            </a:xfrm>
            <a:prstGeom prst="rect">
              <a:avLst/>
            </a:prstGeom>
          </p:spPr>
        </p:pic>
        <p:sp>
          <p:nvSpPr>
            <p:cNvPr id="6" name="Retângulo 5">
              <a:extLst>
                <a:ext uri="{FF2B5EF4-FFF2-40B4-BE49-F238E27FC236}">
                  <a16:creationId xmlns:a16="http://schemas.microsoft.com/office/drawing/2014/main" id="{A5ECB5AA-F6A6-2D4B-9A18-5E069F68DAB9}"/>
                </a:ext>
              </a:extLst>
            </p:cNvPr>
            <p:cNvSpPr/>
            <p:nvPr/>
          </p:nvSpPr>
          <p:spPr>
            <a:xfrm>
              <a:off x="815444" y="3404541"/>
              <a:ext cx="9179385" cy="584775"/>
            </a:xfrm>
            <a:prstGeom prst="rect">
              <a:avLst/>
            </a:prstGeom>
          </p:spPr>
          <p:txBody>
            <a:bodyPr wrap="square">
              <a:spAutoFit/>
            </a:bodyPr>
            <a:lstStyle/>
            <a:p>
              <a:r>
                <a:rPr lang="pt-PT" sz="1600" b="1" dirty="0">
                  <a:latin typeface="Calibri" panose="020F0502020204030204" pitchFamily="34" charset="0"/>
                  <a:ea typeface="Times New Roman" panose="02020603050405020304" pitchFamily="18" charset="0"/>
                  <a:cs typeface="Calibri" panose="020F0502020204030204" pitchFamily="34" charset="0"/>
                </a:rPr>
                <a:t>Qualidade de vida</a:t>
              </a:r>
              <a:r>
                <a:rPr lang="pt-PT" sz="1600" dirty="0">
                  <a:latin typeface="Calibri" panose="020F0502020204030204" pitchFamily="34" charset="0"/>
                  <a:ea typeface="Times New Roman" panose="02020603050405020304" pitchFamily="18" charset="0"/>
                  <a:cs typeface="Calibri" panose="020F0502020204030204" pitchFamily="34" charset="0"/>
                </a:rPr>
                <a:t>: “a perceção que um indivíduo tem da sua posição na vida, no contexto da cultura e sistemas de valores nos quais vive e em relação aos seus objetivos, expetativas, padrões e preocupações”</a:t>
              </a:r>
              <a:r>
                <a:rPr lang="pt-PT" sz="1600" baseline="30000" dirty="0">
                  <a:latin typeface="Calibri" panose="020F0502020204030204" pitchFamily="34" charset="0"/>
                  <a:ea typeface="Times New Roman" panose="02020603050405020304" pitchFamily="18" charset="0"/>
                  <a:cs typeface="Calibri" panose="020F0502020204030204" pitchFamily="34" charset="0"/>
                </a:rPr>
                <a:t>2</a:t>
              </a:r>
              <a:endParaRPr lang="pt-PT" sz="1600" dirty="0">
                <a:latin typeface="Calibri" panose="020F0502020204030204" pitchFamily="34" charset="0"/>
                <a:cs typeface="Calibri" panose="020F0502020204030204" pitchFamily="34" charset="0"/>
              </a:endParaRPr>
            </a:p>
          </p:txBody>
        </p:sp>
        <p:sp>
          <p:nvSpPr>
            <p:cNvPr id="8" name="Retângulo 7">
              <a:extLst>
                <a:ext uri="{FF2B5EF4-FFF2-40B4-BE49-F238E27FC236}">
                  <a16:creationId xmlns:a16="http://schemas.microsoft.com/office/drawing/2014/main" id="{CB271B88-6CD3-D64E-89F2-BF49A96CA303}"/>
                </a:ext>
              </a:extLst>
            </p:cNvPr>
            <p:cNvSpPr/>
            <p:nvPr/>
          </p:nvSpPr>
          <p:spPr>
            <a:xfrm>
              <a:off x="815444" y="2534825"/>
              <a:ext cx="9961437" cy="338554"/>
            </a:xfrm>
            <a:prstGeom prst="rect">
              <a:avLst/>
            </a:prstGeom>
          </p:spPr>
          <p:txBody>
            <a:bodyPr wrap="square">
              <a:spAutoFit/>
            </a:bodyPr>
            <a:lstStyle/>
            <a:p>
              <a:r>
                <a:rPr lang="pt-PT" sz="1600" b="1" dirty="0">
                  <a:latin typeface="Calibri" panose="020F0502020204030204" pitchFamily="34" charset="0"/>
                  <a:cs typeface="Calibri" panose="020F0502020204030204" pitchFamily="34" charset="0"/>
                </a:rPr>
                <a:t>Saúde</a:t>
              </a:r>
              <a:r>
                <a:rPr lang="pt-PT" sz="1600" dirty="0">
                  <a:latin typeface="Calibri" panose="020F0502020204030204" pitchFamily="34" charset="0"/>
                  <a:cs typeface="Calibri" panose="020F0502020204030204" pitchFamily="34" charset="0"/>
                </a:rPr>
                <a:t>: “estado de completo bem-estar físico, mental e social e não apenas a ausência de doença ou enfermidade”</a:t>
              </a:r>
              <a:r>
                <a:rPr lang="pt-PT" sz="1600" baseline="30000" dirty="0">
                  <a:latin typeface="Calibri" panose="020F0502020204030204" pitchFamily="34" charset="0"/>
                  <a:cs typeface="Calibri" panose="020F0502020204030204" pitchFamily="34" charset="0"/>
                </a:rPr>
                <a:t>1</a:t>
              </a:r>
            </a:p>
          </p:txBody>
        </p:sp>
        <p:sp>
          <p:nvSpPr>
            <p:cNvPr id="23" name="Retângulo 22">
              <a:extLst>
                <a:ext uri="{FF2B5EF4-FFF2-40B4-BE49-F238E27FC236}">
                  <a16:creationId xmlns:a16="http://schemas.microsoft.com/office/drawing/2014/main" id="{AC6424C9-925D-864E-919B-ED91EBA4939C}"/>
                </a:ext>
              </a:extLst>
            </p:cNvPr>
            <p:cNvSpPr/>
            <p:nvPr/>
          </p:nvSpPr>
          <p:spPr>
            <a:xfrm>
              <a:off x="815444" y="4521271"/>
              <a:ext cx="10108261" cy="338554"/>
            </a:xfrm>
            <a:prstGeom prst="rect">
              <a:avLst/>
            </a:prstGeom>
          </p:spPr>
          <p:txBody>
            <a:bodyPr wrap="square">
              <a:spAutoFit/>
            </a:bodyPr>
            <a:lstStyle/>
            <a:p>
              <a:r>
                <a:rPr lang="pt-PT" sz="1600" b="1" dirty="0">
                  <a:latin typeface="Calibri" panose="020F0502020204030204" pitchFamily="34" charset="0"/>
                  <a:ea typeface="Times New Roman" panose="02020603050405020304" pitchFamily="18" charset="0"/>
                  <a:cs typeface="Calibri" panose="020F0502020204030204" pitchFamily="34" charset="0"/>
                </a:rPr>
                <a:t>Qualidade de vida relacionada com saúde</a:t>
              </a:r>
              <a:r>
                <a:rPr lang="pt-PT" sz="1600" dirty="0">
                  <a:latin typeface="Calibri" panose="020F0502020204030204" pitchFamily="34" charset="0"/>
                  <a:ea typeface="Times New Roman" panose="02020603050405020304" pitchFamily="18" charset="0"/>
                  <a:cs typeface="Calibri" panose="020F0502020204030204" pitchFamily="34" charset="0"/>
                </a:rPr>
                <a:t>: “a saúde física e mental de um indivíduo ou grupo ao longo do tempo”</a:t>
              </a:r>
              <a:r>
                <a:rPr lang="pt-PT" sz="1600" baseline="30000" dirty="0">
                  <a:latin typeface="Calibri" panose="020F0502020204030204" pitchFamily="34" charset="0"/>
                  <a:ea typeface="Times New Roman" panose="02020603050405020304" pitchFamily="18" charset="0"/>
                  <a:cs typeface="Calibri" panose="020F0502020204030204" pitchFamily="34" charset="0"/>
                </a:rPr>
                <a:t>3</a:t>
              </a:r>
              <a:endParaRPr lang="pt-PT" sz="1600" dirty="0">
                <a:latin typeface="Calibri" panose="020F0502020204030204" pitchFamily="34" charset="0"/>
                <a:cs typeface="Calibri" panose="020F0502020204030204" pitchFamily="34" charset="0"/>
              </a:endParaRPr>
            </a:p>
          </p:txBody>
        </p:sp>
      </p:grpSp>
      <p:sp>
        <p:nvSpPr>
          <p:cNvPr id="9" name="Text Placeholder 13">
            <a:extLst>
              <a:ext uri="{FF2B5EF4-FFF2-40B4-BE49-F238E27FC236}">
                <a16:creationId xmlns:a16="http://schemas.microsoft.com/office/drawing/2014/main" id="{5D6E0994-871F-AB46-A1D8-945E4501DFBF}"/>
              </a:ext>
            </a:extLst>
          </p:cNvPr>
          <p:cNvSpPr txBox="1">
            <a:spLocks/>
          </p:cNvSpPr>
          <p:nvPr/>
        </p:nvSpPr>
        <p:spPr>
          <a:xfrm>
            <a:off x="161176" y="5998557"/>
            <a:ext cx="11490056" cy="712595"/>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err="1">
                <a:solidFill>
                  <a:schemeClr val="tx1">
                    <a:lumMod val="65000"/>
                    <a:lumOff val="35000"/>
                  </a:schemeClr>
                </a:solidFill>
                <a:latin typeface="Calibri" panose="020F0502020204030204" pitchFamily="34" charset="0"/>
                <a:cs typeface="Calibri" panose="020F0502020204030204" pitchFamily="34" charset="0"/>
              </a:rPr>
              <a:t>QdV</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vida</a:t>
            </a:r>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endParaRPr lang="en-US" sz="800" dirty="0">
              <a:solidFill>
                <a:schemeClr val="tx1">
                  <a:lumMod val="65000"/>
                  <a:lumOff val="35000"/>
                </a:schemeClr>
              </a:solidFill>
              <a:latin typeface="Calibri" panose="020F0502020204030204" pitchFamily="34" charset="0"/>
              <a:cs typeface="Calibri" panose="020F0502020204030204" pitchFamily="34" charset="0"/>
            </a:endParaRPr>
          </a:p>
          <a:p>
            <a:r>
              <a:rPr lang="en-US" sz="800" dirty="0">
                <a:solidFill>
                  <a:schemeClr val="tx1">
                    <a:lumMod val="65000"/>
                    <a:lumOff val="35000"/>
                  </a:schemeClr>
                </a:solidFill>
                <a:latin typeface="Calibri" panose="020F0502020204030204" pitchFamily="34" charset="0"/>
                <a:cs typeface="Calibri" panose="020F0502020204030204" pitchFamily="34" charset="0"/>
              </a:rPr>
              <a:t>1. </a:t>
            </a:r>
            <a:r>
              <a:rPr lang="en-US" sz="800" dirty="0" err="1">
                <a:solidFill>
                  <a:schemeClr val="tx1">
                    <a:lumMod val="65000"/>
                    <a:lumOff val="35000"/>
                  </a:schemeClr>
                </a:solidFill>
                <a:latin typeface="Calibri" panose="020F0502020204030204" pitchFamily="34" charset="0"/>
                <a:cs typeface="Calibri" panose="020F0502020204030204" pitchFamily="34" charset="0"/>
              </a:rPr>
              <a:t>Kuyken</a:t>
            </a:r>
            <a:r>
              <a:rPr lang="en-US" sz="800" dirty="0">
                <a:solidFill>
                  <a:schemeClr val="tx1">
                    <a:lumMod val="65000"/>
                    <a:lumOff val="35000"/>
                  </a:schemeClr>
                </a:solidFill>
                <a:latin typeface="Calibri" panose="020F0502020204030204" pitchFamily="34" charset="0"/>
                <a:cs typeface="Calibri" panose="020F0502020204030204" pitchFamily="34" charset="0"/>
              </a:rPr>
              <a:t> W </a:t>
            </a:r>
            <a:r>
              <a:rPr lang="en-US" sz="800" i="1" dirty="0">
                <a:solidFill>
                  <a:schemeClr val="tx1">
                    <a:lumMod val="65000"/>
                    <a:lumOff val="35000"/>
                  </a:schemeClr>
                </a:solidFill>
                <a:latin typeface="Calibri" panose="020F0502020204030204" pitchFamily="34" charset="0"/>
                <a:cs typeface="Calibri" panose="020F0502020204030204" pitchFamily="34" charset="0"/>
              </a:rPr>
              <a:t>et al. </a:t>
            </a:r>
            <a:r>
              <a:rPr lang="en-US" sz="800" dirty="0">
                <a:solidFill>
                  <a:schemeClr val="tx1">
                    <a:lumMod val="65000"/>
                    <a:lumOff val="35000"/>
                  </a:schemeClr>
                </a:solidFill>
                <a:latin typeface="Calibri" panose="020F0502020204030204" pitchFamily="34" charset="0"/>
                <a:cs typeface="Calibri" panose="020F0502020204030204" pitchFamily="34" charset="0"/>
              </a:rPr>
              <a:t>The World Health Organization Quality of Live assessment (WHOQOL): Position paper from the the World Health organization. Social Science &amp; Medicine (1995), 41(10), 1403-1409; 2. World Health Organization. The World Health Organization Quality of Life (WHOQOL). 1998. </a:t>
            </a:r>
            <a:r>
              <a:rPr lang="en-US"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em</a:t>
            </a:r>
            <a:r>
              <a:rPr lang="en-US" sz="800" dirty="0">
                <a:solidFill>
                  <a:schemeClr val="tx1">
                    <a:lumMod val="65000"/>
                    <a:lumOff val="35000"/>
                  </a:schemeClr>
                </a:solidFill>
                <a:latin typeface="Calibri" panose="020F0502020204030204" pitchFamily="34" charset="0"/>
                <a:cs typeface="Calibri" panose="020F0502020204030204" pitchFamily="34" charset="0"/>
              </a:rPr>
              <a:t>: file://WHO_HIS_HSI_Rev.2012.03_eng.pdf; 3. Centers for Disease Control and Prevention. Measuring healthy days: Population assessment of health-related quality of life. Centers for Disease Control and Prevention. Georgia; 2000.</a:t>
            </a:r>
          </a:p>
        </p:txBody>
      </p:sp>
      <p:sp>
        <p:nvSpPr>
          <p:cNvPr id="10" name="CaixaDeTexto 12">
            <a:extLst>
              <a:ext uri="{FF2B5EF4-FFF2-40B4-BE49-F238E27FC236}">
                <a16:creationId xmlns:a16="http://schemas.microsoft.com/office/drawing/2014/main" id="{FDC07E91-EE34-2B47-8E79-176481E8BB3C}"/>
              </a:ext>
            </a:extLst>
          </p:cNvPr>
          <p:cNvSpPr txBox="1"/>
          <p:nvPr/>
        </p:nvSpPr>
        <p:spPr>
          <a:xfrm>
            <a:off x="2957602" y="1252248"/>
            <a:ext cx="5871800"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COMO DEFINIR ESTA QUALIDADE DE VIDA (</a:t>
            </a:r>
            <a:r>
              <a:rPr lang="pt-PT" sz="2200" b="1" kern="0" dirty="0" err="1">
                <a:solidFill>
                  <a:srgbClr val="5E5E5E"/>
                </a:solidFill>
                <a:latin typeface="Calibri" panose="020F0502020204030204" pitchFamily="34" charset="0"/>
                <a:ea typeface="Helvetica Neue"/>
                <a:cs typeface="Calibri" panose="020F0502020204030204" pitchFamily="34" charset="0"/>
                <a:sym typeface="Helvetica Neue"/>
              </a:rPr>
              <a:t>QdV</a:t>
            </a: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t>
            </a:r>
          </a:p>
        </p:txBody>
      </p:sp>
    </p:spTree>
    <p:extLst>
      <p:ext uri="{BB962C8B-B14F-4D97-AF65-F5344CB8AC3E}">
        <p14:creationId xmlns:p14="http://schemas.microsoft.com/office/powerpoint/2010/main" val="2353593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D2BECABA-7491-7E49-9F2D-172708110233}"/>
              </a:ext>
            </a:extLst>
          </p:cNvPr>
          <p:cNvGraphicFramePr>
            <a:graphicFrameLocks noChangeAspect="1"/>
          </p:cNvGraphicFramePr>
          <p:nvPr>
            <p:extLst>
              <p:ext uri="{D42A27DB-BD31-4B8C-83A1-F6EECF244321}">
                <p14:modId xmlns:p14="http://schemas.microsoft.com/office/powerpoint/2010/main" val="364324779"/>
              </p:ext>
            </p:extLst>
          </p:nvPr>
        </p:nvGraphicFramePr>
        <p:xfrm>
          <a:off x="-1275831" y="1327777"/>
          <a:ext cx="7279581" cy="4853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13">
            <a:extLst>
              <a:ext uri="{FF2B5EF4-FFF2-40B4-BE49-F238E27FC236}">
                <a16:creationId xmlns:a16="http://schemas.microsoft.com/office/drawing/2014/main" id="{8669C2EA-A8F0-AD4D-BA25-12492811D0AD}"/>
              </a:ext>
            </a:extLst>
          </p:cNvPr>
          <p:cNvSpPr txBox="1">
            <a:spLocks/>
          </p:cNvSpPr>
          <p:nvPr/>
        </p:nvSpPr>
        <p:spPr>
          <a:xfrm>
            <a:off x="198474" y="6314164"/>
            <a:ext cx="11658041" cy="361147"/>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tx1">
                    <a:lumMod val="65000"/>
                    <a:lumOff val="35000"/>
                  </a:schemeClr>
                </a:solidFill>
                <a:latin typeface="Calibri" panose="020F0502020204030204" pitchFamily="34" charset="0"/>
                <a:cs typeface="Calibri" panose="020F0502020204030204" pitchFamily="34" charset="0"/>
              </a:rPr>
              <a:t>1. </a:t>
            </a:r>
            <a:r>
              <a:rPr lang="en-US" sz="800" dirty="0" err="1">
                <a:solidFill>
                  <a:schemeClr val="tx1">
                    <a:lumMod val="65000"/>
                    <a:lumOff val="35000"/>
                  </a:schemeClr>
                </a:solidFill>
                <a:latin typeface="Calibri" panose="020F0502020204030204" pitchFamily="34" charset="0"/>
                <a:cs typeface="Calibri" panose="020F0502020204030204" pitchFamily="34" charset="0"/>
              </a:rPr>
              <a:t>Adaptado</a:t>
            </a:r>
            <a:r>
              <a:rPr lang="en-US" sz="800" dirty="0">
                <a:solidFill>
                  <a:schemeClr val="tx1">
                    <a:lumMod val="65000"/>
                    <a:lumOff val="35000"/>
                  </a:schemeClr>
                </a:solidFill>
                <a:latin typeface="Calibri" panose="020F0502020204030204" pitchFamily="34" charset="0"/>
                <a:cs typeface="Calibri" panose="020F0502020204030204" pitchFamily="34" charset="0"/>
              </a:rPr>
              <a:t> de: Five domains in a conceptual definition of quality of life. </a:t>
            </a:r>
            <a:r>
              <a:rPr lang="en-US" sz="800" dirty="0" err="1">
                <a:solidFill>
                  <a:schemeClr val="tx1">
                    <a:lumMod val="65000"/>
                    <a:lumOff val="35000"/>
                  </a:schemeClr>
                </a:solidFill>
                <a:latin typeface="Calibri" panose="020F0502020204030204" pitchFamily="34" charset="0"/>
                <a:cs typeface="Calibri" panose="020F0502020204030204" pitchFamily="34" charset="0"/>
              </a:rPr>
              <a:t>Disponível</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em</a:t>
            </a:r>
            <a:r>
              <a:rPr lang="en-US" sz="800" dirty="0">
                <a:solidFill>
                  <a:schemeClr val="tx1">
                    <a:lumMod val="65000"/>
                    <a:lumOff val="35000"/>
                  </a:schemeClr>
                </a:solidFill>
                <a:latin typeface="Calibri" panose="020F0502020204030204" pitchFamily="34" charset="0"/>
                <a:cs typeface="Calibri" panose="020F0502020204030204" pitchFamily="34" charset="0"/>
              </a:rPr>
              <a:t>: https://www.researchgate.net/figure/Five-domains-in-a-conceptual-definition-of-quality-of-life-QoL4-5_fig1_256481690; 2. </a:t>
            </a:r>
            <a:r>
              <a:rPr lang="en-US" sz="800" dirty="0" err="1">
                <a:solidFill>
                  <a:schemeClr val="tx1">
                    <a:lumMod val="65000"/>
                    <a:lumOff val="35000"/>
                  </a:schemeClr>
                </a:solidFill>
                <a:latin typeface="Calibri" panose="020F0502020204030204" pitchFamily="34" charset="0"/>
                <a:cs typeface="Calibri" panose="020F0502020204030204" pitchFamily="34" charset="0"/>
              </a:rPr>
              <a:t>Adaptado</a:t>
            </a:r>
            <a:r>
              <a:rPr lang="en-US" sz="800" dirty="0">
                <a:solidFill>
                  <a:schemeClr val="tx1">
                    <a:lumMod val="65000"/>
                    <a:lumOff val="35000"/>
                  </a:schemeClr>
                </a:solidFill>
                <a:latin typeface="Calibri" panose="020F0502020204030204" pitchFamily="34" charset="0"/>
                <a:cs typeface="Calibri" panose="020F0502020204030204" pitchFamily="34" charset="0"/>
              </a:rPr>
              <a:t> de: Basavaraj KH et al. Quality of life in HIV/AIDS. Indian J Sex </a:t>
            </a:r>
            <a:r>
              <a:rPr lang="en-US" sz="800" dirty="0" err="1">
                <a:solidFill>
                  <a:schemeClr val="tx1">
                    <a:lumMod val="65000"/>
                    <a:lumOff val="35000"/>
                  </a:schemeClr>
                </a:solidFill>
                <a:latin typeface="Calibri" panose="020F0502020204030204" pitchFamily="34" charset="0"/>
                <a:cs typeface="Calibri" panose="020F0502020204030204" pitchFamily="34" charset="0"/>
              </a:rPr>
              <a:t>Transm</a:t>
            </a:r>
            <a:r>
              <a:rPr lang="en-US" sz="800" dirty="0">
                <a:solidFill>
                  <a:schemeClr val="tx1">
                    <a:lumMod val="65000"/>
                    <a:lumOff val="35000"/>
                  </a:schemeClr>
                </a:solidFill>
                <a:latin typeface="Calibri" panose="020F0502020204030204" pitchFamily="34" charset="0"/>
                <a:cs typeface="Calibri" panose="020F0502020204030204" pitchFamily="34" charset="0"/>
              </a:rPr>
              <a:t> Dis 2010;31:75-80.</a:t>
            </a:r>
          </a:p>
        </p:txBody>
      </p:sp>
      <p:pic>
        <p:nvPicPr>
          <p:cNvPr id="3" name="Picture 2">
            <a:extLst>
              <a:ext uri="{FF2B5EF4-FFF2-40B4-BE49-F238E27FC236}">
                <a16:creationId xmlns:a16="http://schemas.microsoft.com/office/drawing/2014/main" id="{D41F8BE4-2AA2-44B2-B84C-1F532F9DE2B6}"/>
              </a:ext>
            </a:extLst>
          </p:cNvPr>
          <p:cNvPicPr>
            <a:picLocks noChangeAspect="1"/>
          </p:cNvPicPr>
          <p:nvPr/>
        </p:nvPicPr>
        <p:blipFill rotWithShape="1">
          <a:blip r:embed="rId8"/>
          <a:srcRect t="7398" r="8681" b="5016"/>
          <a:stretch/>
        </p:blipFill>
        <p:spPr>
          <a:xfrm>
            <a:off x="4605659" y="1194444"/>
            <a:ext cx="7430826" cy="4747768"/>
          </a:xfrm>
          <a:prstGeom prst="rect">
            <a:avLst/>
          </a:prstGeom>
        </p:spPr>
      </p:pic>
      <p:sp>
        <p:nvSpPr>
          <p:cNvPr id="6" name="Text Placeholder 13">
            <a:extLst>
              <a:ext uri="{FF2B5EF4-FFF2-40B4-BE49-F238E27FC236}">
                <a16:creationId xmlns:a16="http://schemas.microsoft.com/office/drawing/2014/main" id="{518D5C7B-D9A2-4815-B981-7B911A829B06}"/>
              </a:ext>
            </a:extLst>
          </p:cNvPr>
          <p:cNvSpPr txBox="1">
            <a:spLocks/>
          </p:cNvSpPr>
          <p:nvPr/>
        </p:nvSpPr>
        <p:spPr>
          <a:xfrm>
            <a:off x="198474" y="6208933"/>
            <a:ext cx="1524452" cy="138499"/>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a:pP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Qd,V</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vida</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rPr>
              <a:t> </a:t>
            </a:r>
            <a:endParaRPr lang="en-US" sz="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CaixaDeTexto 12">
            <a:extLst>
              <a:ext uri="{FF2B5EF4-FFF2-40B4-BE49-F238E27FC236}">
                <a16:creationId xmlns:a16="http://schemas.microsoft.com/office/drawing/2014/main" id="{3F3879D0-C514-8647-84C1-75D52B3D5744}"/>
              </a:ext>
            </a:extLst>
          </p:cNvPr>
          <p:cNvSpPr txBox="1"/>
          <p:nvPr/>
        </p:nvSpPr>
        <p:spPr>
          <a:xfrm>
            <a:off x="198474" y="202677"/>
            <a:ext cx="5871800"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defRPr/>
            </a:pP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COMO DEFINIR ESTA QUALIDADE DE VIDA (</a:t>
            </a:r>
            <a:r>
              <a:rPr lang="pt-PT" sz="2200" b="1" kern="0" dirty="0" err="1">
                <a:solidFill>
                  <a:srgbClr val="5E5E5E"/>
                </a:solidFill>
                <a:latin typeface="Calibri" panose="020F0502020204030204" pitchFamily="34" charset="0"/>
                <a:ea typeface="Helvetica Neue"/>
                <a:cs typeface="Calibri" panose="020F0502020204030204" pitchFamily="34" charset="0"/>
                <a:sym typeface="Helvetica Neue"/>
              </a:rPr>
              <a:t>QdV</a:t>
            </a:r>
            <a:r>
              <a:rPr lang="pt-PT" sz="2200" b="1" kern="0" dirty="0">
                <a:solidFill>
                  <a:srgbClr val="5E5E5E"/>
                </a:solidFill>
                <a:latin typeface="Calibri" panose="020F0502020204030204" pitchFamily="34" charset="0"/>
                <a:ea typeface="Helvetica Neue"/>
                <a:cs typeface="Calibri" panose="020F0502020204030204" pitchFamily="34" charset="0"/>
                <a:sym typeface="Helvetica Neue"/>
              </a:rPr>
              <a:t>)?</a:t>
            </a:r>
          </a:p>
        </p:txBody>
      </p:sp>
    </p:spTree>
    <p:extLst>
      <p:ext uri="{BB962C8B-B14F-4D97-AF65-F5344CB8AC3E}">
        <p14:creationId xmlns:p14="http://schemas.microsoft.com/office/powerpoint/2010/main" val="88641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835DB41C-0E0F-AB49-9795-C0637007349B}"/>
              </a:ext>
            </a:extLst>
          </p:cNvPr>
          <p:cNvSpPr txBox="1">
            <a:spLocks/>
          </p:cNvSpPr>
          <p:nvPr/>
        </p:nvSpPr>
        <p:spPr>
          <a:xfrm>
            <a:off x="229158" y="6059480"/>
            <a:ext cx="10823421" cy="623618"/>
          </a:xfrm>
          <a:prstGeom prst="rect">
            <a:avLst/>
          </a:prstGeom>
        </p:spPr>
        <p:txBody>
          <a:bodyPr vert="horz" lIns="0" tIns="0" rIns="0" bIns="0" rtlCol="0" anchor="b">
            <a:noAutofit/>
          </a:bodyPr>
          <a:lstStyle>
            <a:lvl1pPr marL="0" indent="0" algn="l" defTabSz="1828800" rtl="0" eaLnBrk="1" latinLnBrk="0" hangingPunct="1">
              <a:lnSpc>
                <a:spcPct val="100000"/>
              </a:lnSpc>
              <a:spcBef>
                <a:spcPts val="0"/>
              </a:spcBef>
              <a:buFont typeface="Arial" panose="020B0604020202020204" pitchFamily="34" charset="0"/>
              <a:buNone/>
              <a:defRPr sz="1800" kern="1200">
                <a:solidFill>
                  <a:schemeClr val="accent2"/>
                </a:solidFill>
                <a:latin typeface="+mn-lt"/>
                <a:ea typeface="+mn-ea"/>
                <a:cs typeface="+mn-cs"/>
              </a:defRPr>
            </a:lvl1pPr>
            <a:lvl2pPr marL="857250" indent="-400050" algn="l" defTabSz="1828800" rtl="0" eaLnBrk="1" latinLnBrk="0" hangingPunct="1">
              <a:lnSpc>
                <a:spcPct val="90000"/>
              </a:lnSpc>
              <a:spcBef>
                <a:spcPts val="1000"/>
              </a:spcBef>
              <a:buFont typeface="Calibri" panose="020F0502020204030204" pitchFamily="34" charset="0"/>
              <a:buChar char="–"/>
              <a:defRPr sz="3600" kern="1200">
                <a:solidFill>
                  <a:schemeClr val="accent2"/>
                </a:solidFill>
                <a:latin typeface="+mn-lt"/>
                <a:ea typeface="+mn-ea"/>
                <a:cs typeface="+mn-cs"/>
              </a:defRPr>
            </a:lvl2pPr>
            <a:lvl3pPr marL="1333500" indent="-4572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3pPr>
            <a:lvl4pPr marL="1809750" indent="-47625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4pPr>
            <a:lvl5pPr marL="2305050" indent="-495300" algn="l" defTabSz="1828800" rtl="0" eaLnBrk="1" latinLnBrk="0" hangingPunct="1">
              <a:lnSpc>
                <a:spcPct val="90000"/>
              </a:lnSpc>
              <a:spcBef>
                <a:spcPts val="1000"/>
              </a:spcBef>
              <a:buFont typeface="Arial" panose="020B0604020202020204" pitchFamily="34" charset="0"/>
              <a:buChar char="•"/>
              <a:defRPr sz="36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a:pPr>
            <a:r>
              <a:rPr lang="en-US" sz="800" dirty="0">
                <a:solidFill>
                  <a:schemeClr val="tx1">
                    <a:lumMod val="65000"/>
                    <a:lumOff val="35000"/>
                  </a:schemeClr>
                </a:solidFill>
                <a:latin typeface="Calibri" panose="020F0502020204030204" pitchFamily="34" charset="0"/>
                <a:cs typeface="Calibri" panose="020F0502020204030204" pitchFamily="34" charset="0"/>
              </a:rPr>
              <a:t>PVVIH, </a:t>
            </a:r>
            <a:r>
              <a:rPr lang="en-US" sz="800" dirty="0" err="1">
                <a:solidFill>
                  <a:schemeClr val="tx1">
                    <a:lumMod val="65000"/>
                    <a:lumOff val="35000"/>
                  </a:schemeClr>
                </a:solidFill>
                <a:latin typeface="Calibri" panose="020F0502020204030204" pitchFamily="34" charset="0"/>
                <a:cs typeface="Calibri" panose="020F0502020204030204" pitchFamily="34" charset="0"/>
              </a:rPr>
              <a:t>pessoas</a:t>
            </a:r>
            <a:r>
              <a:rPr lang="en-US" sz="800" dirty="0">
                <a:solidFill>
                  <a:schemeClr val="tx1">
                    <a:lumMod val="65000"/>
                    <a:lumOff val="35000"/>
                  </a:schemeClr>
                </a:solidFill>
                <a:latin typeface="Calibri" panose="020F0502020204030204" pitchFamily="34" charset="0"/>
                <a:cs typeface="Calibri" panose="020F0502020204030204" pitchFamily="34" charset="0"/>
              </a:rPr>
              <a:t> que </a:t>
            </a:r>
            <a:r>
              <a:rPr lang="en-US" sz="800" dirty="0" err="1">
                <a:solidFill>
                  <a:schemeClr val="tx1">
                    <a:lumMod val="65000"/>
                    <a:lumOff val="35000"/>
                  </a:schemeClr>
                </a:solidFill>
                <a:latin typeface="Calibri" panose="020F0502020204030204" pitchFamily="34" charset="0"/>
                <a:cs typeface="Calibri" panose="020F0502020204030204" pitchFamily="34" charset="0"/>
              </a:rPr>
              <a:t>vivem</a:t>
            </a:r>
            <a:r>
              <a:rPr lang="en-US" sz="800" dirty="0">
                <a:solidFill>
                  <a:schemeClr val="tx1">
                    <a:lumMod val="65000"/>
                    <a:lumOff val="35000"/>
                  </a:schemeClr>
                </a:solidFill>
                <a:latin typeface="Calibri" panose="020F0502020204030204" pitchFamily="34" charset="0"/>
                <a:cs typeface="Calibri" panose="020F0502020204030204" pitchFamily="34" charset="0"/>
              </a:rPr>
              <a:t> com VIH;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QdV</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qualidade</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rPr>
              <a:t> de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rPr>
              <a:t>vida</a:t>
            </a:r>
            <a:endPar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a:p>
            <a:pPr>
              <a:defRPr/>
            </a:pPr>
            <a:endPar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endParaRPr>
          </a:p>
          <a:p>
            <a:pPr>
              <a:defRPr/>
            </a:pP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rPr>
              <a:t>1.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Cooper V </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et al. </a:t>
            </a:r>
            <a:r>
              <a:rPr lang="en-US" sz="800" i="1" dirty="0">
                <a:solidFill>
                  <a:schemeClr val="tx1">
                    <a:lumMod val="65000"/>
                    <a:lumOff val="35000"/>
                  </a:schemeClr>
                </a:solidFill>
                <a:latin typeface="Calibri" panose="020F0502020204030204" pitchFamily="34" charset="0"/>
                <a:cs typeface="Calibri" panose="020F0502020204030204" pitchFamily="34" charset="0"/>
              </a:rPr>
              <a:t>Measuring quality of life among people living with HIV: a systematic review of reviews</a:t>
            </a:r>
            <a:r>
              <a:rPr lang="en-US" sz="800" i="1"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a:t>
            </a:r>
            <a:r>
              <a:rPr lang="en-US" sz="800" dirty="0">
                <a:solidFill>
                  <a:schemeClr val="tx1">
                    <a:lumMod val="65000"/>
                    <a:lumOff val="35000"/>
                  </a:schemeClr>
                </a:solidFill>
                <a:latin typeface="Calibri" panose="020F0502020204030204" pitchFamily="34" charset="0"/>
                <a:cs typeface="Calibri" panose="020F0502020204030204" pitchFamily="34" charset="0"/>
              </a:rPr>
              <a:t>Health and Quality of Life Outcomes. 2017; 15:220; 2. </a:t>
            </a:r>
            <a:r>
              <a:rPr lang="en-US" sz="800" dirty="0" err="1">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Adaptado</a:t>
            </a:r>
            <a:r>
              <a:rPr lang="en-US" sz="800" dirty="0">
                <a:solidFill>
                  <a:schemeClr val="tx1">
                    <a:lumMod val="65000"/>
                    <a:lumOff val="35000"/>
                  </a:schemeClr>
                </a:solidFill>
                <a:latin typeface="Calibri" panose="020F0502020204030204" pitchFamily="34" charset="0"/>
                <a:ea typeface="Helvetica Neue"/>
                <a:cs typeface="Calibri" panose="020F0502020204030204" pitchFamily="34" charset="0"/>
                <a:sym typeface="Helvetica Neue"/>
              </a:rPr>
              <a:t> de: Pereira M et al. </a:t>
            </a:r>
            <a:r>
              <a:rPr lang="en-US" sz="800" i="1" dirty="0">
                <a:solidFill>
                  <a:schemeClr val="tx1">
                    <a:lumMod val="65000"/>
                    <a:lumOff val="35000"/>
                  </a:schemeClr>
                </a:solidFill>
                <a:latin typeface="Calibri" panose="020F0502020204030204" pitchFamily="34" charset="0"/>
                <a:cs typeface="Calibri" panose="020F0502020204030204" pitchFamily="34" charset="0"/>
              </a:rPr>
              <a:t>Reliability and validity of the European Portuguese version of the quality of life index EUROHIS-QOL-8 in HIV-infected patients. R</a:t>
            </a:r>
            <a:r>
              <a:rPr lang="en-US" sz="800" dirty="0">
                <a:solidFill>
                  <a:schemeClr val="tx1">
                    <a:lumMod val="65000"/>
                    <a:lumOff val="35000"/>
                  </a:schemeClr>
                </a:solidFill>
                <a:latin typeface="Calibri" panose="020F0502020204030204" pitchFamily="34" charset="0"/>
                <a:cs typeface="Calibri" panose="020F0502020204030204" pitchFamily="34" charset="0"/>
              </a:rPr>
              <a:t>ev port </a:t>
            </a:r>
            <a:r>
              <a:rPr lang="en-US" sz="800" dirty="0" err="1">
                <a:solidFill>
                  <a:schemeClr val="tx1">
                    <a:lumMod val="65000"/>
                    <a:lumOff val="35000"/>
                  </a:schemeClr>
                </a:solidFill>
                <a:latin typeface="Calibri" panose="020F0502020204030204" pitchFamily="34" charset="0"/>
                <a:cs typeface="Calibri" panose="020F0502020204030204" pitchFamily="34" charset="0"/>
              </a:rPr>
              <a:t>saúde</a:t>
            </a:r>
            <a:r>
              <a:rPr lang="en-US" sz="800" dirty="0">
                <a:solidFill>
                  <a:schemeClr val="tx1">
                    <a:lumMod val="65000"/>
                    <a:lumOff val="35000"/>
                  </a:schemeClr>
                </a:solidFill>
                <a:latin typeface="Calibri" panose="020F0502020204030204" pitchFamily="34" charset="0"/>
                <a:cs typeface="Calibri" panose="020F0502020204030204" pitchFamily="34" charset="0"/>
              </a:rPr>
              <a:t> </a:t>
            </a:r>
            <a:r>
              <a:rPr lang="en-US" sz="800" dirty="0" err="1">
                <a:solidFill>
                  <a:schemeClr val="tx1">
                    <a:lumMod val="65000"/>
                    <a:lumOff val="35000"/>
                  </a:schemeClr>
                </a:solidFill>
                <a:latin typeface="Calibri" panose="020F0502020204030204" pitchFamily="34" charset="0"/>
                <a:cs typeface="Calibri" panose="020F0502020204030204" pitchFamily="34" charset="0"/>
              </a:rPr>
              <a:t>pública</a:t>
            </a:r>
            <a:r>
              <a:rPr lang="en-US" sz="800" dirty="0">
                <a:solidFill>
                  <a:schemeClr val="tx1">
                    <a:lumMod val="65000"/>
                    <a:lumOff val="35000"/>
                  </a:schemeClr>
                </a:solidFill>
                <a:latin typeface="Calibri" panose="020F0502020204030204" pitchFamily="34" charset="0"/>
                <a:cs typeface="Calibri" panose="020F0502020204030204" pitchFamily="34" charset="0"/>
              </a:rPr>
              <a:t>. 2015;33(2):183–187.</a:t>
            </a:r>
          </a:p>
        </p:txBody>
      </p:sp>
      <p:graphicFrame>
        <p:nvGraphicFramePr>
          <p:cNvPr id="11" name="Tabela 11">
            <a:extLst>
              <a:ext uri="{FF2B5EF4-FFF2-40B4-BE49-F238E27FC236}">
                <a16:creationId xmlns:a16="http://schemas.microsoft.com/office/drawing/2014/main" id="{886D00D6-E51D-4D4A-B966-DCA4B1A3B878}"/>
              </a:ext>
            </a:extLst>
          </p:cNvPr>
          <p:cNvGraphicFramePr>
            <a:graphicFrameLocks noGrp="1"/>
          </p:cNvGraphicFramePr>
          <p:nvPr>
            <p:extLst>
              <p:ext uri="{D42A27DB-BD31-4B8C-83A1-F6EECF244321}">
                <p14:modId xmlns:p14="http://schemas.microsoft.com/office/powerpoint/2010/main" val="3295715605"/>
              </p:ext>
            </p:extLst>
          </p:nvPr>
        </p:nvGraphicFramePr>
        <p:xfrm>
          <a:off x="306135" y="1801515"/>
          <a:ext cx="11544972" cy="3657600"/>
        </p:xfrm>
        <a:graphic>
          <a:graphicData uri="http://schemas.openxmlformats.org/drawingml/2006/table">
            <a:tbl>
              <a:tblPr firstRow="1" bandRow="1">
                <a:tableStyleId>{7E9639D4-E3E2-4D34-9284-5A2195B3D0D7}</a:tableStyleId>
              </a:tblPr>
              <a:tblGrid>
                <a:gridCol w="1096418">
                  <a:extLst>
                    <a:ext uri="{9D8B030D-6E8A-4147-A177-3AD203B41FA5}">
                      <a16:colId xmlns:a16="http://schemas.microsoft.com/office/drawing/2014/main" val="3879108738"/>
                    </a:ext>
                  </a:extLst>
                </a:gridCol>
                <a:gridCol w="6093121">
                  <a:extLst>
                    <a:ext uri="{9D8B030D-6E8A-4147-A177-3AD203B41FA5}">
                      <a16:colId xmlns:a16="http://schemas.microsoft.com/office/drawing/2014/main" val="2982120691"/>
                    </a:ext>
                  </a:extLst>
                </a:gridCol>
                <a:gridCol w="1251285">
                  <a:extLst>
                    <a:ext uri="{9D8B030D-6E8A-4147-A177-3AD203B41FA5}">
                      <a16:colId xmlns:a16="http://schemas.microsoft.com/office/drawing/2014/main" val="204829488"/>
                    </a:ext>
                  </a:extLst>
                </a:gridCol>
                <a:gridCol w="3104148">
                  <a:extLst>
                    <a:ext uri="{9D8B030D-6E8A-4147-A177-3AD203B41FA5}">
                      <a16:colId xmlns:a16="http://schemas.microsoft.com/office/drawing/2014/main" val="1693208356"/>
                    </a:ext>
                  </a:extLst>
                </a:gridCol>
              </a:tblGrid>
              <a:tr h="411480">
                <a:tc>
                  <a:txBody>
                    <a:bodyPr/>
                    <a:lstStyle/>
                    <a:p>
                      <a:r>
                        <a:rPr lang="pt-PT" sz="1200" dirty="0">
                          <a:solidFill>
                            <a:schemeClr val="tx1"/>
                          </a:solidFill>
                        </a:rPr>
                        <a:t>Escala</a:t>
                      </a:r>
                    </a:p>
                  </a:txBody>
                  <a:tcPr marL="45720" marR="45720" marT="22860" marB="22860" anchor="ctr" anchorCtr="1">
                    <a:solidFill>
                      <a:srgbClr val="FBC100"/>
                    </a:solidFill>
                  </a:tcPr>
                </a:tc>
                <a:tc>
                  <a:txBody>
                    <a:bodyPr/>
                    <a:lstStyle/>
                    <a:p>
                      <a:r>
                        <a:rPr lang="pt-PT" sz="1200" dirty="0">
                          <a:solidFill>
                            <a:schemeClr val="tx1"/>
                          </a:solidFill>
                        </a:rPr>
                        <a:t>Domínios avaliados</a:t>
                      </a:r>
                    </a:p>
                  </a:txBody>
                  <a:tcPr marL="45720" marR="45720" marT="22860" marB="22860" anchor="ctr" anchorCtr="1">
                    <a:solidFill>
                      <a:srgbClr val="FBC100"/>
                    </a:solidFill>
                  </a:tcPr>
                </a:tc>
                <a:tc>
                  <a:txBody>
                    <a:bodyPr/>
                    <a:lstStyle/>
                    <a:p>
                      <a:r>
                        <a:rPr lang="pt-PT" sz="1200" dirty="0">
                          <a:solidFill>
                            <a:schemeClr val="tx1"/>
                          </a:solidFill>
                        </a:rPr>
                        <a:t>Tempo / </a:t>
                      </a:r>
                    </a:p>
                    <a:p>
                      <a:r>
                        <a:rPr lang="pt-PT" sz="1200" dirty="0">
                          <a:solidFill>
                            <a:schemeClr val="tx1"/>
                          </a:solidFill>
                        </a:rPr>
                        <a:t>nº itens</a:t>
                      </a:r>
                    </a:p>
                  </a:txBody>
                  <a:tcPr marL="45720" marR="45720" marT="22860" marB="22860" anchor="ctr" anchorCtr="1">
                    <a:solidFill>
                      <a:srgbClr val="FBC100"/>
                    </a:solidFill>
                  </a:tcPr>
                </a:tc>
                <a:tc>
                  <a:txBody>
                    <a:bodyPr/>
                    <a:lstStyle/>
                    <a:p>
                      <a:r>
                        <a:rPr lang="pt-PT" sz="1200" dirty="0">
                          <a:solidFill>
                            <a:schemeClr val="tx1"/>
                          </a:solidFill>
                        </a:rPr>
                        <a:t>Formato resposta</a:t>
                      </a:r>
                    </a:p>
                  </a:txBody>
                  <a:tcPr marL="45720" marR="45720" marT="22860" marB="22860" anchor="ctr" anchorCtr="1">
                    <a:solidFill>
                      <a:srgbClr val="FBC100"/>
                    </a:solidFill>
                  </a:tcPr>
                </a:tc>
                <a:extLst>
                  <a:ext uri="{0D108BD9-81ED-4DB2-BD59-A6C34878D82A}">
                    <a16:rowId xmlns:a16="http://schemas.microsoft.com/office/drawing/2014/main" val="95463017"/>
                  </a:ext>
                </a:extLst>
              </a:tr>
              <a:tr h="777240">
                <a:tc>
                  <a:txBody>
                    <a:bodyPr/>
                    <a:lstStyle/>
                    <a:p>
                      <a:r>
                        <a:rPr lang="pt-PT" sz="1200"/>
                        <a:t>EQ-5D</a:t>
                      </a:r>
                    </a:p>
                  </a:txBody>
                  <a:tcPr marL="45720" marR="45720" marT="22860" marB="22860" anchor="ctr"/>
                </a:tc>
                <a:tc>
                  <a:txBody>
                    <a:bodyPr/>
                    <a:lstStyle/>
                    <a:p>
                      <a:r>
                        <a:rPr lang="pt-PT" sz="1200" dirty="0"/>
                        <a:t>Mobilidade, autocuidado, atividades vida diária, dor/desconforto, ansiedade/depressão; saúde global</a:t>
                      </a:r>
                    </a:p>
                  </a:txBody>
                  <a:tcPr marL="45720" marR="45720" marT="22860" marB="22860" anchor="ctr"/>
                </a:tc>
                <a:tc>
                  <a:txBody>
                    <a:bodyPr/>
                    <a:lstStyle/>
                    <a:p>
                      <a:r>
                        <a:rPr lang="pt-PT" sz="1200" dirty="0"/>
                        <a:t>1 minuto</a:t>
                      </a:r>
                    </a:p>
                    <a:p>
                      <a:r>
                        <a:rPr lang="pt-PT" sz="1200" dirty="0"/>
                        <a:t>6 itens</a:t>
                      </a:r>
                    </a:p>
                  </a:txBody>
                  <a:tcPr marL="45720" marR="45720" marT="22860" marB="22860" anchor="ctr"/>
                </a:tc>
                <a:tc>
                  <a:txBody>
                    <a:bodyPr/>
                    <a:lstStyle/>
                    <a:p>
                      <a:r>
                        <a:rPr lang="pt-PT" sz="1200" dirty="0"/>
                        <a:t>Classificação com escala de 3 ou 5 pontos cada um dos domínios (3L ou 5L)</a:t>
                      </a:r>
                    </a:p>
                    <a:p>
                      <a:r>
                        <a:rPr lang="pt-PT" sz="1200" dirty="0"/>
                        <a:t>Escala visual analógica para classificar saúde global</a:t>
                      </a:r>
                    </a:p>
                  </a:txBody>
                  <a:tcPr marL="45720" marR="45720" marT="22860" marB="22860" anchor="ctr"/>
                </a:tc>
                <a:extLst>
                  <a:ext uri="{0D108BD9-81ED-4DB2-BD59-A6C34878D82A}">
                    <a16:rowId xmlns:a16="http://schemas.microsoft.com/office/drawing/2014/main" val="2129729407"/>
                  </a:ext>
                </a:extLst>
              </a:tr>
              <a:tr h="411480">
                <a:tc>
                  <a:txBody>
                    <a:bodyPr/>
                    <a:lstStyle/>
                    <a:p>
                      <a:r>
                        <a:rPr lang="pt-PT" sz="1200"/>
                        <a:t>SF-36</a:t>
                      </a:r>
                    </a:p>
                  </a:txBody>
                  <a:tcPr marL="45720" marR="45720" marT="22860" marB="22860" anchor="ctr"/>
                </a:tc>
                <a:tc>
                  <a:txBody>
                    <a:bodyPr/>
                    <a:lstStyle/>
                    <a:p>
                      <a:r>
                        <a:rPr lang="pt-PT" sz="1200" dirty="0"/>
                        <a:t>Funcionamento físico, estado físico, dor corporal, saúde global, vitalidade, funcionamento social, estado emocional, saúde mental, transição de saúde/doença</a:t>
                      </a:r>
                    </a:p>
                  </a:txBody>
                  <a:tcPr marL="45720" marR="45720" marT="22860" marB="22860" anchor="ctr"/>
                </a:tc>
                <a:tc>
                  <a:txBody>
                    <a:bodyPr/>
                    <a:lstStyle/>
                    <a:p>
                      <a:r>
                        <a:rPr lang="pt-PT" sz="1200"/>
                        <a:t>7-10 minutos</a:t>
                      </a:r>
                    </a:p>
                    <a:p>
                      <a:r>
                        <a:rPr lang="pt-PT" sz="1200"/>
                        <a:t>36 itens</a:t>
                      </a:r>
                    </a:p>
                  </a:txBody>
                  <a:tcPr marL="45720" marR="45720" marT="22860" marB="22860" anchor="ctr"/>
                </a:tc>
                <a:tc>
                  <a:txBody>
                    <a:bodyPr/>
                    <a:lstStyle/>
                    <a:p>
                      <a:r>
                        <a:rPr lang="pt-PT" sz="1200"/>
                        <a:t>2-6 opções de resposta por cada item</a:t>
                      </a:r>
                    </a:p>
                  </a:txBody>
                  <a:tcPr marL="45720" marR="45720" marT="22860" marB="22860" anchor="ctr"/>
                </a:tc>
                <a:extLst>
                  <a:ext uri="{0D108BD9-81ED-4DB2-BD59-A6C34878D82A}">
                    <a16:rowId xmlns:a16="http://schemas.microsoft.com/office/drawing/2014/main" val="2513363846"/>
                  </a:ext>
                </a:extLst>
              </a:tr>
              <a:tr h="411480">
                <a:tc>
                  <a:txBody>
                    <a:bodyPr/>
                    <a:lstStyle/>
                    <a:p>
                      <a:r>
                        <a:rPr lang="pt-PT" sz="1200"/>
                        <a:t>WHOQOL-BREF</a:t>
                      </a:r>
                    </a:p>
                  </a:txBody>
                  <a:tcPr marL="45720" marR="45720" marT="22860" marB="22860" anchor="ctr"/>
                </a:tc>
                <a:tc>
                  <a:txBody>
                    <a:bodyPr/>
                    <a:lstStyle/>
                    <a:p>
                      <a:r>
                        <a:rPr lang="pt-PT" sz="1200"/>
                        <a:t>Saúde física, saúde psicológica, relações sociais e ambiente</a:t>
                      </a:r>
                    </a:p>
                  </a:txBody>
                  <a:tcPr marL="45720" marR="45720" marT="22860" marB="22860" anchor="ctr"/>
                </a:tc>
                <a:tc>
                  <a:txBody>
                    <a:bodyPr/>
                    <a:lstStyle/>
                    <a:p>
                      <a:r>
                        <a:rPr lang="pt-PT" sz="1200"/>
                        <a:t>&lt;5 minutos</a:t>
                      </a:r>
                    </a:p>
                    <a:p>
                      <a:r>
                        <a:rPr lang="pt-PT" sz="1200"/>
                        <a:t>26 itens</a:t>
                      </a:r>
                    </a:p>
                  </a:txBody>
                  <a:tcPr marL="45720" marR="45720" marT="22860" marB="22860" anchor="ctr"/>
                </a:tc>
                <a:tc>
                  <a:txBody>
                    <a:bodyPr/>
                    <a:lstStyle/>
                    <a:p>
                      <a:r>
                        <a:rPr lang="pt-PT" sz="1200"/>
                        <a:t>Escala de 5 pontos</a:t>
                      </a:r>
                    </a:p>
                  </a:txBody>
                  <a:tcPr marL="45720" marR="45720" marT="22860" marB="22860" anchor="ctr"/>
                </a:tc>
                <a:extLst>
                  <a:ext uri="{0D108BD9-81ED-4DB2-BD59-A6C34878D82A}">
                    <a16:rowId xmlns:a16="http://schemas.microsoft.com/office/drawing/2014/main" val="2461700832"/>
                  </a:ext>
                </a:extLst>
              </a:tr>
              <a:tr h="411480">
                <a:tc>
                  <a:txBody>
                    <a:bodyPr/>
                    <a:lstStyle/>
                    <a:p>
                      <a:r>
                        <a:rPr lang="pt-PT" sz="1200"/>
                        <a:t>MOS-HIV</a:t>
                      </a:r>
                    </a:p>
                  </a:txBody>
                  <a:tcPr marL="45720" marR="45720" marT="22860" marB="22860" anchor="ctr"/>
                </a:tc>
                <a:tc>
                  <a:txBody>
                    <a:bodyPr/>
                    <a:lstStyle/>
                    <a:p>
                      <a:r>
                        <a:rPr lang="pt-PT" sz="1200" dirty="0"/>
                        <a:t>Funcionamento físico, dor, funcionamento social, bem-estar emocional, energia/fadiga, função cognitiva, sofrimento com saúde, transição saúde/doença, saúde global, qualidade de vida global </a:t>
                      </a:r>
                    </a:p>
                  </a:txBody>
                  <a:tcPr marL="45720" marR="45720" marT="22860" marB="22860" anchor="ctr"/>
                </a:tc>
                <a:tc>
                  <a:txBody>
                    <a:bodyPr/>
                    <a:lstStyle/>
                    <a:p>
                      <a:r>
                        <a:rPr lang="pt-PT" sz="1200"/>
                        <a:t>5-10 minutos</a:t>
                      </a:r>
                    </a:p>
                    <a:p>
                      <a:r>
                        <a:rPr lang="pt-PT" sz="1200"/>
                        <a:t>35 itens</a:t>
                      </a:r>
                    </a:p>
                  </a:txBody>
                  <a:tcPr marL="45720" marR="45720" marT="22860" marB="22860" anchor="ctr"/>
                </a:tc>
                <a:tc>
                  <a:txBody>
                    <a:bodyPr/>
                    <a:lstStyle/>
                    <a:p>
                      <a:r>
                        <a:rPr lang="pt-PT" sz="1200"/>
                        <a:t>2-6 opções de resposta por cada item</a:t>
                      </a:r>
                    </a:p>
                  </a:txBody>
                  <a:tcPr marL="45720" marR="45720" marT="22860" marB="22860" anchor="ctr"/>
                </a:tc>
                <a:extLst>
                  <a:ext uri="{0D108BD9-81ED-4DB2-BD59-A6C34878D82A}">
                    <a16:rowId xmlns:a16="http://schemas.microsoft.com/office/drawing/2014/main" val="71490103"/>
                  </a:ext>
                </a:extLst>
              </a:tr>
              <a:tr h="411480">
                <a:tc>
                  <a:txBody>
                    <a:bodyPr/>
                    <a:lstStyle/>
                    <a:p>
                      <a:r>
                        <a:rPr lang="pt-PT" sz="1200"/>
                        <a:t>PROQOL-HIV</a:t>
                      </a:r>
                    </a:p>
                  </a:txBody>
                  <a:tcPr marL="45720" marR="45720" marT="22860" marB="22860" anchor="ctr"/>
                </a:tc>
                <a:tc>
                  <a:txBody>
                    <a:bodyPr/>
                    <a:lstStyle/>
                    <a:p>
                      <a:r>
                        <a:rPr lang="pt-PT" sz="1200"/>
                        <a:t>Saúde física e sintomas, impacto do tratamento, sofrimento emocional, preocupações com saúde, alteração corporal, relações íntimas, relações sociais e estigma</a:t>
                      </a:r>
                    </a:p>
                  </a:txBody>
                  <a:tcPr marL="45720" marR="45720" marT="22860" marB="22860" anchor="ctr"/>
                </a:tc>
                <a:tc>
                  <a:txBody>
                    <a:bodyPr/>
                    <a:lstStyle/>
                    <a:p>
                      <a:r>
                        <a:rPr lang="pt-PT" sz="1200"/>
                        <a:t>7 minutos</a:t>
                      </a:r>
                    </a:p>
                    <a:p>
                      <a:r>
                        <a:rPr lang="pt-PT" sz="1200"/>
                        <a:t>43 itens</a:t>
                      </a:r>
                    </a:p>
                  </a:txBody>
                  <a:tcPr marL="45720" marR="45720" marT="22860" marB="22860" anchor="ctr"/>
                </a:tc>
                <a:tc>
                  <a:txBody>
                    <a:bodyPr/>
                    <a:lstStyle/>
                    <a:p>
                      <a:r>
                        <a:rPr lang="pt-PT" sz="1200"/>
                        <a:t>Escala de 5 pontos</a:t>
                      </a:r>
                    </a:p>
                  </a:txBody>
                  <a:tcPr marL="45720" marR="45720" marT="22860" marB="22860" anchor="ctr"/>
                </a:tc>
                <a:extLst>
                  <a:ext uri="{0D108BD9-81ED-4DB2-BD59-A6C34878D82A}">
                    <a16:rowId xmlns:a16="http://schemas.microsoft.com/office/drawing/2014/main" val="2825636419"/>
                  </a:ext>
                </a:extLst>
              </a:tr>
              <a:tr h="411480">
                <a:tc>
                  <a:txBody>
                    <a:bodyPr/>
                    <a:lstStyle/>
                    <a:p>
                      <a:r>
                        <a:rPr lang="pt-PT" sz="1200"/>
                        <a:t>WHOQOL-HIV BREF</a:t>
                      </a:r>
                    </a:p>
                  </a:txBody>
                  <a:tcPr marL="45720" marR="45720" marT="22860" marB="22860" anchor="ct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pt-PT" sz="1200" dirty="0"/>
                        <a:t>Funcionamento físico, funcionamento psicológico, nível de independência, relações sociais, ambiente e espiritualidade</a:t>
                      </a:r>
                    </a:p>
                  </a:txBody>
                  <a:tcPr marL="45720" marR="45720" marT="22860" marB="22860" anchor="ctr"/>
                </a:tc>
                <a:tc>
                  <a:txBody>
                    <a:bodyPr/>
                    <a:lstStyle/>
                    <a:p>
                      <a:r>
                        <a:rPr lang="pt-PT" sz="1200"/>
                        <a:t>31 itens</a:t>
                      </a:r>
                    </a:p>
                  </a:txBody>
                  <a:tcPr marL="45720" marR="45720" marT="22860" marB="22860" anchor="ctr"/>
                </a:tc>
                <a:tc>
                  <a:txBody>
                    <a:bodyPr/>
                    <a:lstStyle/>
                    <a:p>
                      <a:r>
                        <a:rPr lang="pt-PT" sz="1200"/>
                        <a:t>Escala de 5 pontos</a:t>
                      </a:r>
                    </a:p>
                  </a:txBody>
                  <a:tcPr marL="45720" marR="45720" marT="22860" marB="22860" anchor="ctr"/>
                </a:tc>
                <a:extLst>
                  <a:ext uri="{0D108BD9-81ED-4DB2-BD59-A6C34878D82A}">
                    <a16:rowId xmlns:a16="http://schemas.microsoft.com/office/drawing/2014/main" val="2698275010"/>
                  </a:ext>
                </a:extLst>
              </a:tr>
              <a:tr h="411480">
                <a:tc>
                  <a:txBody>
                    <a:bodyPr/>
                    <a:lstStyle/>
                    <a:p>
                      <a:r>
                        <a:rPr lang="pt-PT" sz="1200"/>
                        <a:t>EUROHIS-QOL-8</a:t>
                      </a:r>
                    </a:p>
                  </a:txBody>
                  <a:tcPr marL="45720" marR="45720" marT="22860" marB="22860" anchor="ct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pt-PT" sz="1200"/>
                        <a:t>Qualidade de vida global, saúde geral, energia, atividades de vida diária, autoestima, relacionamentos, recursos financeiros</a:t>
                      </a:r>
                    </a:p>
                  </a:txBody>
                  <a:tcPr marL="45720" marR="45720" marT="22860" marB="22860" anchor="ctr"/>
                </a:tc>
                <a:tc>
                  <a:txBody>
                    <a:bodyPr/>
                    <a:lstStyle/>
                    <a:p>
                      <a:r>
                        <a:rPr lang="pt-PT" sz="1200"/>
                        <a:t>8 itens</a:t>
                      </a:r>
                    </a:p>
                  </a:txBody>
                  <a:tcPr marL="45720" marR="45720" marT="22860" marB="22860" anchor="ctr"/>
                </a:tc>
                <a:tc>
                  <a:txBody>
                    <a:bodyPr/>
                    <a:lstStyle/>
                    <a:p>
                      <a:r>
                        <a:rPr lang="pt-PT" sz="1200" dirty="0"/>
                        <a:t>Escala de 5 pontos</a:t>
                      </a:r>
                    </a:p>
                  </a:txBody>
                  <a:tcPr marL="45720" marR="45720" marT="22860" marB="22860" anchor="ctr"/>
                </a:tc>
                <a:extLst>
                  <a:ext uri="{0D108BD9-81ED-4DB2-BD59-A6C34878D82A}">
                    <a16:rowId xmlns:a16="http://schemas.microsoft.com/office/drawing/2014/main" val="2400335101"/>
                  </a:ext>
                </a:extLst>
              </a:tr>
            </a:tbl>
          </a:graphicData>
        </a:graphic>
      </p:graphicFrame>
      <p:sp>
        <p:nvSpPr>
          <p:cNvPr id="5" name="CaixaDeTexto 12">
            <a:extLst>
              <a:ext uri="{FF2B5EF4-FFF2-40B4-BE49-F238E27FC236}">
                <a16:creationId xmlns:a16="http://schemas.microsoft.com/office/drawing/2014/main" id="{97D30AAF-9B94-CA45-AEE6-538C0196B13A}"/>
              </a:ext>
            </a:extLst>
          </p:cNvPr>
          <p:cNvSpPr txBox="1"/>
          <p:nvPr/>
        </p:nvSpPr>
        <p:spPr>
          <a:xfrm>
            <a:off x="198474" y="202677"/>
            <a:ext cx="7092391"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chorCtr="0">
            <a:spAutoFit/>
          </a:bodyPr>
          <a:lstStyle/>
          <a:p>
            <a:pPr lvl="0">
              <a:defRPr/>
            </a:pPr>
            <a:r>
              <a:rPr lang="pt-PT" sz="2200" b="1" dirty="0">
                <a:solidFill>
                  <a:srgbClr val="5B595D"/>
                </a:solidFill>
              </a:rPr>
              <a:t>EXISTEM INSTRUMENTOS VALIDADOS PARA AVALIAR A </a:t>
            </a:r>
            <a:r>
              <a:rPr lang="pt-PT" sz="2200" b="1" dirty="0" err="1">
                <a:solidFill>
                  <a:srgbClr val="5B595D"/>
                </a:solidFill>
              </a:rPr>
              <a:t>QdV</a:t>
            </a:r>
            <a:r>
              <a:rPr lang="pt-PT" sz="2200" b="1" dirty="0">
                <a:solidFill>
                  <a:srgbClr val="5B595D"/>
                </a:solidFill>
              </a:rPr>
              <a:t>,</a:t>
            </a:r>
          </a:p>
          <a:p>
            <a:pPr lvl="0">
              <a:defRPr/>
            </a:pPr>
            <a:r>
              <a:rPr lang="pt-PT" sz="2200" b="1" dirty="0">
                <a:solidFill>
                  <a:srgbClr val="5B595D"/>
                </a:solidFill>
              </a:rPr>
              <a:t>INCLUINDO ALGUNS ESPECÍFICOS PARA AS PVVIH</a:t>
            </a:r>
            <a:endParaRPr lang="pt-PT" sz="2200" b="1" kern="0" dirty="0">
              <a:solidFill>
                <a:srgbClr val="5B595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7282224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5">
    <a:dk1>
      <a:srgbClr val="000000"/>
    </a:dk1>
    <a:lt1>
      <a:sysClr val="window" lastClr="FFFFFF"/>
    </a:lt1>
    <a:dk2>
      <a:srgbClr val="000000"/>
    </a:dk2>
    <a:lt2>
      <a:srgbClr val="E7E6E6"/>
    </a:lt2>
    <a:accent1>
      <a:srgbClr val="DA1831"/>
    </a:accent1>
    <a:accent2>
      <a:srgbClr val="595959"/>
    </a:accent2>
    <a:accent3>
      <a:srgbClr val="4298B5"/>
    </a:accent3>
    <a:accent4>
      <a:srgbClr val="FF6000"/>
    </a:accent4>
    <a:accent5>
      <a:srgbClr val="FFC000"/>
    </a:accent5>
    <a:accent6>
      <a:srgbClr val="595959"/>
    </a:accent6>
    <a:hlink>
      <a:srgbClr val="004F9A"/>
    </a:hlink>
    <a:folHlink>
      <a:srgbClr val="DA18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135061-0a37-48d2-ac86-71406df4b757" xsi:nil="true"/>
    <Notes xmlns="8a0f226f-03b2-4947-9090-c39abbd893da" xsi:nil="true"/>
    <lcf76f155ced4ddcb4097134ff3c332f xmlns="8a0f226f-03b2-4947-9090-c39abbd893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9D1A63AD721146B13CCDD251AB8CEE" ma:contentTypeVersion="21" ma:contentTypeDescription="Create a new document." ma:contentTypeScope="" ma:versionID="7eb83f50a78db34587de4b585b827b89">
  <xsd:schema xmlns:xsd="http://www.w3.org/2001/XMLSchema" xmlns:xs="http://www.w3.org/2001/XMLSchema" xmlns:p="http://schemas.microsoft.com/office/2006/metadata/properties" xmlns:ns2="8a0f226f-03b2-4947-9090-c39abbd893da" xmlns:ns3="55135061-0a37-48d2-ac86-71406df4b757" targetNamespace="http://schemas.microsoft.com/office/2006/metadata/properties" ma:root="true" ma:fieldsID="af7167a0af817a1f7e32853e82ac7f4b" ns2:_="" ns3:_="">
    <xsd:import namespace="8a0f226f-03b2-4947-9090-c39abbd893da"/>
    <xsd:import namespace="55135061-0a37-48d2-ac86-71406df4b757"/>
    <xsd:element name="properties">
      <xsd:complexType>
        <xsd:sequence>
          <xsd:element name="documentManagement">
            <xsd:complexType>
              <xsd:all>
                <xsd:element ref="ns2:Notes" minOccurs="0"/>
                <xsd:element ref="ns2:MediaServiceMetadata" minOccurs="0"/>
                <xsd:element ref="ns2:MediaServiceFastMetadata"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f226f-03b2-4947-9090-c39abbd893da" elementFormDefault="qualified">
    <xsd:import namespace="http://schemas.microsoft.com/office/2006/documentManagement/types"/>
    <xsd:import namespace="http://schemas.microsoft.com/office/infopath/2007/PartnerControls"/>
    <xsd:element name="Notes" ma:index="2" nillable="true" ma:displayName="Notes" ma:description="Some info about the file" ma:format="Dropdown" ma:internalName="Notes">
      <xsd:simpleType>
        <xsd:restriction base="dms:Not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cdde7a-2316-4299-9deb-636ab421f41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135061-0a37-48d2-ac86-71406df4b757"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7be967f5-60fb-4e02-9405-01832f1c2c82}" ma:internalName="TaxCatchAll" ma:showField="CatchAllData" ma:web="55135061-0a37-48d2-ac86-71406df4b7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143FAF-9F9C-475D-BDDA-C26246DC6849}">
  <ds:schemaRefs>
    <ds:schemaRef ds:uri="http://schemas.microsoft.com/sharepoint/v3/contenttype/forms"/>
  </ds:schemaRefs>
</ds:datastoreItem>
</file>

<file path=customXml/itemProps2.xml><?xml version="1.0" encoding="utf-8"?>
<ds:datastoreItem xmlns:ds="http://schemas.openxmlformats.org/officeDocument/2006/customXml" ds:itemID="{4B35DC6D-A469-43E8-A154-8C3425DF0AD4}">
  <ds:schemaRefs>
    <ds:schemaRef ds:uri="http://schemas.microsoft.com/office/2006/metadata/properties"/>
    <ds:schemaRef ds:uri="http://schemas.microsoft.com/office/infopath/2007/PartnerControls"/>
    <ds:schemaRef ds:uri="55135061-0a37-48d2-ac86-71406df4b757"/>
    <ds:schemaRef ds:uri="8a0f226f-03b2-4947-9090-c39abbd893da"/>
  </ds:schemaRefs>
</ds:datastoreItem>
</file>

<file path=customXml/itemProps3.xml><?xml version="1.0" encoding="utf-8"?>
<ds:datastoreItem xmlns:ds="http://schemas.openxmlformats.org/officeDocument/2006/customXml" ds:itemID="{69977A2E-A4CF-48D7-92A5-F39C00E274DE}"/>
</file>

<file path=docProps/app.xml><?xml version="1.0" encoding="utf-8"?>
<Properties xmlns="http://schemas.openxmlformats.org/officeDocument/2006/extended-properties" xmlns:vt="http://schemas.openxmlformats.org/officeDocument/2006/docPropsVTypes">
  <TotalTime>2725</TotalTime>
  <Words>9347</Words>
  <Application>Microsoft Office PowerPoint</Application>
  <PresentationFormat>Ecrã Panorâmico</PresentationFormat>
  <Paragraphs>811</Paragraphs>
  <Slides>37</Slides>
  <Notes>34</Notes>
  <HiddenSlides>0</HiddenSlides>
  <MMClips>0</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37</vt:i4>
      </vt:variant>
    </vt:vector>
  </HeadingPairs>
  <TitlesOfParts>
    <vt:vector size="47" baseType="lpstr">
      <vt:lpstr>Arial</vt:lpstr>
      <vt:lpstr>Calibri</vt:lpstr>
      <vt:lpstr>Calibri Light</vt:lpstr>
      <vt:lpstr>Helvetica</vt:lpstr>
      <vt:lpstr>Helvetica Neue</vt:lpstr>
      <vt:lpstr>Helvetica Neue Medium</vt:lpstr>
      <vt:lpstr>Ideal Sans Medium</vt:lpstr>
      <vt:lpstr>Segoe UI</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Definição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PROs, ainda úteis para…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Rui Batista</dc:creator>
  <cp:lastModifiedBy>Sofia Martins (Contractor)</cp:lastModifiedBy>
  <cp:revision>28</cp:revision>
  <dcterms:created xsi:type="dcterms:W3CDTF">2022-03-10T14:53:49Z</dcterms:created>
  <dcterms:modified xsi:type="dcterms:W3CDTF">2023-10-30T15:03:59Z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18c1083-8924-401d-97ae-40f5eed0fcd8_Enabled">
    <vt:lpwstr>true</vt:lpwstr>
  </property>
  <property fmtid="{D5CDD505-2E9C-101B-9397-08002B2CF9AE}" pid="3" name="MSIP_Label_418c1083-8924-401d-97ae-40f5eed0fcd8_SetDate">
    <vt:lpwstr>2022-04-13T07:59:16Z</vt:lpwstr>
  </property>
  <property fmtid="{D5CDD505-2E9C-101B-9397-08002B2CF9AE}" pid="4" name="MSIP_Label_418c1083-8924-401d-97ae-40f5eed0fcd8_Method">
    <vt:lpwstr>Standard</vt:lpwstr>
  </property>
  <property fmtid="{D5CDD505-2E9C-101B-9397-08002B2CF9AE}" pid="5" name="MSIP_Label_418c1083-8924-401d-97ae-40f5eed0fcd8_Name">
    <vt:lpwstr>418c1083-8924-401d-97ae-40f5eed0fcd8</vt:lpwstr>
  </property>
  <property fmtid="{D5CDD505-2E9C-101B-9397-08002B2CF9AE}" pid="6" name="MSIP_Label_418c1083-8924-401d-97ae-40f5eed0fcd8_SiteId">
    <vt:lpwstr>a5a8bcaa-3292-41e6-b735-5e8b21f4dbfd</vt:lpwstr>
  </property>
  <property fmtid="{D5CDD505-2E9C-101B-9397-08002B2CF9AE}" pid="7" name="MSIP_Label_418c1083-8924-401d-97ae-40f5eed0fcd8_ActionId">
    <vt:lpwstr>3d9c7cef-0d84-487c-a372-d2cb760e2be2</vt:lpwstr>
  </property>
  <property fmtid="{D5CDD505-2E9C-101B-9397-08002B2CF9AE}" pid="8" name="MSIP_Label_418c1083-8924-401d-97ae-40f5eed0fcd8_ContentBits">
    <vt:lpwstr>0</vt:lpwstr>
  </property>
  <property fmtid="{D5CDD505-2E9C-101B-9397-08002B2CF9AE}" pid="9" name="ContentTypeId">
    <vt:lpwstr>0x010100959D1A63AD721146B13CCDD251AB8CEE</vt:lpwstr>
  </property>
</Properties>
</file>